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63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F7BF2-397C-4298-AD8B-092B0E7CDB38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21A8D-1D0D-4976-AEEF-75810C3F4D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8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10C7-6EDD-4637-8415-07D75E0C7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0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25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69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3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8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11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4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12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4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3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6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4EABF3-71C2-421B-BDC8-1D82244DD2E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0B9D60-D333-4D08-B49A-8FD087FB7E1C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2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4415" y="419587"/>
            <a:ext cx="10058400" cy="3566160"/>
          </a:xfrm>
        </p:spPr>
        <p:txBody>
          <a:bodyPr>
            <a:noAutofit/>
          </a:bodyPr>
          <a:lstStyle/>
          <a:p>
            <a:r>
              <a:rPr lang="en-US" sz="4000" dirty="0"/>
              <a:t>MCDA 5550 - Web App Development </a:t>
            </a:r>
            <a:br>
              <a:rPr lang="en-US" sz="4000" dirty="0"/>
            </a:br>
            <a:br>
              <a:rPr lang="en-US" sz="4000" dirty="0"/>
            </a:br>
            <a:r>
              <a:rPr lang="en-US" sz="3600" dirty="0"/>
              <a:t>CH10-Angular JS Directives, Expressions, Controllers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5410200"/>
            <a:ext cx="43434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435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D58D-10B4-4CD1-81C8-94BB730E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A519-0948-4EAD-84E2-1D373491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121" y="2005990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Data binding capability to HTML gives user a rich and responsive experience</a:t>
            </a:r>
          </a:p>
          <a:p>
            <a:pPr>
              <a:lnSpc>
                <a:spcPct val="200000"/>
              </a:lnSpc>
            </a:pPr>
            <a:r>
              <a:rPr lang="en-US" dirty="0"/>
              <a:t>More functionality with short code.</a:t>
            </a:r>
          </a:p>
          <a:p>
            <a:pPr>
              <a:lnSpc>
                <a:spcPct val="200000"/>
              </a:lnSpc>
            </a:pPr>
            <a:r>
              <a:rPr lang="en-US" dirty="0"/>
              <a:t>Views are pure html pages, controllers written in JavaScript do the business processing.</a:t>
            </a:r>
          </a:p>
          <a:p>
            <a:pPr>
              <a:lnSpc>
                <a:spcPct val="200000"/>
              </a:lnSpc>
            </a:pPr>
            <a:r>
              <a:rPr lang="en-US" dirty="0"/>
              <a:t>Runs on all major browsers and smart phones/tablets.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42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F59A-BBB2-4DC4-8CEB-8A6EA7E8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8245-58AA-42DA-8840-4C2565CF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268" y="2548433"/>
            <a:ext cx="10058400" cy="2697082"/>
          </a:xfrm>
        </p:spPr>
        <p:txBody>
          <a:bodyPr/>
          <a:lstStyle/>
          <a:p>
            <a:r>
              <a:rPr lang="en-US" b="1" dirty="0"/>
              <a:t>Not Secure</a:t>
            </a:r>
            <a:r>
              <a:rPr lang="en-US" dirty="0"/>
              <a:t> − Server side authentication and authorization must to keep an application secure.</a:t>
            </a:r>
          </a:p>
          <a:p>
            <a:endParaRPr lang="en-US" dirty="0"/>
          </a:p>
          <a:p>
            <a:r>
              <a:rPr lang="en-US" b="1" dirty="0"/>
              <a:t>Not degradable</a:t>
            </a:r>
            <a:r>
              <a:rPr lang="en-US" dirty="0"/>
              <a:t> − User disables JavaScript, then nothing would be visible, except the basic page.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403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554-A5AB-4156-B197-463A0F53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AngularJS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C9E4-63F9-4774-88A1-DD5EF7C1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3305"/>
            <a:ext cx="10058400" cy="287026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Framework Components </a:t>
            </a:r>
          </a:p>
          <a:p>
            <a:endParaRPr lang="en-US" sz="2800" dirty="0"/>
          </a:p>
          <a:p>
            <a:pPr>
              <a:lnSpc>
                <a:spcPct val="200000"/>
              </a:lnSpc>
            </a:pPr>
            <a:r>
              <a:rPr lang="en-US" b="1" dirty="0"/>
              <a:t>ng-app</a:t>
            </a:r>
            <a:r>
              <a:rPr lang="en-US" dirty="0"/>
              <a:t> − Defines and links an AngularJS application to HTML.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ng-model</a:t>
            </a:r>
            <a:r>
              <a:rPr lang="en-US" dirty="0"/>
              <a:t> − Binds the values of AngularJS application data to HTML input controls.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ng-bind</a:t>
            </a:r>
            <a:r>
              <a:rPr lang="en-US" dirty="0"/>
              <a:t> − Binds the AngularJS application data to HTML tags.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889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8240-8B05-46A8-A423-62FA7281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9201-C73F-44CB-AF91-912E0CEA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9429"/>
            <a:ext cx="10058400" cy="4023360"/>
          </a:xfrm>
        </p:spPr>
        <p:txBody>
          <a:bodyPr/>
          <a:lstStyle/>
          <a:p>
            <a:r>
              <a:rPr lang="en-CA" dirty="0"/>
              <a:t>Link to download:  </a:t>
            </a:r>
            <a:r>
              <a:rPr lang="en-CA" dirty="0">
                <a:hlinkClick r:id="rId2"/>
              </a:rPr>
              <a:t>https://</a:t>
            </a:r>
            <a:r>
              <a:rPr lang="en-CA" dirty="0" err="1">
                <a:hlinkClick r:id="rId2"/>
              </a:rPr>
              <a:t>angularjs.org</a:t>
            </a:r>
            <a:r>
              <a:rPr lang="en-CA" dirty="0">
                <a:hlinkClick r:id="rId2"/>
              </a:rPr>
              <a:t>/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E5BEC-51D3-4DBB-90A8-0BFEAC6EE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73948"/>
            <a:ext cx="6067222" cy="39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B471-E34E-4AEC-984B-E98D3D62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84" y="702177"/>
            <a:ext cx="10058400" cy="910251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My first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9DF8-9BD2-4E3A-8E49-44BA6AC8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12862"/>
            <a:ext cx="10058400" cy="793771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chemeClr val="tx1"/>
                </a:solidFill>
                <a:latin typeface="+mj-lt"/>
              </a:rPr>
              <a:t>My First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E48D8-9A74-4FDF-B1A2-F3E6CE5BF231}"/>
              </a:ext>
            </a:extLst>
          </p:cNvPr>
          <p:cNvSpPr txBox="1"/>
          <p:nvPr/>
        </p:nvSpPr>
        <p:spPr>
          <a:xfrm>
            <a:off x="1238682" y="2059486"/>
            <a:ext cx="816926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&lt;head&gt;</a:t>
            </a:r>
          </a:p>
          <a:p>
            <a:r>
              <a:rPr lang="en-CA" sz="1200" dirty="0">
                <a:solidFill>
                  <a:srgbClr val="00B0F0"/>
                </a:solidFill>
              </a:rPr>
              <a:t>      &lt;script </a:t>
            </a:r>
            <a:r>
              <a:rPr lang="en-CA" sz="1200" dirty="0" err="1">
                <a:solidFill>
                  <a:srgbClr val="00B0F0"/>
                </a:solidFill>
              </a:rPr>
              <a:t>src</a:t>
            </a:r>
            <a:r>
              <a:rPr lang="en-CA" sz="1200" dirty="0">
                <a:solidFill>
                  <a:srgbClr val="00B0F0"/>
                </a:solidFill>
              </a:rPr>
              <a:t> = "https://</a:t>
            </a:r>
            <a:r>
              <a:rPr lang="en-CA" sz="1200" dirty="0" err="1">
                <a:solidFill>
                  <a:srgbClr val="00B0F0"/>
                </a:solidFill>
              </a:rPr>
              <a:t>ajax.googleapis.com</a:t>
            </a:r>
            <a:r>
              <a:rPr lang="en-CA" sz="1200" dirty="0">
                <a:solidFill>
                  <a:srgbClr val="00B0F0"/>
                </a:solidFill>
              </a:rPr>
              <a:t>/ajax/libs/</a:t>
            </a:r>
            <a:r>
              <a:rPr lang="en-CA" sz="1200" dirty="0" err="1">
                <a:solidFill>
                  <a:srgbClr val="00B0F0"/>
                </a:solidFill>
              </a:rPr>
              <a:t>angularjs</a:t>
            </a:r>
            <a:r>
              <a:rPr lang="en-CA" sz="1200" dirty="0">
                <a:solidFill>
                  <a:srgbClr val="00B0F0"/>
                </a:solidFill>
              </a:rPr>
              <a:t>/1.5.2/</a:t>
            </a:r>
            <a:r>
              <a:rPr lang="en-CA" sz="1200" dirty="0" err="1">
                <a:solidFill>
                  <a:srgbClr val="00B0F0"/>
                </a:solidFill>
              </a:rPr>
              <a:t>angular.min.js</a:t>
            </a:r>
            <a:r>
              <a:rPr lang="en-CA" sz="1200" dirty="0">
                <a:solidFill>
                  <a:srgbClr val="00B0F0"/>
                </a:solidFill>
              </a:rPr>
              <a:t>"&gt;&lt;/script&gt;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&lt;/head&gt;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&lt;body </a:t>
            </a:r>
            <a:r>
              <a:rPr lang="en-CA" sz="1200" dirty="0">
                <a:solidFill>
                  <a:srgbClr val="00B0F0"/>
                </a:solidFill>
              </a:rPr>
              <a:t>ng-app = "</a:t>
            </a:r>
            <a:r>
              <a:rPr lang="en-CA" sz="1200" dirty="0" err="1">
                <a:solidFill>
                  <a:srgbClr val="00B0F0"/>
                </a:solidFill>
              </a:rPr>
              <a:t>myapp</a:t>
            </a:r>
            <a:r>
              <a:rPr lang="en-CA" sz="1200" dirty="0">
                <a:solidFill>
                  <a:srgbClr val="00B0F0"/>
                </a:solidFill>
              </a:rPr>
              <a:t>"</a:t>
            </a:r>
            <a:r>
              <a:rPr lang="en-CA" sz="1200" dirty="0">
                <a:solidFill>
                  <a:schemeClr val="bg1"/>
                </a:solidFill>
              </a:rPr>
              <a:t>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&lt;div </a:t>
            </a:r>
            <a:r>
              <a:rPr lang="en-CA" sz="1200" dirty="0">
                <a:solidFill>
                  <a:srgbClr val="00B0F0"/>
                </a:solidFill>
              </a:rPr>
              <a:t>ng-controller = "</a:t>
            </a:r>
            <a:r>
              <a:rPr lang="en-CA" sz="1200" dirty="0" err="1">
                <a:solidFill>
                  <a:srgbClr val="00B0F0"/>
                </a:solidFill>
              </a:rPr>
              <a:t>WelcomeController</a:t>
            </a:r>
            <a:r>
              <a:rPr lang="en-CA" sz="1200" dirty="0">
                <a:solidFill>
                  <a:srgbClr val="00B0F0"/>
                </a:solidFill>
              </a:rPr>
              <a:t>"</a:t>
            </a:r>
            <a:r>
              <a:rPr lang="en-CA" sz="1200" dirty="0">
                <a:solidFill>
                  <a:schemeClr val="bg1"/>
                </a:solidFill>
              </a:rPr>
              <a:t> 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&lt;</a:t>
            </a:r>
            <a:r>
              <a:rPr lang="en-CA" sz="1200" dirty="0" err="1">
                <a:solidFill>
                  <a:schemeClr val="bg1"/>
                </a:solidFill>
              </a:rPr>
              <a:t>h2</a:t>
            </a:r>
            <a:r>
              <a:rPr lang="en-CA" sz="1200" dirty="0">
                <a:solidFill>
                  <a:schemeClr val="bg1"/>
                </a:solidFill>
              </a:rPr>
              <a:t>&gt;Welcome {{</a:t>
            </a:r>
            <a:r>
              <a:rPr lang="en-CA" sz="1200" dirty="0" err="1">
                <a:solidFill>
                  <a:schemeClr val="bg1"/>
                </a:solidFill>
              </a:rPr>
              <a:t>welcomeTo.title</a:t>
            </a:r>
            <a:r>
              <a:rPr lang="en-CA" sz="1200" dirty="0">
                <a:solidFill>
                  <a:schemeClr val="bg1"/>
                </a:solidFill>
              </a:rPr>
              <a:t>}}! </a:t>
            </a:r>
            <a:r>
              <a:rPr lang="en-CA" sz="1200" dirty="0" err="1">
                <a:solidFill>
                  <a:schemeClr val="bg1"/>
                </a:solidFill>
              </a:rPr>
              <a:t>MCDA5550</a:t>
            </a:r>
            <a:r>
              <a:rPr lang="en-CA" sz="1200" dirty="0">
                <a:solidFill>
                  <a:schemeClr val="bg1"/>
                </a:solidFill>
              </a:rPr>
              <a:t> 2019...&lt;/</a:t>
            </a:r>
            <a:r>
              <a:rPr lang="en-CA" sz="1200" dirty="0" err="1">
                <a:solidFill>
                  <a:schemeClr val="bg1"/>
                </a:solidFill>
              </a:rPr>
              <a:t>h2</a:t>
            </a:r>
            <a:r>
              <a:rPr lang="en-CA" sz="1200" dirty="0">
                <a:solidFill>
                  <a:schemeClr val="bg1"/>
                </a:solidFill>
              </a:rPr>
              <a:t>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&lt;script&gt;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</a:t>
            </a:r>
            <a:r>
              <a:rPr lang="en-CA" sz="1200" dirty="0" err="1">
                <a:solidFill>
                  <a:schemeClr val="bg1"/>
                </a:solidFill>
              </a:rPr>
              <a:t>angular.module</a:t>
            </a:r>
            <a:r>
              <a:rPr lang="en-CA" sz="1200" dirty="0">
                <a:solidFill>
                  <a:schemeClr val="bg1"/>
                </a:solidFill>
              </a:rPr>
              <a:t>("</a:t>
            </a:r>
            <a:r>
              <a:rPr lang="en-CA" sz="1200" dirty="0" err="1">
                <a:solidFill>
                  <a:schemeClr val="bg1"/>
                </a:solidFill>
              </a:rPr>
              <a:t>myapp</a:t>
            </a:r>
            <a:r>
              <a:rPr lang="en-CA" sz="1200" dirty="0">
                <a:solidFill>
                  <a:schemeClr val="bg1"/>
                </a:solidFill>
              </a:rPr>
              <a:t>", [])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.controller("</a:t>
            </a:r>
            <a:r>
              <a:rPr lang="en-CA" sz="1200" dirty="0" err="1">
                <a:solidFill>
                  <a:schemeClr val="bg1"/>
                </a:solidFill>
              </a:rPr>
              <a:t>WelcomeController</a:t>
            </a:r>
            <a:r>
              <a:rPr lang="en-CA" sz="1200" dirty="0">
                <a:solidFill>
                  <a:schemeClr val="bg1"/>
                </a:solidFill>
              </a:rPr>
              <a:t>", function($scope)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$</a:t>
            </a:r>
            <a:r>
              <a:rPr lang="en-CA" sz="1200" dirty="0" err="1">
                <a:solidFill>
                  <a:schemeClr val="bg1"/>
                </a:solidFill>
              </a:rPr>
              <a:t>scope.welcomeTo</a:t>
            </a:r>
            <a:r>
              <a:rPr lang="en-CA" sz="1200" dirty="0">
                <a:solidFill>
                  <a:schemeClr val="bg1"/>
                </a:solidFill>
              </a:rPr>
              <a:t> = {};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$</a:t>
            </a:r>
            <a:r>
              <a:rPr lang="en-CA" sz="1200" dirty="0" err="1">
                <a:solidFill>
                  <a:schemeClr val="bg1"/>
                </a:solidFill>
              </a:rPr>
              <a:t>scope.welcomeTo.title</a:t>
            </a:r>
            <a:r>
              <a:rPr lang="en-CA" sz="1200" dirty="0">
                <a:solidFill>
                  <a:schemeClr val="bg1"/>
                </a:solidFill>
              </a:rPr>
              <a:t> = "AngularJS";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});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&lt;/script&gt;      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&lt;/body&gt;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9051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1444-F2CA-4555-8749-7D0A7817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Include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7314C-C21E-41E7-9841-0B6D7398F0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9680" y="3978396"/>
            <a:ext cx="6829091" cy="60426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&lt;body ng-app = "</a:t>
            </a:r>
            <a:r>
              <a:rPr lang="en-US" sz="1200" dirty="0" err="1">
                <a:solidFill>
                  <a:schemeClr val="bg1"/>
                </a:solidFill>
              </a:rPr>
              <a:t>myapp</a:t>
            </a:r>
            <a:r>
              <a:rPr lang="en-US" sz="12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&lt;/body&gt;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2882F1B-2D63-4F50-A2EB-44F6B1EDCDED}"/>
              </a:ext>
            </a:extLst>
          </p:cNvPr>
          <p:cNvSpPr txBox="1">
            <a:spLocks/>
          </p:cNvSpPr>
          <p:nvPr/>
        </p:nvSpPr>
        <p:spPr>
          <a:xfrm>
            <a:off x="1249680" y="2285661"/>
            <a:ext cx="6829091" cy="129573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&lt;script </a:t>
            </a:r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 = "https://</a:t>
            </a:r>
            <a:r>
              <a:rPr lang="en-US" sz="1200" dirty="0" err="1">
                <a:solidFill>
                  <a:schemeClr val="bg1"/>
                </a:solidFill>
              </a:rPr>
              <a:t>ajax.googleapis.com</a:t>
            </a:r>
            <a:r>
              <a:rPr lang="en-US" sz="1200" dirty="0">
                <a:solidFill>
                  <a:schemeClr val="bg1"/>
                </a:solidFill>
              </a:rPr>
              <a:t>/ajax/libs/</a:t>
            </a:r>
            <a:r>
              <a:rPr lang="en-US" sz="1200" dirty="0" err="1">
                <a:solidFill>
                  <a:schemeClr val="bg1"/>
                </a:solidFill>
              </a:rPr>
              <a:t>angularjs</a:t>
            </a:r>
            <a:r>
              <a:rPr lang="en-US" sz="1200" dirty="0">
                <a:solidFill>
                  <a:schemeClr val="bg1"/>
                </a:solidFill>
              </a:rPr>
              <a:t>/1.4.8/</a:t>
            </a:r>
            <a:r>
              <a:rPr lang="en-US" sz="1200" dirty="0" err="1">
                <a:solidFill>
                  <a:schemeClr val="bg1"/>
                </a:solidFill>
              </a:rPr>
              <a:t>angular.min.js</a:t>
            </a:r>
            <a:r>
              <a:rPr lang="en-US" sz="12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&lt;/script&gt;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&lt;/head&gt;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2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C265-3459-46BD-8D16-3A1EE19E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9FC8065-0039-4DD1-B1A4-F812B6A5CC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0402" y="2232761"/>
            <a:ext cx="5275239" cy="9500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&lt;div ng-controller = "</a:t>
            </a:r>
            <a:r>
              <a:rPr lang="en-US" sz="1200" dirty="0" err="1">
                <a:solidFill>
                  <a:schemeClr val="bg1"/>
                </a:solidFill>
              </a:rPr>
              <a:t>WelcomeController</a:t>
            </a:r>
            <a:r>
              <a:rPr lang="en-US" sz="1200" dirty="0">
                <a:solidFill>
                  <a:schemeClr val="bg1"/>
                </a:solidFill>
              </a:rPr>
              <a:t>" 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&lt;</a:t>
            </a:r>
            <a:r>
              <a:rPr lang="en-US" sz="1200" dirty="0" err="1">
                <a:solidFill>
                  <a:schemeClr val="bg1"/>
                </a:solidFill>
              </a:rPr>
              <a:t>h2</a:t>
            </a:r>
            <a:r>
              <a:rPr lang="en-US" sz="1200" dirty="0">
                <a:solidFill>
                  <a:schemeClr val="bg1"/>
                </a:solidFill>
              </a:rPr>
              <a:t>&gt;Welcome {{</a:t>
            </a:r>
            <a:r>
              <a:rPr lang="en-US" sz="1200" dirty="0" err="1">
                <a:solidFill>
                  <a:schemeClr val="bg1"/>
                </a:solidFill>
              </a:rPr>
              <a:t>welcomeTo.title</a:t>
            </a:r>
            <a:r>
              <a:rPr lang="en-US" sz="1200" dirty="0">
                <a:solidFill>
                  <a:schemeClr val="bg1"/>
                </a:solidFill>
              </a:rPr>
              <a:t>}}! </a:t>
            </a:r>
            <a:r>
              <a:rPr lang="en-US" sz="1200" dirty="0" err="1">
                <a:solidFill>
                  <a:schemeClr val="bg1"/>
                </a:solidFill>
              </a:rPr>
              <a:t>MCDA5550</a:t>
            </a:r>
            <a:r>
              <a:rPr lang="en-US" sz="1200" dirty="0">
                <a:solidFill>
                  <a:schemeClr val="bg1"/>
                </a:solidFill>
              </a:rPr>
              <a:t> 2019...&lt;/</a:t>
            </a:r>
            <a:r>
              <a:rPr lang="en-US" sz="1200" dirty="0" err="1">
                <a:solidFill>
                  <a:schemeClr val="bg1"/>
                </a:solidFill>
              </a:rPr>
              <a:t>h2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&lt;/div&gt;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BF09B-F3E6-4755-B1AF-312BD400B01C}"/>
              </a:ext>
            </a:extLst>
          </p:cNvPr>
          <p:cNvSpPr txBox="1"/>
          <p:nvPr/>
        </p:nvSpPr>
        <p:spPr>
          <a:xfrm>
            <a:off x="1097280" y="3866795"/>
            <a:ext cx="6518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ng-controller tells AngularJS which controller to use with this view.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welcomeTo.title</a:t>
            </a:r>
            <a:r>
              <a:rPr lang="en-US" dirty="0"/>
              <a:t> tells app to write the model value in HTML.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840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B3-1A2D-4AD2-96FE-C25EEC4A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A807027-82E4-4137-9A68-DF09A74C80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90506" y="1999586"/>
            <a:ext cx="4720100" cy="2332946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200" dirty="0">
                <a:solidFill>
                  <a:schemeClr val="bg1"/>
                </a:solidFill>
              </a:rPr>
              <a:t>&lt;script&gt;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</a:t>
            </a:r>
            <a:r>
              <a:rPr lang="en-CA" sz="1200" dirty="0" err="1">
                <a:solidFill>
                  <a:schemeClr val="bg1"/>
                </a:solidFill>
              </a:rPr>
              <a:t>angular.module</a:t>
            </a:r>
            <a:r>
              <a:rPr lang="en-CA" sz="1200" dirty="0">
                <a:solidFill>
                  <a:schemeClr val="bg1"/>
                </a:solidFill>
              </a:rPr>
              <a:t>("</a:t>
            </a:r>
            <a:r>
              <a:rPr lang="en-CA" sz="1200" dirty="0" err="1">
                <a:solidFill>
                  <a:schemeClr val="bg1"/>
                </a:solidFill>
              </a:rPr>
              <a:t>myapp</a:t>
            </a:r>
            <a:r>
              <a:rPr lang="en-CA" sz="1200" dirty="0">
                <a:solidFill>
                  <a:schemeClr val="bg1"/>
                </a:solidFill>
              </a:rPr>
              <a:t>", [])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.controller("</a:t>
            </a:r>
            <a:r>
              <a:rPr lang="en-CA" sz="1200" dirty="0" err="1">
                <a:solidFill>
                  <a:schemeClr val="bg1"/>
                </a:solidFill>
              </a:rPr>
              <a:t>WelcomeController</a:t>
            </a:r>
            <a:r>
              <a:rPr lang="en-CA" sz="1200" dirty="0">
                <a:solidFill>
                  <a:schemeClr val="bg1"/>
                </a:solidFill>
              </a:rPr>
              <a:t>", function($scope)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$</a:t>
            </a:r>
            <a:r>
              <a:rPr lang="en-CA" sz="1200" dirty="0" err="1">
                <a:solidFill>
                  <a:schemeClr val="bg1"/>
                </a:solidFill>
              </a:rPr>
              <a:t>scope.welcomeTo</a:t>
            </a:r>
            <a:r>
              <a:rPr lang="en-CA" sz="1200" dirty="0">
                <a:solidFill>
                  <a:schemeClr val="bg1"/>
                </a:solidFill>
              </a:rPr>
              <a:t> = {};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$</a:t>
            </a:r>
            <a:r>
              <a:rPr lang="en-CA" sz="1200" dirty="0" err="1">
                <a:solidFill>
                  <a:schemeClr val="bg1"/>
                </a:solidFill>
              </a:rPr>
              <a:t>scope.welcomeTo.title</a:t>
            </a:r>
            <a:r>
              <a:rPr lang="en-CA" sz="1200" dirty="0">
                <a:solidFill>
                  <a:schemeClr val="bg1"/>
                </a:solidFill>
              </a:rPr>
              <a:t> = "AngularJS";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});</a:t>
            </a:r>
          </a:p>
          <a:p>
            <a:pPr marL="0" indent="0">
              <a:buNone/>
            </a:pPr>
            <a:r>
              <a:rPr lang="en-CA" sz="1200" dirty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5AFAE-20A3-402A-AE20-547607ECC7FA}"/>
              </a:ext>
            </a:extLst>
          </p:cNvPr>
          <p:cNvSpPr txBox="1"/>
          <p:nvPr/>
        </p:nvSpPr>
        <p:spPr>
          <a:xfrm>
            <a:off x="1097280" y="4594758"/>
            <a:ext cx="84760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WelcomeController</a:t>
            </a:r>
            <a:r>
              <a:rPr lang="en-US" dirty="0"/>
              <a:t> function in the angular module named </a:t>
            </a:r>
            <a:r>
              <a:rPr lang="en-US" i="1" dirty="0" err="1"/>
              <a:t>myapp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Controller function is registered using </a:t>
            </a:r>
            <a:r>
              <a:rPr lang="en-US" dirty="0" err="1"/>
              <a:t>angular.module</a:t>
            </a:r>
            <a:r>
              <a:rPr lang="en-US" dirty="0"/>
              <a:t>(...).controller(...) function call</a:t>
            </a:r>
          </a:p>
          <a:p>
            <a:pPr>
              <a:lnSpc>
                <a:spcPct val="150000"/>
              </a:lnSpc>
            </a:pPr>
            <a:r>
              <a:rPr lang="en-US" dirty="0"/>
              <a:t>$scope parameter model is passed to the controller function </a:t>
            </a:r>
          </a:p>
        </p:txBody>
      </p:sp>
    </p:spTree>
    <p:extLst>
      <p:ext uri="{BB962C8B-B14F-4D97-AF65-F5344CB8AC3E}">
        <p14:creationId xmlns:p14="http://schemas.microsoft.com/office/powerpoint/2010/main" val="214575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E7CB-532F-47DD-A1B7-E29B4999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BFC3-2E60-4909-A6AA-69FD36EC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268" y="2036190"/>
            <a:ext cx="10058400" cy="33097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  ng-app</a:t>
            </a:r>
            <a:r>
              <a:rPr lang="en-US" dirty="0"/>
              <a:t> − Starts an angular application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ng-</a:t>
            </a:r>
            <a:r>
              <a:rPr lang="en-US" b="1" dirty="0" err="1"/>
              <a:t>init</a:t>
            </a:r>
            <a:r>
              <a:rPr lang="en-US" dirty="0"/>
              <a:t> − Initializes application data</a:t>
            </a:r>
          </a:p>
          <a:p>
            <a:pPr>
              <a:lnSpc>
                <a:spcPct val="200000"/>
              </a:lnSpc>
            </a:pPr>
            <a:r>
              <a:rPr lang="en-US" b="1" dirty="0"/>
              <a:t>ng-model</a:t>
            </a:r>
            <a:r>
              <a:rPr lang="en-US" dirty="0"/>
              <a:t> − Defines the model that is variable to be used in App</a:t>
            </a:r>
          </a:p>
          <a:p>
            <a:pPr>
              <a:lnSpc>
                <a:spcPct val="200000"/>
              </a:lnSpc>
            </a:pPr>
            <a:r>
              <a:rPr lang="en-US" b="1" dirty="0"/>
              <a:t>ng-repeat</a:t>
            </a:r>
            <a:r>
              <a:rPr lang="en-US" dirty="0"/>
              <a:t> − Repeats HTML elements for each item in a collection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62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B39F-FE6D-4321-801E-2A6103C0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23B2-2EAD-4062-885B-FD1B162E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4BED7CB-0EDA-4479-8882-755E55C815F3}"/>
              </a:ext>
            </a:extLst>
          </p:cNvPr>
          <p:cNvSpPr txBox="1">
            <a:spLocks/>
          </p:cNvSpPr>
          <p:nvPr/>
        </p:nvSpPr>
        <p:spPr>
          <a:xfrm>
            <a:off x="1200657" y="1921148"/>
            <a:ext cx="5916580" cy="424731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&lt;!doctype 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&lt;title&gt;</a:t>
            </a:r>
            <a:r>
              <a:rPr lang="en-CA" sz="1200" dirty="0" err="1">
                <a:solidFill>
                  <a:schemeClr val="bg1"/>
                </a:solidFill>
              </a:rPr>
              <a:t>MCDA5550</a:t>
            </a:r>
            <a:r>
              <a:rPr lang="en-CA" sz="1200" dirty="0">
                <a:solidFill>
                  <a:schemeClr val="bg1"/>
                </a:solidFill>
              </a:rPr>
              <a:t> 2019&lt;/title&gt;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&lt;</a:t>
            </a:r>
            <a:r>
              <a:rPr lang="en-CA" sz="1200" dirty="0" err="1">
                <a:solidFill>
                  <a:schemeClr val="bg1"/>
                </a:solidFill>
              </a:rPr>
              <a:t>h1</a:t>
            </a:r>
            <a:r>
              <a:rPr lang="en-CA" sz="1200" dirty="0">
                <a:solidFill>
                  <a:schemeClr val="bg1"/>
                </a:solidFill>
              </a:rPr>
              <a:t>&gt;</a:t>
            </a:r>
            <a:r>
              <a:rPr lang="en-CA" sz="1200" dirty="0" err="1">
                <a:solidFill>
                  <a:schemeClr val="bg1"/>
                </a:solidFill>
              </a:rPr>
              <a:t>MCDA5550</a:t>
            </a:r>
            <a:r>
              <a:rPr lang="en-CA" sz="1200" dirty="0">
                <a:solidFill>
                  <a:schemeClr val="bg1"/>
                </a:solidFill>
              </a:rPr>
              <a:t> first angular application&lt;/</a:t>
            </a:r>
            <a:r>
              <a:rPr lang="en-CA" sz="1200" dirty="0" err="1">
                <a:solidFill>
                  <a:schemeClr val="bg1"/>
                </a:solidFill>
              </a:rPr>
              <a:t>h1</a:t>
            </a:r>
            <a:r>
              <a:rPr lang="en-CA" sz="12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&lt;div ng-app = "" ng-</a:t>
            </a:r>
            <a:r>
              <a:rPr lang="en-CA" sz="1200" dirty="0" err="1">
                <a:solidFill>
                  <a:schemeClr val="bg1"/>
                </a:solidFill>
              </a:rPr>
              <a:t>init</a:t>
            </a:r>
            <a:r>
              <a:rPr lang="en-CA" sz="1200" dirty="0">
                <a:solidFill>
                  <a:schemeClr val="bg1"/>
                </a:solidFill>
              </a:rPr>
              <a:t> = "students = [{</a:t>
            </a:r>
            <a:r>
              <a:rPr lang="en-CA" sz="1200" dirty="0" err="1">
                <a:solidFill>
                  <a:schemeClr val="bg1"/>
                </a:solidFill>
              </a:rPr>
              <a:t>firstname</a:t>
            </a:r>
            <a:r>
              <a:rPr lang="en-CA" sz="1200" dirty="0">
                <a:solidFill>
                  <a:schemeClr val="bg1"/>
                </a:solidFill>
              </a:rPr>
              <a:t>:'</a:t>
            </a:r>
            <a:r>
              <a:rPr lang="en-CA" sz="1200" dirty="0" err="1">
                <a:solidFill>
                  <a:schemeClr val="bg1"/>
                </a:solidFill>
              </a:rPr>
              <a:t>abc</a:t>
            </a:r>
            <a:r>
              <a:rPr lang="en-CA" sz="1200" dirty="0">
                <a:solidFill>
                  <a:schemeClr val="bg1"/>
                </a:solidFill>
              </a:rPr>
              <a:t>',</a:t>
            </a:r>
            <a:r>
              <a:rPr lang="en-CA" sz="1200" dirty="0" err="1">
                <a:solidFill>
                  <a:schemeClr val="bg1"/>
                </a:solidFill>
              </a:rPr>
              <a:t>lastname</a:t>
            </a:r>
            <a:r>
              <a:rPr lang="en-CA" sz="1200" dirty="0">
                <a:solidFill>
                  <a:schemeClr val="bg1"/>
                </a:solidFill>
              </a:rPr>
              <a:t>:'def'},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{</a:t>
            </a:r>
            <a:r>
              <a:rPr lang="en-CA" sz="1200" dirty="0" err="1">
                <a:solidFill>
                  <a:schemeClr val="bg1"/>
                </a:solidFill>
              </a:rPr>
              <a:t>firstname</a:t>
            </a:r>
            <a:r>
              <a:rPr lang="en-CA" sz="1200" dirty="0">
                <a:solidFill>
                  <a:schemeClr val="bg1"/>
                </a:solidFill>
              </a:rPr>
              <a:t>:'</a:t>
            </a:r>
            <a:r>
              <a:rPr lang="en-CA" sz="1200" dirty="0" err="1">
                <a:solidFill>
                  <a:schemeClr val="bg1"/>
                </a:solidFill>
              </a:rPr>
              <a:t>ghi</a:t>
            </a:r>
            <a:r>
              <a:rPr lang="en-CA" sz="1200" dirty="0">
                <a:solidFill>
                  <a:schemeClr val="bg1"/>
                </a:solidFill>
              </a:rPr>
              <a:t>',</a:t>
            </a:r>
            <a:r>
              <a:rPr lang="en-CA" sz="1200" dirty="0" err="1">
                <a:solidFill>
                  <a:schemeClr val="bg1"/>
                </a:solidFill>
              </a:rPr>
              <a:t>lastname</a:t>
            </a:r>
            <a:r>
              <a:rPr lang="en-CA" sz="1200" dirty="0">
                <a:solidFill>
                  <a:schemeClr val="bg1"/>
                </a:solidFill>
              </a:rPr>
              <a:t>:'</a:t>
            </a:r>
            <a:r>
              <a:rPr lang="en-CA" sz="1200" dirty="0" err="1">
                <a:solidFill>
                  <a:schemeClr val="bg1"/>
                </a:solidFill>
              </a:rPr>
              <a:t>jkl</a:t>
            </a:r>
            <a:r>
              <a:rPr lang="en-CA" sz="1200" dirty="0">
                <a:solidFill>
                  <a:schemeClr val="bg1"/>
                </a:solidFill>
              </a:rPr>
              <a:t>'}, {</a:t>
            </a:r>
            <a:r>
              <a:rPr lang="en-CA" sz="1200" dirty="0" err="1">
                <a:solidFill>
                  <a:schemeClr val="bg1"/>
                </a:solidFill>
              </a:rPr>
              <a:t>firstname</a:t>
            </a:r>
            <a:r>
              <a:rPr lang="en-CA" sz="1200" dirty="0">
                <a:solidFill>
                  <a:schemeClr val="bg1"/>
                </a:solidFill>
              </a:rPr>
              <a:t>:'</a:t>
            </a:r>
            <a:r>
              <a:rPr lang="en-CA" sz="1200" dirty="0" err="1">
                <a:solidFill>
                  <a:schemeClr val="bg1"/>
                </a:solidFill>
              </a:rPr>
              <a:t>mno</a:t>
            </a:r>
            <a:r>
              <a:rPr lang="en-CA" sz="1200" dirty="0">
                <a:solidFill>
                  <a:schemeClr val="bg1"/>
                </a:solidFill>
              </a:rPr>
              <a:t>',</a:t>
            </a:r>
            <a:r>
              <a:rPr lang="en-CA" sz="1200" dirty="0" err="1">
                <a:solidFill>
                  <a:schemeClr val="bg1"/>
                </a:solidFill>
              </a:rPr>
              <a:t>lastname</a:t>
            </a:r>
            <a:r>
              <a:rPr lang="en-CA" sz="1200" dirty="0">
                <a:solidFill>
                  <a:schemeClr val="bg1"/>
                </a:solidFill>
              </a:rPr>
              <a:t>:'</a:t>
            </a:r>
            <a:r>
              <a:rPr lang="en-CA" sz="1200" dirty="0" err="1">
                <a:solidFill>
                  <a:schemeClr val="bg1"/>
                </a:solidFill>
              </a:rPr>
              <a:t>pqr</a:t>
            </a:r>
            <a:r>
              <a:rPr lang="en-CA" sz="1200" dirty="0">
                <a:solidFill>
                  <a:schemeClr val="bg1"/>
                </a:solidFill>
              </a:rPr>
              <a:t>'}]"&gt;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&lt;p&gt;Please enter your Name: &lt;input type = "text" ng-model = "name"&gt;&lt;/p&gt;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&lt;p&gt;Welcome &lt;span ng-bind = "name"&gt;&lt;/span&gt;!&lt;/p&gt;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&lt;p&gt;List of students:&lt;/p&gt;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&lt;</a:t>
            </a:r>
            <a:r>
              <a:rPr lang="en-CA" sz="1200" dirty="0" err="1">
                <a:solidFill>
                  <a:schemeClr val="bg1"/>
                </a:solidFill>
              </a:rPr>
              <a:t>ol</a:t>
            </a:r>
            <a:r>
              <a:rPr lang="en-CA" sz="12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&lt;li ng-repeat = "student in students"&gt;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{{ 'First Name: ' + </a:t>
            </a:r>
            <a:r>
              <a:rPr lang="en-CA" sz="1200" dirty="0" err="1">
                <a:solidFill>
                  <a:schemeClr val="bg1"/>
                </a:solidFill>
              </a:rPr>
              <a:t>student.firstname</a:t>
            </a:r>
            <a:r>
              <a:rPr lang="en-CA" sz="1200" dirty="0">
                <a:solidFill>
                  <a:schemeClr val="bg1"/>
                </a:solidFill>
              </a:rPr>
              <a:t> + ', Last Name: ' + </a:t>
            </a:r>
            <a:r>
              <a:rPr lang="en-CA" sz="1200" dirty="0" err="1">
                <a:solidFill>
                  <a:schemeClr val="bg1"/>
                </a:solidFill>
              </a:rPr>
              <a:t>student.lastname</a:t>
            </a:r>
            <a:r>
              <a:rPr lang="en-CA" sz="1200" dirty="0">
                <a:solidFill>
                  <a:schemeClr val="bg1"/>
                </a:solidFill>
              </a:rPr>
              <a:t> }}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&lt;/li&gt;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&lt;/</a:t>
            </a:r>
            <a:r>
              <a:rPr lang="en-CA" sz="1200" dirty="0" err="1">
                <a:solidFill>
                  <a:schemeClr val="bg1"/>
                </a:solidFill>
              </a:rPr>
              <a:t>ol</a:t>
            </a:r>
            <a:r>
              <a:rPr lang="en-CA" sz="12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&lt;script </a:t>
            </a:r>
            <a:r>
              <a:rPr lang="en-CA" sz="1200" dirty="0" err="1">
                <a:solidFill>
                  <a:schemeClr val="bg1"/>
                </a:solidFill>
              </a:rPr>
              <a:t>src</a:t>
            </a:r>
            <a:r>
              <a:rPr lang="en-CA" sz="1200" dirty="0">
                <a:solidFill>
                  <a:schemeClr val="bg1"/>
                </a:solidFill>
              </a:rPr>
              <a:t> = "https://</a:t>
            </a:r>
            <a:r>
              <a:rPr lang="en-CA" sz="1200" dirty="0" err="1">
                <a:solidFill>
                  <a:schemeClr val="bg1"/>
                </a:solidFill>
              </a:rPr>
              <a:t>ajax.googleapis.com</a:t>
            </a:r>
            <a:r>
              <a:rPr lang="en-CA" sz="1200" dirty="0">
                <a:solidFill>
                  <a:schemeClr val="bg1"/>
                </a:solidFill>
              </a:rPr>
              <a:t>/ajax/libs/</a:t>
            </a:r>
            <a:r>
              <a:rPr lang="en-CA" sz="1200" dirty="0" err="1">
                <a:solidFill>
                  <a:schemeClr val="bg1"/>
                </a:solidFill>
              </a:rPr>
              <a:t>angularjs</a:t>
            </a:r>
            <a:r>
              <a:rPr lang="en-CA" sz="1200" dirty="0">
                <a:solidFill>
                  <a:schemeClr val="bg1"/>
                </a:solidFill>
              </a:rPr>
              <a:t>/1.3.14/</a:t>
            </a:r>
            <a:r>
              <a:rPr lang="en-CA" sz="1200" dirty="0" err="1">
                <a:solidFill>
                  <a:schemeClr val="bg1"/>
                </a:solidFill>
              </a:rPr>
              <a:t>angular.min.js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&lt;/script&gt;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C5A50-7BAF-44A9-A403-9097DF48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614" y="2501510"/>
            <a:ext cx="4248611" cy="27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1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1F24-AC68-4FAF-9408-0460752F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B6AA-F664-42BF-816B-94550961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694" y="2213380"/>
            <a:ext cx="10058400" cy="4023360"/>
          </a:xfrm>
        </p:spPr>
        <p:txBody>
          <a:bodyPr/>
          <a:lstStyle/>
          <a:p>
            <a:r>
              <a:rPr lang="en-US" dirty="0"/>
              <a:t>AngularJS is an open-source web application framework. </a:t>
            </a:r>
          </a:p>
          <a:p>
            <a:endParaRPr lang="en-US" dirty="0"/>
          </a:p>
          <a:p>
            <a:r>
              <a:rPr lang="en-US" dirty="0"/>
              <a:t>Developed in 2009. </a:t>
            </a:r>
          </a:p>
          <a:p>
            <a:endParaRPr lang="en-US" dirty="0"/>
          </a:p>
          <a:p>
            <a:r>
              <a:rPr lang="en-US" dirty="0"/>
              <a:t>Now maintained by Google.</a:t>
            </a:r>
          </a:p>
          <a:p>
            <a:endParaRPr lang="en-US" dirty="0"/>
          </a:p>
          <a:p>
            <a:r>
              <a:rPr lang="en-US" dirty="0"/>
              <a:t>Latest version is 1.2.21.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6495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64EB-5286-471E-84C1-2E50CF56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A755-FE8C-4459-A951-BBE44131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548" y="1972194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b="1" dirty="0"/>
              <a:t>Using numbers</a:t>
            </a:r>
          </a:p>
          <a:p>
            <a:pPr>
              <a:lnSpc>
                <a:spcPct val="100000"/>
              </a:lnSpc>
            </a:pPr>
            <a:r>
              <a:rPr lang="en-CA" dirty="0"/>
              <a:t>&lt;p&gt;Total amount: {{materialprice * quantity}} CAD&lt;/p&gt;</a:t>
            </a:r>
          </a:p>
          <a:p>
            <a:pPr>
              <a:lnSpc>
                <a:spcPct val="100000"/>
              </a:lnSpc>
            </a:pPr>
            <a:r>
              <a:rPr lang="en-CA" b="1" dirty="0"/>
              <a:t>Using Strings</a:t>
            </a:r>
          </a:p>
          <a:p>
            <a:pPr>
              <a:lnSpc>
                <a:spcPct val="100000"/>
              </a:lnSpc>
            </a:pPr>
            <a:r>
              <a:rPr lang="en-CA" dirty="0"/>
              <a:t>&lt;p&gt;Hello {{</a:t>
            </a:r>
            <a:r>
              <a:rPr lang="en-CA" dirty="0" err="1"/>
              <a:t>student.firstname</a:t>
            </a:r>
            <a:r>
              <a:rPr lang="en-CA" dirty="0"/>
              <a:t> + " " + </a:t>
            </a:r>
            <a:r>
              <a:rPr lang="en-CA" dirty="0" err="1"/>
              <a:t>student.lastname</a:t>
            </a:r>
            <a:r>
              <a:rPr lang="en-CA" dirty="0"/>
              <a:t>}}!&lt;/p&gt;</a:t>
            </a:r>
          </a:p>
          <a:p>
            <a:pPr>
              <a:lnSpc>
                <a:spcPct val="100000"/>
              </a:lnSpc>
            </a:pPr>
            <a:r>
              <a:rPr lang="en-CA" b="1" dirty="0"/>
              <a:t>Using Object</a:t>
            </a:r>
          </a:p>
          <a:p>
            <a:pPr>
              <a:lnSpc>
                <a:spcPct val="100000"/>
              </a:lnSpc>
            </a:pPr>
            <a:r>
              <a:rPr lang="en-CA" dirty="0"/>
              <a:t>&lt;p&gt;Student Id: {{</a:t>
            </a:r>
            <a:r>
              <a:rPr lang="en-CA" dirty="0" err="1"/>
              <a:t>student.Id</a:t>
            </a:r>
            <a:r>
              <a:rPr lang="en-CA" dirty="0"/>
              <a:t>}}&lt;/p&gt;</a:t>
            </a:r>
          </a:p>
          <a:p>
            <a:pPr>
              <a:lnSpc>
                <a:spcPct val="100000"/>
              </a:lnSpc>
            </a:pPr>
            <a:r>
              <a:rPr lang="en-CA" b="1" dirty="0"/>
              <a:t>Using Array</a:t>
            </a:r>
          </a:p>
          <a:p>
            <a:pPr>
              <a:lnSpc>
                <a:spcPct val="100000"/>
              </a:lnSpc>
            </a:pPr>
            <a:r>
              <a:rPr lang="en-CA" dirty="0"/>
              <a:t>&lt;p&gt;Grades(Science): {{grades[3]}}&lt;/p&gt;</a:t>
            </a:r>
          </a:p>
        </p:txBody>
      </p:sp>
    </p:spTree>
    <p:extLst>
      <p:ext uri="{BB962C8B-B14F-4D97-AF65-F5344CB8AC3E}">
        <p14:creationId xmlns:p14="http://schemas.microsoft.com/office/powerpoint/2010/main" val="322335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F994-49A0-4A9C-9F75-BC19C57B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911FCDC-4364-455D-A2DE-A11FE96B366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2878" y="2229653"/>
            <a:ext cx="6753258" cy="59093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&lt;div ng-app = "" </a:t>
            </a:r>
            <a:r>
              <a:rPr lang="en-CA" sz="1200" dirty="0">
                <a:solidFill>
                  <a:srgbClr val="00B0F0"/>
                </a:solidFill>
              </a:rPr>
              <a:t>ng-controller</a:t>
            </a:r>
            <a:r>
              <a:rPr lang="en-CA" sz="1200" dirty="0">
                <a:solidFill>
                  <a:schemeClr val="bg1"/>
                </a:solidFill>
              </a:rPr>
              <a:t> = "</a:t>
            </a:r>
            <a:r>
              <a:rPr lang="en-CA" sz="1200" dirty="0" err="1">
                <a:solidFill>
                  <a:schemeClr val="bg1"/>
                </a:solidFill>
              </a:rPr>
              <a:t>studentController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&lt;/div&gt;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8BB304D-9340-44FA-9861-C3E635D60CCE}"/>
              </a:ext>
            </a:extLst>
          </p:cNvPr>
          <p:cNvSpPr txBox="1">
            <a:spLocks/>
          </p:cNvSpPr>
          <p:nvPr/>
        </p:nvSpPr>
        <p:spPr>
          <a:xfrm>
            <a:off x="1242878" y="3232691"/>
            <a:ext cx="6753258" cy="241912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function </a:t>
            </a:r>
            <a:r>
              <a:rPr lang="en-CA" sz="1200" dirty="0" err="1">
                <a:solidFill>
                  <a:schemeClr val="bg1"/>
                </a:solidFill>
              </a:rPr>
              <a:t>studentController</a:t>
            </a:r>
            <a:r>
              <a:rPr lang="en-CA" sz="1200" dirty="0">
                <a:solidFill>
                  <a:schemeClr val="bg1"/>
                </a:solidFill>
              </a:rPr>
              <a:t>($scope)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scope.student</a:t>
            </a:r>
            <a:r>
              <a:rPr lang="en-CA" sz="1200" dirty="0">
                <a:solidFill>
                  <a:schemeClr val="bg1"/>
                </a:solidFill>
              </a:rPr>
              <a:t>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</a:t>
            </a:r>
            <a:r>
              <a:rPr lang="en-CA" sz="1200" dirty="0" err="1">
                <a:solidFill>
                  <a:schemeClr val="bg1"/>
                </a:solidFill>
              </a:rPr>
              <a:t>firstname</a:t>
            </a:r>
            <a:r>
              <a:rPr lang="en-CA" sz="1200" dirty="0">
                <a:solidFill>
                  <a:schemeClr val="bg1"/>
                </a:solidFill>
              </a:rPr>
              <a:t>: “Dinesh",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</a:t>
            </a:r>
            <a:r>
              <a:rPr lang="en-CA" sz="1200" dirty="0" err="1">
                <a:solidFill>
                  <a:schemeClr val="bg1"/>
                </a:solidFill>
              </a:rPr>
              <a:t>lastname</a:t>
            </a:r>
            <a:r>
              <a:rPr lang="en-CA" sz="1200" dirty="0">
                <a:solidFill>
                  <a:schemeClr val="bg1"/>
                </a:solidFill>
              </a:rPr>
              <a:t>: “KG",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</a:t>
            </a:r>
            <a:r>
              <a:rPr lang="en-CA" sz="1200" dirty="0" err="1">
                <a:solidFill>
                  <a:schemeClr val="bg1"/>
                </a:solidFill>
              </a:rPr>
              <a:t>fullname</a:t>
            </a:r>
            <a:r>
              <a:rPr lang="en-CA" sz="1200" dirty="0">
                <a:solidFill>
                  <a:schemeClr val="bg1"/>
                </a:solidFill>
              </a:rPr>
              <a:t>: function()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var </a:t>
            </a:r>
            <a:r>
              <a:rPr lang="en-CA" sz="1200" dirty="0" err="1">
                <a:solidFill>
                  <a:schemeClr val="bg1"/>
                </a:solidFill>
              </a:rPr>
              <a:t>studentObject</a:t>
            </a:r>
            <a:r>
              <a:rPr lang="en-CA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</a:t>
            </a:r>
            <a:r>
              <a:rPr lang="en-CA" sz="1200" dirty="0" err="1">
                <a:solidFill>
                  <a:schemeClr val="bg1"/>
                </a:solidFill>
              </a:rPr>
              <a:t>studentObject</a:t>
            </a:r>
            <a:r>
              <a:rPr lang="en-CA" sz="1200" dirty="0">
                <a:solidFill>
                  <a:schemeClr val="bg1"/>
                </a:solidFill>
              </a:rPr>
              <a:t> = $</a:t>
            </a:r>
            <a:r>
              <a:rPr lang="en-CA" sz="1200" dirty="0" err="1">
                <a:solidFill>
                  <a:schemeClr val="bg1"/>
                </a:solidFill>
              </a:rPr>
              <a:t>scope.student</a:t>
            </a:r>
            <a:r>
              <a:rPr lang="en-CA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return </a:t>
            </a:r>
            <a:r>
              <a:rPr lang="en-CA" sz="1200" dirty="0" err="1">
                <a:solidFill>
                  <a:schemeClr val="bg1"/>
                </a:solidFill>
              </a:rPr>
              <a:t>studentObject.firstname</a:t>
            </a:r>
            <a:r>
              <a:rPr lang="en-CA" sz="1200" dirty="0">
                <a:solidFill>
                  <a:schemeClr val="bg1"/>
                </a:solidFill>
              </a:rPr>
              <a:t> + " " + </a:t>
            </a:r>
            <a:r>
              <a:rPr lang="en-CA" sz="1200" dirty="0" err="1">
                <a:solidFill>
                  <a:schemeClr val="bg1"/>
                </a:solidFill>
              </a:rPr>
              <a:t>studentObject.lastname</a:t>
            </a:r>
            <a:r>
              <a:rPr lang="en-CA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49378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DB0B-701D-4879-951C-F8CDCAB6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BD60-E0CA-44BB-B96E-226C8A0B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694" y="2005990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uppercase</a:t>
            </a:r>
            <a:r>
              <a:rPr lang="en-US" dirty="0"/>
              <a:t> - converts a text to upper case text.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Name in Upper Case: {{</a:t>
            </a:r>
            <a:r>
              <a:rPr lang="en-US" dirty="0" err="1"/>
              <a:t>student.fullname</a:t>
            </a:r>
            <a:r>
              <a:rPr lang="en-US" dirty="0"/>
              <a:t>() | uppercase}}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lowercase</a:t>
            </a:r>
            <a:r>
              <a:rPr lang="en-US" dirty="0"/>
              <a:t> - converts a text to lower case text.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Name in Lower Case: {{</a:t>
            </a:r>
            <a:r>
              <a:rPr lang="en-US" dirty="0" err="1"/>
              <a:t>student.fullname</a:t>
            </a:r>
            <a:r>
              <a:rPr lang="en-US" dirty="0"/>
              <a:t>() | lowercase}}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currency</a:t>
            </a:r>
            <a:r>
              <a:rPr lang="en-US" dirty="0"/>
              <a:t> - formats text in a currency format.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fees: {{</a:t>
            </a:r>
            <a:r>
              <a:rPr lang="en-US" dirty="0" err="1"/>
              <a:t>student.fees</a:t>
            </a:r>
            <a:r>
              <a:rPr lang="en-US" dirty="0"/>
              <a:t> | currency}}</a:t>
            </a:r>
          </a:p>
        </p:txBody>
      </p:sp>
    </p:spTree>
    <p:extLst>
      <p:ext uri="{BB962C8B-B14F-4D97-AF65-F5344CB8AC3E}">
        <p14:creationId xmlns:p14="http://schemas.microsoft.com/office/powerpoint/2010/main" val="1173666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7385-554D-4FD3-96E3-19570DCD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482B-03A3-4EC7-A9FC-4309775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75" y="1968283"/>
            <a:ext cx="10058400" cy="4023360"/>
          </a:xfrm>
        </p:spPr>
        <p:txBody>
          <a:bodyPr>
            <a:normAutofit/>
          </a:bodyPr>
          <a:lstStyle/>
          <a:p>
            <a:r>
              <a:rPr lang="en-US" b="1" dirty="0"/>
              <a:t>filter</a:t>
            </a:r>
            <a:r>
              <a:rPr lang="en-US" dirty="0"/>
              <a:t> - filter the array(subset)based on provided criteria.</a:t>
            </a:r>
          </a:p>
          <a:p>
            <a:r>
              <a:rPr lang="en-US" sz="1200" dirty="0"/>
              <a:t>Enter the Course: &lt;input type = "text" ng-model = “</a:t>
            </a:r>
            <a:r>
              <a:rPr lang="en-US" sz="1200" dirty="0" err="1"/>
              <a:t>courseName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Course:</a:t>
            </a:r>
            <a:br>
              <a:rPr lang="en-US" sz="1200" dirty="0"/>
            </a:br>
            <a:r>
              <a:rPr lang="en-US" sz="1200" dirty="0"/>
              <a:t>&lt;ul&gt;</a:t>
            </a:r>
            <a:br>
              <a:rPr lang="en-US" sz="1200" dirty="0"/>
            </a:br>
            <a:r>
              <a:rPr lang="en-US" sz="1200" dirty="0"/>
              <a:t>&lt;li ng-repeat = “course in </a:t>
            </a:r>
            <a:r>
              <a:rPr lang="en-US" sz="1200" dirty="0" err="1"/>
              <a:t>student.courses</a:t>
            </a:r>
            <a:r>
              <a:rPr lang="en-US" sz="1200" dirty="0"/>
              <a:t> | filter: </a:t>
            </a:r>
            <a:r>
              <a:rPr lang="en-US" sz="1200" dirty="0" err="1"/>
              <a:t>courseName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{{ </a:t>
            </a:r>
            <a:r>
              <a:rPr lang="en-US" sz="1200" dirty="0" err="1"/>
              <a:t>course.name</a:t>
            </a:r>
            <a:r>
              <a:rPr lang="en-US" sz="1200" dirty="0"/>
              <a:t> + ‘, grades:’ + </a:t>
            </a:r>
            <a:r>
              <a:rPr lang="en-US" sz="1200" dirty="0" err="1"/>
              <a:t>Course.grades</a:t>
            </a:r>
            <a:r>
              <a:rPr lang="en-US" sz="1200" dirty="0"/>
              <a:t> }}</a:t>
            </a:r>
            <a:br>
              <a:rPr lang="en-US" sz="1200" dirty="0"/>
            </a:br>
            <a:r>
              <a:rPr lang="en-US" sz="1200" dirty="0"/>
              <a:t>&lt;/li&gt;</a:t>
            </a:r>
            <a:br>
              <a:rPr lang="en-US" sz="1200" dirty="0"/>
            </a:br>
            <a:r>
              <a:rPr lang="en-US" sz="1200" dirty="0"/>
              <a:t>&lt;/ul&gt;</a:t>
            </a:r>
          </a:p>
          <a:p>
            <a:endParaRPr lang="en-US" sz="1200" dirty="0"/>
          </a:p>
          <a:p>
            <a:r>
              <a:rPr lang="en-US" b="1" dirty="0" err="1"/>
              <a:t>orderby</a:t>
            </a:r>
            <a:r>
              <a:rPr lang="en-US" dirty="0"/>
              <a:t> - orders the array based on provided criteria.</a:t>
            </a:r>
            <a:endParaRPr lang="en-CA" dirty="0"/>
          </a:p>
          <a:p>
            <a:r>
              <a:rPr lang="en-US" sz="1200" dirty="0"/>
              <a:t>Course:</a:t>
            </a:r>
            <a:br>
              <a:rPr lang="en-CA" sz="1200" dirty="0"/>
            </a:br>
            <a:r>
              <a:rPr lang="en-CA" sz="1200" dirty="0"/>
              <a:t>&lt;ul&gt;</a:t>
            </a:r>
            <a:br>
              <a:rPr lang="en-CA" sz="1200" dirty="0"/>
            </a:br>
            <a:r>
              <a:rPr lang="en-CA" sz="1200" dirty="0"/>
              <a:t>&lt;li ng-repeat = "</a:t>
            </a:r>
            <a:r>
              <a:rPr lang="en-US" sz="1200" dirty="0"/>
              <a:t>course in </a:t>
            </a:r>
            <a:r>
              <a:rPr lang="en-US" sz="1200" dirty="0" err="1"/>
              <a:t>student.courses</a:t>
            </a:r>
            <a:r>
              <a:rPr lang="en-US" sz="1200" dirty="0"/>
              <a:t> </a:t>
            </a:r>
            <a:r>
              <a:rPr lang="en-CA" sz="1200" dirty="0"/>
              <a:t>| </a:t>
            </a:r>
            <a:r>
              <a:rPr lang="en-CA" sz="1200" dirty="0" err="1"/>
              <a:t>orderBy</a:t>
            </a:r>
            <a:r>
              <a:rPr lang="en-CA" sz="1200" dirty="0"/>
              <a:t>:’grades’”&gt;</a:t>
            </a:r>
            <a:br>
              <a:rPr lang="en-CA" sz="1200" dirty="0"/>
            </a:br>
            <a:r>
              <a:rPr lang="en-CA" sz="1200" dirty="0"/>
              <a:t>{{ </a:t>
            </a:r>
            <a:r>
              <a:rPr lang="en-CA" sz="1200" dirty="0" err="1"/>
              <a:t>course.name</a:t>
            </a:r>
            <a:r>
              <a:rPr lang="en-CA" sz="1200" dirty="0"/>
              <a:t> + ‘, grades:’ + </a:t>
            </a:r>
            <a:r>
              <a:rPr lang="en-CA" sz="1200" dirty="0" err="1"/>
              <a:t>course.grades</a:t>
            </a:r>
            <a:r>
              <a:rPr lang="en-CA" sz="1200" dirty="0"/>
              <a:t> }}</a:t>
            </a:r>
            <a:br>
              <a:rPr lang="en-CA" sz="1200" dirty="0"/>
            </a:br>
            <a:r>
              <a:rPr lang="en-CA" sz="1200" dirty="0"/>
              <a:t>&lt;/li&gt;</a:t>
            </a:r>
            <a:br>
              <a:rPr lang="en-CA" sz="1200" dirty="0"/>
            </a:br>
            <a:r>
              <a:rPr lang="en-CA" sz="1200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16507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44BA-A59A-459B-8758-A7E229C9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E691-DAA2-41CD-BE7B-955A59E2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24" y="1902998"/>
            <a:ext cx="10058400" cy="4023360"/>
          </a:xfrm>
        </p:spPr>
        <p:txBody>
          <a:bodyPr/>
          <a:lstStyle/>
          <a:p>
            <a:r>
              <a:rPr lang="en-US" dirty="0"/>
              <a:t>Table data is generally repeatable. </a:t>
            </a:r>
          </a:p>
          <a:p>
            <a:r>
              <a:rPr lang="en-US" dirty="0"/>
              <a:t>The ng-repeat directive can be used to draw table easily</a:t>
            </a:r>
            <a:endParaRPr lang="en-CA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6FC9066-5666-441C-831C-EEE3F66257AF}"/>
              </a:ext>
            </a:extLst>
          </p:cNvPr>
          <p:cNvSpPr txBox="1">
            <a:spLocks/>
          </p:cNvSpPr>
          <p:nvPr/>
        </p:nvSpPr>
        <p:spPr>
          <a:xfrm>
            <a:off x="1327719" y="2947653"/>
            <a:ext cx="6753258" cy="208672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&lt;table border = "0"&gt;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&lt;tr&gt;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&lt;td&gt;Enter first name:&lt;/td&gt;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&lt;td&gt;&lt;input type = "text" ng-model = "</a:t>
            </a:r>
            <a:r>
              <a:rPr lang="en-CA" sz="1200" dirty="0" err="1">
                <a:solidFill>
                  <a:schemeClr val="bg1"/>
                </a:solidFill>
              </a:rPr>
              <a:t>student.firstname</a:t>
            </a:r>
            <a:r>
              <a:rPr lang="en-CA" sz="1200" dirty="0">
                <a:solidFill>
                  <a:schemeClr val="bg1"/>
                </a:solidFill>
              </a:rPr>
              <a:t>"&gt;&lt;/td&gt;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&lt;tr&gt;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&lt;td&gt;Enter last name: 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&lt;td&gt;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   &lt;input type = "text" ng-model = "</a:t>
            </a:r>
            <a:r>
              <a:rPr lang="en-CA" sz="1200" dirty="0" err="1">
                <a:solidFill>
                  <a:schemeClr val="bg1"/>
                </a:solidFill>
              </a:rPr>
              <a:t>student.lastname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&lt;/table&gt;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18224C-2EF2-4D7B-B93E-E0C03AAEC542}"/>
              </a:ext>
            </a:extLst>
          </p:cNvPr>
          <p:cNvSpPr txBox="1">
            <a:spLocks/>
          </p:cNvSpPr>
          <p:nvPr/>
        </p:nvSpPr>
        <p:spPr>
          <a:xfrm>
            <a:off x="1327719" y="5236653"/>
            <a:ext cx="6753258" cy="7571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&lt;tr ng-repeat = “course in </a:t>
            </a:r>
            <a:r>
              <a:rPr lang="en-CA" sz="1200" dirty="0" err="1">
                <a:solidFill>
                  <a:schemeClr val="bg1"/>
                </a:solidFill>
              </a:rPr>
              <a:t>student.courses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         &lt;td&gt;{{ </a:t>
            </a:r>
            <a:r>
              <a:rPr lang="en-CA" sz="1200" dirty="0" err="1">
                <a:solidFill>
                  <a:schemeClr val="bg1"/>
                </a:solidFill>
              </a:rPr>
              <a:t>course.name</a:t>
            </a:r>
            <a:r>
              <a:rPr lang="en-CA" sz="1200" dirty="0">
                <a:solidFill>
                  <a:schemeClr val="bg1"/>
                </a:solidFill>
              </a:rPr>
              <a:t> }}&lt;/td&gt;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         &lt;td&gt;{{ </a:t>
            </a:r>
            <a:r>
              <a:rPr lang="en-CA" sz="1200" dirty="0" err="1">
                <a:solidFill>
                  <a:schemeClr val="bg1"/>
                </a:solidFill>
              </a:rPr>
              <a:t>course.grades</a:t>
            </a:r>
            <a:r>
              <a:rPr lang="en-CA" sz="1200" dirty="0">
                <a:solidFill>
                  <a:schemeClr val="bg1"/>
                </a:solidFill>
              </a:rPr>
              <a:t> }}&lt;/td&gt;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&lt;/tr&gt;</a:t>
            </a:r>
          </a:p>
        </p:txBody>
      </p:sp>
    </p:spTree>
    <p:extLst>
      <p:ext uri="{BB962C8B-B14F-4D97-AF65-F5344CB8AC3E}">
        <p14:creationId xmlns:p14="http://schemas.microsoft.com/office/powerpoint/2010/main" val="1968437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6647-F1F3-4BC9-9F30-6429D7C4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631F-1D45-417D-89BC-66D517EF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74" y="2044066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ng-disabled - disables a given control</a:t>
            </a:r>
          </a:p>
          <a:p>
            <a:pPr>
              <a:lnSpc>
                <a:spcPct val="150000"/>
              </a:lnSpc>
            </a:pPr>
            <a:r>
              <a:rPr lang="en-US" dirty="0"/>
              <a:t>ng-show - shows a given control</a:t>
            </a:r>
          </a:p>
          <a:p>
            <a:pPr>
              <a:lnSpc>
                <a:spcPct val="150000"/>
              </a:lnSpc>
            </a:pPr>
            <a:r>
              <a:rPr lang="en-US" dirty="0"/>
              <a:t>ng-hide - hides a given control</a:t>
            </a:r>
          </a:p>
          <a:p>
            <a:pPr>
              <a:lnSpc>
                <a:spcPct val="150000"/>
              </a:lnSpc>
            </a:pPr>
            <a:r>
              <a:rPr lang="en-US" dirty="0"/>
              <a:t>ng-click - represents a click event</a:t>
            </a:r>
            <a:endParaRPr lang="en-CA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CEE663A-3426-41D9-BB4F-5D3855157337}"/>
              </a:ext>
            </a:extLst>
          </p:cNvPr>
          <p:cNvSpPr txBox="1">
            <a:spLocks/>
          </p:cNvSpPr>
          <p:nvPr/>
        </p:nvSpPr>
        <p:spPr>
          <a:xfrm>
            <a:off x="1304669" y="4970147"/>
            <a:ext cx="6019958" cy="7571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&lt;td&gt;&lt;input type = "checkbox" ng-model = "</a:t>
            </a:r>
            <a:r>
              <a:rPr lang="en-CA" sz="1200" dirty="0" err="1">
                <a:solidFill>
                  <a:schemeClr val="bg1"/>
                </a:solidFill>
              </a:rPr>
              <a:t>enableDisableButton</a:t>
            </a:r>
            <a:r>
              <a:rPr lang="en-CA" sz="1200" dirty="0">
                <a:solidFill>
                  <a:schemeClr val="bg1"/>
                </a:solidFill>
              </a:rPr>
              <a:t>"&gt;Disable Button&lt;/td&gt;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               &lt;td&gt;&lt;button </a:t>
            </a:r>
            <a:r>
              <a:rPr lang="en-CA" sz="1200" dirty="0">
                <a:solidFill>
                  <a:srgbClr val="00B0F0"/>
                </a:solidFill>
              </a:rPr>
              <a:t>ng-disabled</a:t>
            </a:r>
            <a:r>
              <a:rPr lang="en-CA" sz="1200" dirty="0">
                <a:solidFill>
                  <a:schemeClr val="bg1"/>
                </a:solidFill>
              </a:rPr>
              <a:t> = "</a:t>
            </a:r>
            <a:r>
              <a:rPr lang="en-CA" sz="1200" dirty="0" err="1">
                <a:solidFill>
                  <a:schemeClr val="bg1"/>
                </a:solidFill>
              </a:rPr>
              <a:t>enableDisableButton</a:t>
            </a:r>
            <a:r>
              <a:rPr lang="en-CA" sz="1200" dirty="0">
                <a:solidFill>
                  <a:schemeClr val="bg1"/>
                </a:solidFill>
              </a:rPr>
              <a:t>"&gt;Click Me!&lt;/button&gt;&lt;/td&gt;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bg1"/>
                </a:solidFill>
              </a:rPr>
              <a:t>&lt;/tr&gt;</a:t>
            </a:r>
          </a:p>
        </p:txBody>
      </p:sp>
    </p:spTree>
    <p:extLst>
      <p:ext uri="{BB962C8B-B14F-4D97-AF65-F5344CB8AC3E}">
        <p14:creationId xmlns:p14="http://schemas.microsoft.com/office/powerpoint/2010/main" val="1039241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87BE-9600-4013-A6ED-2B2ABDAF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Apps powered by Angular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8FC0-F93B-4786-B52D-9ABBA8F8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28" y="1968282"/>
            <a:ext cx="9630424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dirty="0"/>
              <a:t>YouTube for </a:t>
            </a:r>
            <a:r>
              <a:rPr lang="en-CA" dirty="0" err="1"/>
              <a:t>PS3</a:t>
            </a:r>
            <a:endParaRPr lang="en-CA" dirty="0"/>
          </a:p>
          <a:p>
            <a:pPr marL="0" indent="0">
              <a:lnSpc>
                <a:spcPct val="150000"/>
              </a:lnSpc>
              <a:buNone/>
            </a:pPr>
            <a:r>
              <a:rPr lang="en-CA" dirty="0"/>
              <a:t>Grasshopper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/>
              <a:t>Google Marketing Platform (even other apps like family, digital </a:t>
            </a:r>
            <a:r>
              <a:rPr lang="en-CA" dirty="0" err="1"/>
              <a:t>etc</a:t>
            </a:r>
            <a:r>
              <a:rPr lang="en-CA" dirty="0"/>
              <a:t> …)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/>
              <a:t>Xbox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/>
              <a:t>Netflix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/>
              <a:t>PayPal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/>
              <a:t>The Guardian</a:t>
            </a:r>
          </a:p>
        </p:txBody>
      </p:sp>
    </p:spTree>
    <p:extLst>
      <p:ext uri="{BB962C8B-B14F-4D97-AF65-F5344CB8AC3E}">
        <p14:creationId xmlns:p14="http://schemas.microsoft.com/office/powerpoint/2010/main" val="4201849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9F128-23C3-4F67-A61B-8011294B5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D2219-78AC-46C5-88B1-CDF4CE77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49" y="645106"/>
            <a:ext cx="2650112" cy="52477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8909-E6E0-4775-BFC3-98AAFCBA86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Create this Angular JS app</a:t>
            </a:r>
          </a:p>
          <a:p>
            <a:endParaRPr lang="en-US" dirty="0"/>
          </a:p>
          <a:p>
            <a:r>
              <a:rPr lang="en-US" dirty="0"/>
              <a:t>Place the project on the server!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80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CD3E-B6A9-45BB-B276-914F1EC4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Angular Java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4A11-0AAD-4D47-B174-C3F2BE58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7138"/>
            <a:ext cx="10058400" cy="382920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Widely used, Very powerful JavaScript Framework</a:t>
            </a:r>
          </a:p>
          <a:p>
            <a:pPr>
              <a:lnSpc>
                <a:spcPct val="200000"/>
              </a:lnSpc>
            </a:pPr>
            <a:r>
              <a:rPr lang="en-CA" dirty="0"/>
              <a:t>Single Page Application (SPA) projects</a:t>
            </a:r>
          </a:p>
          <a:p>
            <a:pPr>
              <a:lnSpc>
                <a:spcPct val="200000"/>
              </a:lnSpc>
            </a:pPr>
            <a:r>
              <a:rPr lang="en-US" dirty="0"/>
              <a:t>Extends HTML DOM with additional attributes</a:t>
            </a:r>
          </a:p>
          <a:p>
            <a:pPr>
              <a:lnSpc>
                <a:spcPct val="200000"/>
              </a:lnSpc>
            </a:pPr>
            <a:r>
              <a:rPr lang="en-US" dirty="0"/>
              <a:t>More responsive to user actions</a:t>
            </a:r>
          </a:p>
          <a:p>
            <a:pPr>
              <a:lnSpc>
                <a:spcPct val="200000"/>
              </a:lnSpc>
            </a:pPr>
            <a:r>
              <a:rPr lang="en-US" dirty="0"/>
              <a:t>Licensed under the Apache license version 2.0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6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96A5-C719-4B4D-896C-9885742F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FAB3-6A21-449B-A2BD-58CB8CEFA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0769"/>
            <a:ext cx="7443404" cy="2358621"/>
          </a:xfrm>
        </p:spPr>
        <p:txBody>
          <a:bodyPr/>
          <a:lstStyle/>
          <a:p>
            <a:r>
              <a:rPr lang="en-US" dirty="0"/>
              <a:t>Basic understanding of 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JavaScript </a:t>
            </a:r>
          </a:p>
        </p:txBody>
      </p:sp>
    </p:spTree>
    <p:extLst>
      <p:ext uri="{BB962C8B-B14F-4D97-AF65-F5344CB8AC3E}">
        <p14:creationId xmlns:p14="http://schemas.microsoft.com/office/powerpoint/2010/main" val="5559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CA94-EDF4-4E2F-91E0-87C72B03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Angular 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4A8C-3C59-4C48-82BF-CB1717C5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548" y="1968282"/>
            <a:ext cx="10058400" cy="4023360"/>
          </a:xfrm>
        </p:spPr>
        <p:txBody>
          <a:bodyPr/>
          <a:lstStyle/>
          <a:p>
            <a:r>
              <a:rPr lang="en-US" dirty="0"/>
              <a:t>HTML as template language</a:t>
            </a:r>
          </a:p>
          <a:p>
            <a:endParaRPr lang="en-US" dirty="0"/>
          </a:p>
          <a:p>
            <a:r>
              <a:rPr lang="en-US" dirty="0"/>
              <a:t>Data binding and Dependency injection eliminates lines of code</a:t>
            </a:r>
          </a:p>
          <a:p>
            <a:endParaRPr lang="en-US" dirty="0"/>
          </a:p>
          <a:p>
            <a:r>
              <a:rPr lang="en-US" dirty="0"/>
              <a:t>Executes the bundle within the browser</a:t>
            </a:r>
          </a:p>
          <a:p>
            <a:endParaRPr lang="en-US" dirty="0"/>
          </a:p>
          <a:p>
            <a:r>
              <a:rPr lang="en-US" dirty="0"/>
              <a:t>Exact match for any server technology</a:t>
            </a:r>
          </a:p>
          <a:p>
            <a:endParaRPr lang="en-US" dirty="0"/>
          </a:p>
          <a:p>
            <a:r>
              <a:rPr lang="en-US" dirty="0"/>
              <a:t>High-performance and easy to maintain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038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B00D-18BE-4F6A-8570-5E039598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247AD-5451-4D4C-AEFF-8E910DDA5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866" y="1982450"/>
            <a:ext cx="511122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2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855E-43D9-4572-A873-55B1A5BE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7D71-FF11-42D5-93B3-861369C8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6259"/>
            <a:ext cx="10058400" cy="36601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Data-binding</a:t>
            </a:r>
            <a:r>
              <a:rPr lang="en-US" dirty="0"/>
              <a:t> − Automatic synchronization of data between model and view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Scope</a:t>
            </a:r>
            <a:r>
              <a:rPr lang="en-US" dirty="0"/>
              <a:t> − Act as a glue between controller and view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Controller</a:t>
            </a:r>
            <a:r>
              <a:rPr lang="en-US" dirty="0"/>
              <a:t> − JavaScript functions bound to a particular scope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Services</a:t>
            </a:r>
            <a:r>
              <a:rPr lang="en-US" dirty="0"/>
              <a:t> − XMLHttpRequests. Singleton objects instantiated only once in app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Filters</a:t>
            </a:r>
            <a:r>
              <a:rPr lang="en-US" dirty="0"/>
              <a:t> − Select a subset of items from an array and returns a new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5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270F-1E7D-436E-BEF2-031A707B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D700-1C73-4223-954E-8A37D2A37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75" y="2359501"/>
            <a:ext cx="10058400" cy="306482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Directives</a:t>
            </a:r>
            <a:r>
              <a:rPr lang="en-US" dirty="0"/>
              <a:t> − Markers on DOM elements such as elements, attributes </a:t>
            </a:r>
          </a:p>
          <a:p>
            <a:r>
              <a:rPr lang="en-US" dirty="0"/>
              <a:t>AngularJS has built-in directives such as </a:t>
            </a:r>
            <a:r>
              <a:rPr lang="en-US" dirty="0" err="1"/>
              <a:t>ngBind</a:t>
            </a:r>
            <a:r>
              <a:rPr lang="en-US" dirty="0"/>
              <a:t>, </a:t>
            </a:r>
            <a:r>
              <a:rPr lang="en-US" dirty="0" err="1"/>
              <a:t>ngModel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Templates</a:t>
            </a:r>
            <a:r>
              <a:rPr lang="en-US" dirty="0"/>
              <a:t> − Rendered view with information from the controller and model</a:t>
            </a:r>
          </a:p>
          <a:p>
            <a:r>
              <a:rPr lang="en-US" dirty="0"/>
              <a:t>single file (such as </a:t>
            </a:r>
            <a:r>
              <a:rPr lang="en-US" dirty="0" err="1"/>
              <a:t>index.html</a:t>
            </a:r>
            <a:r>
              <a:rPr lang="en-US" dirty="0"/>
              <a:t>) or multiple views in one page using </a:t>
            </a:r>
            <a:r>
              <a:rPr lang="en-US" i="1" dirty="0"/>
              <a:t>partials(</a:t>
            </a:r>
            <a:r>
              <a:rPr lang="en-US" i="1" dirty="0" err="1"/>
              <a:t>ngView</a:t>
            </a:r>
            <a:r>
              <a:rPr lang="en-US" i="1" dirty="0"/>
              <a:t>)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Routing</a:t>
            </a:r>
            <a:r>
              <a:rPr lang="en-US" dirty="0"/>
              <a:t> − Helps in switching views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764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8BEF-2089-4275-816B-D88F68AF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FE69-04C0-4758-AB58-81B5CA6E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22" y="2251187"/>
            <a:ext cx="10058400" cy="3455840"/>
          </a:xfrm>
        </p:spPr>
        <p:txBody>
          <a:bodyPr/>
          <a:lstStyle/>
          <a:p>
            <a:r>
              <a:rPr lang="en-US" b="1" dirty="0"/>
              <a:t>Model View Whatever</a:t>
            </a:r>
            <a:r>
              <a:rPr lang="en-US" dirty="0"/>
              <a:t> − Unlike Model, View, and Controller</a:t>
            </a:r>
          </a:p>
          <a:p>
            <a:r>
              <a:rPr lang="en-US" dirty="0"/>
              <a:t>                                              Closer to </a:t>
            </a:r>
            <a:r>
              <a:rPr lang="en-US" dirty="0" err="1"/>
              <a:t>MVVM</a:t>
            </a:r>
            <a:r>
              <a:rPr lang="en-US" dirty="0"/>
              <a:t> (Model-View-</a:t>
            </a:r>
            <a:r>
              <a:rPr lang="en-US" dirty="0" err="1"/>
              <a:t>ViewModel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Deep Linking</a:t>
            </a:r>
            <a:r>
              <a:rPr lang="en-US" dirty="0"/>
              <a:t> − Encodes the state of application in the URL</a:t>
            </a:r>
          </a:p>
          <a:p>
            <a:r>
              <a:rPr lang="en-US" dirty="0"/>
              <a:t>                            Bookmarked and restored from the URL to the same state</a:t>
            </a:r>
          </a:p>
          <a:p>
            <a:endParaRPr lang="en-US" b="1" dirty="0"/>
          </a:p>
          <a:p>
            <a:r>
              <a:rPr lang="en-US" b="1" dirty="0"/>
              <a:t>Dependency Injection</a:t>
            </a:r>
            <a:r>
              <a:rPr lang="en-US" dirty="0"/>
              <a:t> − Built-in dependency injection subsystem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3619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1167</Words>
  <Application>Microsoft Office PowerPoint</Application>
  <PresentationFormat>Widescreen</PresentationFormat>
  <Paragraphs>231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MCDA 5550 - Web App Development   CH10-Angular JS Directives, Expressions, Controllers</vt:lpstr>
      <vt:lpstr>Overview</vt:lpstr>
      <vt:lpstr>Angular Java Script</vt:lpstr>
      <vt:lpstr>Prerequisites</vt:lpstr>
      <vt:lpstr>Why Angular JS ?</vt:lpstr>
      <vt:lpstr>Concepts</vt:lpstr>
      <vt:lpstr>Core Features</vt:lpstr>
      <vt:lpstr>Cont’d…</vt:lpstr>
      <vt:lpstr>Cont’d…</vt:lpstr>
      <vt:lpstr>Merits</vt:lpstr>
      <vt:lpstr>Demerits</vt:lpstr>
      <vt:lpstr>AngularJS Structure</vt:lpstr>
      <vt:lpstr>Environment Setup</vt:lpstr>
      <vt:lpstr>My first app</vt:lpstr>
      <vt:lpstr>Include</vt:lpstr>
      <vt:lpstr>View</vt:lpstr>
      <vt:lpstr>Controller</vt:lpstr>
      <vt:lpstr>Directives</vt:lpstr>
      <vt:lpstr>Cont’d…</vt:lpstr>
      <vt:lpstr>Expressions</vt:lpstr>
      <vt:lpstr>Controllers</vt:lpstr>
      <vt:lpstr>Filters</vt:lpstr>
      <vt:lpstr>Cont’d…</vt:lpstr>
      <vt:lpstr>Tables</vt:lpstr>
      <vt:lpstr>HTML DOM Elements</vt:lpstr>
      <vt:lpstr>Apps powered by Angular JS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MCDA 5550 - Web App Development   CH10-Angular JS Directives, Expressions, Controllers</dc:title>
  <dc:creator>Dinesh Kumar Govindaraj</dc:creator>
  <cp:lastModifiedBy>Dinesh Kumar Govindaraj</cp:lastModifiedBy>
  <cp:revision>2</cp:revision>
  <dcterms:created xsi:type="dcterms:W3CDTF">2019-03-27T00:17:42Z</dcterms:created>
  <dcterms:modified xsi:type="dcterms:W3CDTF">2019-03-27T00:34:02Z</dcterms:modified>
</cp:coreProperties>
</file>