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4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83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4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54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44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1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07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30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4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3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72CB31-FB6D-4B71-8547-345EA4DDC0C1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999FE3-FCDE-4BC5-BD99-8011CD5ADB5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0630-0998-4450-95B4-4478E639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619300"/>
            <a:ext cx="10058400" cy="3566160"/>
          </a:xfrm>
        </p:spPr>
        <p:txBody>
          <a:bodyPr/>
          <a:lstStyle/>
          <a:p>
            <a:r>
              <a:rPr lang="en-US" sz="4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MCDA 5550 - Web App Development </a:t>
            </a:r>
            <a:br>
              <a:rPr lang="en-US" sz="4000" dirty="0">
                <a:solidFill>
                  <a:srgbClr val="000000">
                    <a:lumMod val="85000"/>
                    <a:lumOff val="15000"/>
                  </a:srgbClr>
                </a:solidFill>
              </a:rPr>
            </a:br>
            <a:br>
              <a:rPr lang="en-US" sz="4000" dirty="0">
                <a:solidFill>
                  <a:srgbClr val="000000">
                    <a:lumMod val="85000"/>
                    <a:lumOff val="15000"/>
                  </a:srgbClr>
                </a:solidFill>
              </a:rPr>
            </a:br>
            <a:r>
              <a:rPr lang="en-US" sz="3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CH11-Angular JS Features</a:t>
            </a:r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8D0895-ADFD-49F1-B028-F121A9345EA4}"/>
              </a:ext>
            </a:extLst>
          </p:cNvPr>
          <p:cNvSpPr txBox="1">
            <a:spLocks/>
          </p:cNvSpPr>
          <p:nvPr/>
        </p:nvSpPr>
        <p:spPr>
          <a:xfrm>
            <a:off x="6235831" y="5331920"/>
            <a:ext cx="4343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6618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D341-E89B-44D2-B7A9-39A650C3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F383-CB5F-4844-87C0-72B318F5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268" y="2203952"/>
            <a:ext cx="10058400" cy="4023360"/>
          </a:xfrm>
        </p:spPr>
        <p:txBody>
          <a:bodyPr/>
          <a:lstStyle/>
          <a:p>
            <a:r>
              <a:rPr lang="en-US" dirty="0"/>
              <a:t>HTML does not support embedding HTML pages within the HTML page</a:t>
            </a:r>
          </a:p>
          <a:p>
            <a:endParaRPr lang="en-US" dirty="0"/>
          </a:p>
          <a:p>
            <a:r>
              <a:rPr lang="en-US" b="1" dirty="0"/>
              <a:t>Using Ajax</a:t>
            </a:r>
            <a:r>
              <a:rPr lang="en-US" dirty="0"/>
              <a:t> − A server call to get the corresponding HTML and set it in the inner HTML.</a:t>
            </a:r>
          </a:p>
          <a:p>
            <a:endParaRPr lang="en-US" dirty="0"/>
          </a:p>
          <a:p>
            <a:r>
              <a:rPr lang="en-US" b="1" dirty="0"/>
              <a:t>Using Server Side Includes</a:t>
            </a:r>
            <a:r>
              <a:rPr lang="en-US" dirty="0"/>
              <a:t> − Web side server technologies can include HTML pages within a dynamic page.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444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7A74-F3EA-46AF-9CC9-DDFD04A7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Angular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3C0F-F884-448E-8CB3-F73B518F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1660"/>
            <a:ext cx="10058400" cy="4023360"/>
          </a:xfrm>
        </p:spPr>
        <p:txBody>
          <a:bodyPr/>
          <a:lstStyle/>
          <a:p>
            <a:r>
              <a:rPr lang="en-US" dirty="0"/>
              <a:t>We can embed HTML pages within an HTML page using ng-include directive.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A50C9-64F3-42DD-8DE9-161168E36734}"/>
              </a:ext>
            </a:extLst>
          </p:cNvPr>
          <p:cNvSpPr txBox="1">
            <a:spLocks/>
          </p:cNvSpPr>
          <p:nvPr/>
        </p:nvSpPr>
        <p:spPr>
          <a:xfrm>
            <a:off x="1219510" y="3182410"/>
            <a:ext cx="8395829" cy="7571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&lt;div ng-app = “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" ng-controller = "</a:t>
            </a:r>
            <a:r>
              <a:rPr lang="en-CA" sz="1200" dirty="0" err="1">
                <a:solidFill>
                  <a:schemeClr val="bg1"/>
                </a:solidFill>
              </a:rPr>
              <a:t>shopController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&lt;div ng-include = “</a:t>
            </a:r>
            <a:r>
              <a:rPr lang="en-CA" sz="1200" dirty="0" err="1">
                <a:solidFill>
                  <a:schemeClr val="bg1"/>
                </a:solidFill>
              </a:rPr>
              <a:t>products.htm</a:t>
            </a:r>
            <a:r>
              <a:rPr lang="en-CA" sz="1200" dirty="0">
                <a:solidFill>
                  <a:schemeClr val="bg1"/>
                </a:solidFill>
              </a:rPr>
              <a:t>"&gt;&lt;/div&gt;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&lt;div ng-include = “</a:t>
            </a:r>
            <a:r>
              <a:rPr lang="en-CA" sz="1200" dirty="0" err="1">
                <a:solidFill>
                  <a:schemeClr val="bg1"/>
                </a:solidFill>
              </a:rPr>
              <a:t>prices.htm</a:t>
            </a:r>
            <a:r>
              <a:rPr lang="en-CA" sz="1200" dirty="0">
                <a:solidFill>
                  <a:schemeClr val="bg1"/>
                </a:solidFill>
              </a:rPr>
              <a:t>"&gt;&lt;/div&gt;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37054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049F-A9F2-4100-8DD4-C038213E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10CC-7C12-42B8-AAE1-064B7C08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722"/>
            <a:ext cx="10058400" cy="4023360"/>
          </a:xfrm>
        </p:spPr>
        <p:txBody>
          <a:bodyPr/>
          <a:lstStyle/>
          <a:p>
            <a:endParaRPr lang="en-CA" dirty="0"/>
          </a:p>
          <a:p>
            <a:r>
              <a:rPr lang="en-US" dirty="0"/>
              <a:t>Provides $http control which works as a service to read data from the server.</a:t>
            </a:r>
          </a:p>
          <a:p>
            <a:endParaRPr lang="en-US" dirty="0"/>
          </a:p>
          <a:p>
            <a:r>
              <a:rPr lang="en-US" dirty="0"/>
              <a:t>The server makes a database call to get the desired records. </a:t>
            </a:r>
          </a:p>
          <a:p>
            <a:endParaRPr lang="en-US" dirty="0"/>
          </a:p>
          <a:p>
            <a:r>
              <a:rPr lang="en-US" dirty="0"/>
              <a:t>AngularJS needs data in JSON format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251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314D-9A2C-481F-8A18-D3F7BC6F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A01C-B0D7-41CF-B087-71703BCD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$http can be used to get the data from server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AF9C9-0D59-4E43-8997-6753EBC80D81}"/>
              </a:ext>
            </a:extLst>
          </p:cNvPr>
          <p:cNvSpPr txBox="1">
            <a:spLocks/>
          </p:cNvSpPr>
          <p:nvPr/>
        </p:nvSpPr>
        <p:spPr>
          <a:xfrm>
            <a:off x="1200658" y="3229550"/>
            <a:ext cx="6708431" cy="125572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function </a:t>
            </a:r>
            <a:r>
              <a:rPr lang="en-CA" sz="1200" dirty="0" err="1">
                <a:solidFill>
                  <a:schemeClr val="bg1"/>
                </a:solidFill>
              </a:rPr>
              <a:t>shopController</a:t>
            </a:r>
            <a:r>
              <a:rPr lang="en-CA" sz="1200" dirty="0">
                <a:solidFill>
                  <a:schemeClr val="bg1"/>
                </a:solidFill>
              </a:rPr>
              <a:t>($</a:t>
            </a:r>
            <a:r>
              <a:rPr lang="en-CA" sz="1200" dirty="0" err="1">
                <a:solidFill>
                  <a:schemeClr val="bg1"/>
                </a:solidFill>
              </a:rPr>
              <a:t>scope,$https</a:t>
            </a:r>
            <a:r>
              <a:rPr lang="en-CA" sz="1200" dirty="0">
                <a:solidFill>
                  <a:schemeClr val="bg1"/>
                </a:solidFill>
              </a:rPr>
              <a:t>:)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var </a:t>
            </a:r>
            <a:r>
              <a:rPr lang="en-CA" sz="1200" dirty="0" err="1">
                <a:solidFill>
                  <a:schemeClr val="bg1"/>
                </a:solidFill>
              </a:rPr>
              <a:t>url</a:t>
            </a:r>
            <a:r>
              <a:rPr lang="en-CA" sz="1200" dirty="0">
                <a:solidFill>
                  <a:schemeClr val="bg1"/>
                </a:solidFill>
              </a:rPr>
              <a:t> = “/</a:t>
            </a:r>
            <a:r>
              <a:rPr lang="en-CA" sz="1200" dirty="0" err="1">
                <a:solidFill>
                  <a:schemeClr val="bg1"/>
                </a:solidFill>
              </a:rPr>
              <a:t>data.txt</a:t>
            </a:r>
            <a:r>
              <a:rPr lang="en-CA" sz="1200" dirty="0">
                <a:solidFill>
                  <a:schemeClr val="bg1"/>
                </a:solidFill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$</a:t>
            </a:r>
            <a:r>
              <a:rPr lang="en-CA" sz="1200" dirty="0" err="1">
                <a:solidFill>
                  <a:schemeClr val="bg1"/>
                </a:solidFill>
              </a:rPr>
              <a:t>https:.get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url</a:t>
            </a:r>
            <a:r>
              <a:rPr lang="en-CA" sz="1200" dirty="0">
                <a:solidFill>
                  <a:schemeClr val="bg1"/>
                </a:solidFill>
              </a:rPr>
              <a:t>).success( function(response)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scope.products</a:t>
            </a:r>
            <a:r>
              <a:rPr lang="en-CA" sz="1200" dirty="0">
                <a:solidFill>
                  <a:schemeClr val="bg1"/>
                </a:solidFill>
              </a:rPr>
              <a:t> = response;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8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CC56-29A5-4D5D-9276-36FAA2E2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A3E2-7FCD-4BBF-ADBA-EB390C1D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0513"/>
            <a:ext cx="10058400" cy="2860128"/>
          </a:xfrm>
        </p:spPr>
        <p:txBody>
          <a:bodyPr/>
          <a:lstStyle/>
          <a:p>
            <a:r>
              <a:rPr lang="en-US" dirty="0"/>
              <a:t>Here, the file </a:t>
            </a:r>
            <a:r>
              <a:rPr lang="en-US" dirty="0" err="1"/>
              <a:t>data.txt</a:t>
            </a:r>
            <a:r>
              <a:rPr lang="en-US" dirty="0"/>
              <a:t> contains products records.</a:t>
            </a:r>
          </a:p>
          <a:p>
            <a:endParaRPr lang="en-US" dirty="0"/>
          </a:p>
          <a:p>
            <a:r>
              <a:rPr lang="en-US" dirty="0"/>
              <a:t>$http service makes an ajax call and sets response to its property products. </a:t>
            </a:r>
          </a:p>
          <a:p>
            <a:endParaRPr lang="en-US" dirty="0"/>
          </a:p>
          <a:p>
            <a:r>
              <a:rPr lang="en-US" dirty="0"/>
              <a:t>Products model can be used to draw tables in HTML.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63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9EE8-B082-4CA1-9AC1-D5DA64DF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7209-CBDD-4119-BBA5-00FFBBD0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0002"/>
            <a:ext cx="10058400" cy="4023360"/>
          </a:xfrm>
        </p:spPr>
        <p:txBody>
          <a:bodyPr/>
          <a:lstStyle/>
          <a:p>
            <a:r>
              <a:rPr lang="en-CA" dirty="0" err="1"/>
              <a:t>Data.txt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1412D-FFEB-4B17-9D6B-C0BE03247355}"/>
              </a:ext>
            </a:extLst>
          </p:cNvPr>
          <p:cNvSpPr txBox="1">
            <a:spLocks/>
          </p:cNvSpPr>
          <p:nvPr/>
        </p:nvSpPr>
        <p:spPr>
          <a:xfrm>
            <a:off x="1210401" y="2484833"/>
            <a:ext cx="7302003" cy="374871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" : “Apple",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</a:t>
            </a:r>
            <a:r>
              <a:rPr lang="en-CA" sz="1200" dirty="0" err="1">
                <a:solidFill>
                  <a:schemeClr val="bg1"/>
                </a:solidFill>
              </a:rPr>
              <a:t>productId</a:t>
            </a:r>
            <a:r>
              <a:rPr lang="en-CA" sz="1200" dirty="0">
                <a:solidFill>
                  <a:schemeClr val="bg1"/>
                </a:solidFill>
              </a:rPr>
              <a:t>" : “</a:t>
            </a:r>
            <a:r>
              <a:rPr lang="en-CA" sz="1200" dirty="0" err="1">
                <a:solidFill>
                  <a:schemeClr val="bg1"/>
                </a:solidFill>
              </a:rPr>
              <a:t>AP_1234</a:t>
            </a:r>
            <a:r>
              <a:rPr lang="en-CA" sz="1200" dirty="0">
                <a:solidFill>
                  <a:schemeClr val="bg1"/>
                </a:solidFill>
              </a:rPr>
              <a:t>”,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“price" : “15.5 CAD"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" : “Orange",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</a:t>
            </a:r>
            <a:r>
              <a:rPr lang="en-CA" sz="1200" dirty="0" err="1">
                <a:solidFill>
                  <a:schemeClr val="bg1"/>
                </a:solidFill>
              </a:rPr>
              <a:t>productId</a:t>
            </a:r>
            <a:r>
              <a:rPr lang="en-CA" sz="1200" dirty="0">
                <a:solidFill>
                  <a:schemeClr val="bg1"/>
                </a:solidFill>
              </a:rPr>
              <a:t>" : “</a:t>
            </a:r>
            <a:r>
              <a:rPr lang="en-CA" sz="1200" dirty="0" err="1">
                <a:solidFill>
                  <a:schemeClr val="bg1"/>
                </a:solidFill>
              </a:rPr>
              <a:t>OR_1234</a:t>
            </a:r>
            <a:r>
              <a:rPr lang="en-CA" sz="1200" dirty="0">
                <a:solidFill>
                  <a:schemeClr val="bg1"/>
                </a:solidFill>
              </a:rPr>
              <a:t>”,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“price" : “17.5 CAD"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" : “Strawberry",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</a:t>
            </a:r>
            <a:r>
              <a:rPr lang="en-CA" sz="1200" dirty="0" err="1">
                <a:solidFill>
                  <a:schemeClr val="bg1"/>
                </a:solidFill>
              </a:rPr>
              <a:t>productId</a:t>
            </a:r>
            <a:r>
              <a:rPr lang="en-CA" sz="1200" dirty="0">
                <a:solidFill>
                  <a:schemeClr val="bg1"/>
                </a:solidFill>
              </a:rPr>
              <a:t>" : “</a:t>
            </a:r>
            <a:r>
              <a:rPr lang="en-CA" sz="1200" dirty="0" err="1">
                <a:solidFill>
                  <a:schemeClr val="bg1"/>
                </a:solidFill>
              </a:rPr>
              <a:t>SB_1234</a:t>
            </a:r>
            <a:r>
              <a:rPr lang="en-CA" sz="1200" dirty="0">
                <a:solidFill>
                  <a:schemeClr val="bg1"/>
                </a:solidFill>
              </a:rPr>
              <a:t>”,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“price" : “09.7 CAD"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"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" : “Blueberry",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</a:t>
            </a:r>
            <a:r>
              <a:rPr lang="en-CA" sz="1200" dirty="0" err="1">
                <a:solidFill>
                  <a:schemeClr val="bg1"/>
                </a:solidFill>
              </a:rPr>
              <a:t>productId</a:t>
            </a:r>
            <a:r>
              <a:rPr lang="en-CA" sz="1200" dirty="0">
                <a:solidFill>
                  <a:schemeClr val="bg1"/>
                </a:solidFill>
              </a:rPr>
              <a:t>" : “</a:t>
            </a:r>
            <a:r>
              <a:rPr lang="en-CA" sz="1200" dirty="0" err="1">
                <a:solidFill>
                  <a:schemeClr val="bg1"/>
                </a:solidFill>
              </a:rPr>
              <a:t>BB_1234</a:t>
            </a:r>
            <a:r>
              <a:rPr lang="en-CA" sz="1200" dirty="0">
                <a:solidFill>
                  <a:schemeClr val="bg1"/>
                </a:solidFill>
              </a:rPr>
              <a:t>”,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“price" : “21.8 CAD"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125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8627-DE75-4EBF-8A69-ACF26885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1604-8874-4961-8F5E-6BC8B382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02" y="2203953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AngularJS supports Single Page Application via multiple views on a single page.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can use the below,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ng-view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ng-template directives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$routeProvider 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294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623A-F3D0-4236-BC7D-AB515780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6998-3D68-4CD6-8F61-7240187124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0402" y="4336575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&lt;div ng-app = “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&lt;div ng-view&gt;&lt;/div&gt;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&lt;/div&gt;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CE13B-CE39-44CD-AA46-F9DB19235629}"/>
              </a:ext>
            </a:extLst>
          </p:cNvPr>
          <p:cNvSpPr/>
          <p:nvPr/>
        </p:nvSpPr>
        <p:spPr>
          <a:xfrm>
            <a:off x="1097280" y="2139463"/>
            <a:ext cx="2209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121214"/>
                </a:solidFill>
                <a:latin typeface="Verdana" panose="020B0604030504040204" pitchFamily="34" charset="0"/>
              </a:rPr>
              <a:t>ng-view Directive</a:t>
            </a:r>
            <a:endParaRPr lang="en-CA" b="0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17F3A-3E00-4FD1-8ED2-3F7116E76C78}"/>
              </a:ext>
            </a:extLst>
          </p:cNvPr>
          <p:cNvSpPr/>
          <p:nvPr/>
        </p:nvSpPr>
        <p:spPr>
          <a:xfrm>
            <a:off x="1097280" y="2806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creates a place holder where a corresponding view (HTML or ng-template view) can be placed based on the configuration.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1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6A57-7C5C-46FB-A657-E9E87315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A596-E83D-451C-AE4E-9F787478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2869"/>
            <a:ext cx="10058400" cy="4023360"/>
          </a:xfrm>
        </p:spPr>
        <p:txBody>
          <a:bodyPr/>
          <a:lstStyle/>
          <a:p>
            <a:br>
              <a:rPr lang="en-CA" dirty="0"/>
            </a:br>
            <a:r>
              <a:rPr lang="en-CA" dirty="0"/>
              <a:t>ng-template Directive</a:t>
            </a:r>
          </a:p>
          <a:p>
            <a:endParaRPr lang="en-CA" dirty="0"/>
          </a:p>
          <a:p>
            <a:r>
              <a:rPr lang="en-US" dirty="0"/>
              <a:t>Creates an HTML view using script tag. </a:t>
            </a:r>
          </a:p>
          <a:p>
            <a:r>
              <a:rPr lang="en-US" i="1" dirty="0"/>
              <a:t>id</a:t>
            </a:r>
            <a:r>
              <a:rPr lang="en-US" dirty="0"/>
              <a:t> attribute used by $routeProvider to map a view with a controller.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B711F-FD47-40B1-AD1A-7346D2B4F681}"/>
              </a:ext>
            </a:extLst>
          </p:cNvPr>
          <p:cNvSpPr txBox="1">
            <a:spLocks/>
          </p:cNvSpPr>
          <p:nvPr/>
        </p:nvSpPr>
        <p:spPr>
          <a:xfrm>
            <a:off x="1200974" y="4481076"/>
            <a:ext cx="7151174" cy="158812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&lt;div ng-app = “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&lt;script type = "text/ng-template" id = "</a:t>
            </a:r>
            <a:r>
              <a:rPr lang="en-CA" sz="1200" dirty="0" err="1">
                <a:solidFill>
                  <a:schemeClr val="bg1"/>
                </a:solidFill>
              </a:rPr>
              <a:t>addProduct.htm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&lt;</a:t>
            </a:r>
            <a:r>
              <a:rPr lang="en-CA" sz="1200" dirty="0" err="1">
                <a:solidFill>
                  <a:schemeClr val="bg1"/>
                </a:solidFill>
              </a:rPr>
              <a:t>h2</a:t>
            </a:r>
            <a:r>
              <a:rPr lang="en-CA" sz="1200" dirty="0">
                <a:solidFill>
                  <a:schemeClr val="bg1"/>
                </a:solidFill>
              </a:rPr>
              <a:t>&gt; Add Product &lt;/</a:t>
            </a:r>
            <a:r>
              <a:rPr lang="en-CA" sz="1200" dirty="0" err="1">
                <a:solidFill>
                  <a:schemeClr val="bg1"/>
                </a:solidFill>
              </a:rPr>
              <a:t>h2</a:t>
            </a:r>
            <a:r>
              <a:rPr lang="en-CA" sz="12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{{message}}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8119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9563-E9C7-4208-8250-D9B7205D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3B2E-CB82-4FD6-B4FC-CCA93AA0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$</a:t>
            </a:r>
            <a:r>
              <a:rPr lang="en-CA" dirty="0" err="1"/>
              <a:t>routeProvider</a:t>
            </a:r>
            <a:r>
              <a:rPr lang="en-CA" dirty="0"/>
              <a:t> Service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The $routeProvider is a key service which sets the configuration of URLs, maps them with the corresponding HTML page or ng-template, and attaches a controller with the same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  Case 1:  </a:t>
            </a:r>
            <a:r>
              <a:rPr lang="en-US" dirty="0"/>
              <a:t>script block with type as ng-template within the main module.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BE356-6D19-49EC-A8DE-5053D1C75AB7}"/>
              </a:ext>
            </a:extLst>
          </p:cNvPr>
          <p:cNvSpPr txBox="1">
            <a:spLocks/>
          </p:cNvSpPr>
          <p:nvPr/>
        </p:nvSpPr>
        <p:spPr>
          <a:xfrm>
            <a:off x="1229256" y="4837802"/>
            <a:ext cx="6529004" cy="125572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&lt;div ng-app = “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"&gt;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...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&lt;script type = "text/ng-template" id = "</a:t>
            </a:r>
            <a:r>
              <a:rPr lang="en-CA" sz="1200" dirty="0" err="1">
                <a:solidFill>
                  <a:schemeClr val="bg1"/>
                </a:solidFill>
              </a:rPr>
              <a:t>addProduct.htm</a:t>
            </a:r>
            <a:r>
              <a:rPr lang="en-CA" sz="1200" dirty="0">
                <a:solidFill>
                  <a:schemeClr val="bg1"/>
                </a:solidFill>
              </a:rPr>
              <a:t>"&gt;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&lt;</a:t>
            </a:r>
            <a:r>
              <a:rPr lang="en-CA" sz="1200" dirty="0" err="1">
                <a:solidFill>
                  <a:schemeClr val="bg1"/>
                </a:solidFill>
              </a:rPr>
              <a:t>h2</a:t>
            </a:r>
            <a:r>
              <a:rPr lang="en-CA" sz="1200" dirty="0">
                <a:solidFill>
                  <a:schemeClr val="bg1"/>
                </a:solidFill>
              </a:rPr>
              <a:t>&gt; Add Product &lt;/</a:t>
            </a:r>
            <a:r>
              <a:rPr lang="en-CA" sz="1200" dirty="0" err="1">
                <a:solidFill>
                  <a:schemeClr val="bg1"/>
                </a:solidFill>
              </a:rPr>
              <a:t>h2</a:t>
            </a:r>
            <a:r>
              <a:rPr lang="en-CA" sz="1200" dirty="0">
                <a:solidFill>
                  <a:schemeClr val="bg1"/>
                </a:solidFill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{{message}}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&lt;/script&gt;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1467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E96-3F9C-4188-B056-529465F9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27FF-E5AB-4F8E-869A-E32F94B7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74" y="2317073"/>
            <a:ext cx="9093095" cy="33201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Used to separate logic such as services, controllers, application.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Name them as per the </a:t>
            </a:r>
            <a:r>
              <a:rPr lang="en-US" dirty="0" err="1"/>
              <a:t>module.js</a:t>
            </a:r>
            <a:r>
              <a:rPr lang="en-US" dirty="0"/>
              <a:t>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Application Module</a:t>
            </a:r>
            <a:r>
              <a:rPr lang="en-US" dirty="0"/>
              <a:t> − used to initialize an application with controller(s).</a:t>
            </a:r>
          </a:p>
          <a:p>
            <a:pPr marL="0" indent="0">
              <a:buNone/>
            </a:pPr>
            <a:r>
              <a:rPr lang="en-US" b="1" dirty="0"/>
              <a:t>Controller Module</a:t>
            </a:r>
            <a:r>
              <a:rPr lang="en-US" dirty="0"/>
              <a:t> − used to define the controller.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03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FF87-DEF9-4E91-B100-B7FC62AC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BB02-6C3D-4D6A-9E25-4095BB93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Case 2: </a:t>
            </a:r>
            <a:r>
              <a:rPr lang="en-US" dirty="0"/>
              <a:t>script block with main module and set the routing configuration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61A62-81B5-4B3A-81F8-ABC880BB10BE}"/>
              </a:ext>
            </a:extLst>
          </p:cNvPr>
          <p:cNvSpPr txBox="1">
            <a:spLocks/>
          </p:cNvSpPr>
          <p:nvPr/>
        </p:nvSpPr>
        <p:spPr>
          <a:xfrm>
            <a:off x="1200974" y="3081716"/>
            <a:ext cx="7151174" cy="27515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var 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 = </a:t>
            </a:r>
            <a:r>
              <a:rPr lang="en-CA" sz="1200" dirty="0" err="1">
                <a:solidFill>
                  <a:schemeClr val="bg1"/>
                </a:solidFill>
              </a:rPr>
              <a:t>angular.module</a:t>
            </a:r>
            <a:r>
              <a:rPr lang="en-CA" sz="1200" dirty="0">
                <a:solidFill>
                  <a:schemeClr val="bg1"/>
                </a:solidFill>
              </a:rPr>
              <a:t>(“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", ['</a:t>
            </a:r>
            <a:r>
              <a:rPr lang="en-CA" sz="1200" dirty="0" err="1">
                <a:solidFill>
                  <a:schemeClr val="bg1"/>
                </a:solidFill>
              </a:rPr>
              <a:t>ngRoute</a:t>
            </a:r>
            <a:r>
              <a:rPr lang="en-CA" sz="1200" dirty="0">
                <a:solidFill>
                  <a:schemeClr val="bg1"/>
                </a:solidFill>
              </a:rPr>
              <a:t>']);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 err="1">
                <a:solidFill>
                  <a:schemeClr val="bg1"/>
                </a:solidFill>
              </a:rPr>
              <a:t>shopApp.config</a:t>
            </a:r>
            <a:r>
              <a:rPr lang="en-CA" sz="1200" dirty="0">
                <a:solidFill>
                  <a:schemeClr val="bg1"/>
                </a:solidFill>
              </a:rPr>
              <a:t>(['$</a:t>
            </a:r>
            <a:r>
              <a:rPr lang="en-CA" sz="1200" dirty="0" err="1">
                <a:solidFill>
                  <a:schemeClr val="bg1"/>
                </a:solidFill>
              </a:rPr>
              <a:t>routeProvider</a:t>
            </a:r>
            <a:r>
              <a:rPr lang="en-CA" sz="1200" dirty="0">
                <a:solidFill>
                  <a:schemeClr val="bg1"/>
                </a:solidFill>
              </a:rPr>
              <a:t>', function($</a:t>
            </a:r>
            <a:r>
              <a:rPr lang="en-CA" sz="1200" dirty="0" err="1">
                <a:solidFill>
                  <a:schemeClr val="bg1"/>
                </a:solidFill>
              </a:rPr>
              <a:t>routeProvider</a:t>
            </a:r>
            <a:r>
              <a:rPr lang="en-CA" sz="1200" dirty="0">
                <a:solidFill>
                  <a:schemeClr val="bg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$</a:t>
            </a:r>
            <a:r>
              <a:rPr lang="en-CA" sz="1200" dirty="0" err="1">
                <a:solidFill>
                  <a:schemeClr val="bg1"/>
                </a:solidFill>
              </a:rPr>
              <a:t>routeProvider</a:t>
            </a:r>
            <a:endParaRPr lang="en-CA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.when('/</a:t>
            </a:r>
            <a:r>
              <a:rPr lang="en-CA" sz="1200" dirty="0" err="1">
                <a:solidFill>
                  <a:schemeClr val="bg1"/>
                </a:solidFill>
              </a:rPr>
              <a:t>addProduct</a:t>
            </a:r>
            <a:r>
              <a:rPr lang="en-CA" sz="1200" dirty="0">
                <a:solidFill>
                  <a:schemeClr val="bg1"/>
                </a:solidFill>
              </a:rPr>
              <a:t>',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</a:t>
            </a:r>
            <a:r>
              <a:rPr lang="en-CA" sz="1200" dirty="0" err="1">
                <a:solidFill>
                  <a:schemeClr val="bg1"/>
                </a:solidFill>
              </a:rPr>
              <a:t>templateUrl</a:t>
            </a:r>
            <a:r>
              <a:rPr lang="en-CA" sz="1200" dirty="0">
                <a:solidFill>
                  <a:schemeClr val="bg1"/>
                </a:solidFill>
              </a:rPr>
              <a:t>: ‘</a:t>
            </a:r>
            <a:r>
              <a:rPr lang="en-CA" sz="1200" dirty="0" err="1">
                <a:solidFill>
                  <a:schemeClr val="bg1"/>
                </a:solidFill>
              </a:rPr>
              <a:t>addProduct.htm</a:t>
            </a:r>
            <a:r>
              <a:rPr lang="en-CA" sz="1200" dirty="0">
                <a:solidFill>
                  <a:schemeClr val="bg1"/>
                </a:solidFill>
              </a:rPr>
              <a:t>', controller: ‘</a:t>
            </a:r>
            <a:r>
              <a:rPr lang="en-CA" sz="1200" dirty="0" err="1">
                <a:solidFill>
                  <a:schemeClr val="bg1"/>
                </a:solidFill>
              </a:rPr>
              <a:t>AddProductController</a:t>
            </a:r>
            <a:r>
              <a:rPr lang="en-CA" sz="1200" dirty="0">
                <a:solidFill>
                  <a:schemeClr val="bg1"/>
                </a:solidFill>
              </a:rPr>
              <a:t>'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.when('/</a:t>
            </a:r>
            <a:r>
              <a:rPr lang="en-CA" sz="1200" dirty="0" err="1">
                <a:solidFill>
                  <a:schemeClr val="bg1"/>
                </a:solidFill>
              </a:rPr>
              <a:t>viewProducts</a:t>
            </a:r>
            <a:r>
              <a:rPr lang="en-CA" sz="1200" dirty="0">
                <a:solidFill>
                  <a:schemeClr val="bg1"/>
                </a:solidFill>
              </a:rPr>
              <a:t>',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</a:t>
            </a:r>
            <a:r>
              <a:rPr lang="en-CA" sz="1200" dirty="0" err="1">
                <a:solidFill>
                  <a:schemeClr val="bg1"/>
                </a:solidFill>
              </a:rPr>
              <a:t>templateUrl</a:t>
            </a:r>
            <a:r>
              <a:rPr lang="en-CA" sz="1200" dirty="0">
                <a:solidFill>
                  <a:schemeClr val="bg1"/>
                </a:solidFill>
              </a:rPr>
              <a:t>: '</a:t>
            </a:r>
            <a:r>
              <a:rPr lang="en-CA" sz="1200" dirty="0" err="1">
                <a:solidFill>
                  <a:schemeClr val="bg1"/>
                </a:solidFill>
              </a:rPr>
              <a:t>viewProducts.htm</a:t>
            </a:r>
            <a:r>
              <a:rPr lang="en-CA" sz="1200" dirty="0">
                <a:solidFill>
                  <a:schemeClr val="bg1"/>
                </a:solidFill>
              </a:rPr>
              <a:t>', controller: '</a:t>
            </a:r>
            <a:r>
              <a:rPr lang="en-CA" sz="1200" dirty="0" err="1">
                <a:solidFill>
                  <a:schemeClr val="bg1"/>
                </a:solidFill>
              </a:rPr>
              <a:t>ViewProductsController</a:t>
            </a:r>
            <a:r>
              <a:rPr lang="en-CA" sz="1200" dirty="0">
                <a:solidFill>
                  <a:schemeClr val="bg1"/>
                </a:solidFill>
              </a:rPr>
              <a:t>'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.otherwise ({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</a:t>
            </a:r>
            <a:r>
              <a:rPr lang="en-CA" sz="1200" dirty="0" err="1">
                <a:solidFill>
                  <a:schemeClr val="bg1"/>
                </a:solidFill>
              </a:rPr>
              <a:t>redirectTo</a:t>
            </a:r>
            <a:r>
              <a:rPr lang="en-CA" sz="1200" dirty="0">
                <a:solidFill>
                  <a:schemeClr val="bg1"/>
                </a:solidFill>
              </a:rPr>
              <a:t>: '/</a:t>
            </a:r>
            <a:r>
              <a:rPr lang="en-CA" sz="1200" dirty="0" err="1">
                <a:solidFill>
                  <a:schemeClr val="bg1"/>
                </a:solidFill>
              </a:rPr>
              <a:t>addProduct</a:t>
            </a:r>
            <a:r>
              <a:rPr lang="en-CA" sz="1200" dirty="0">
                <a:solidFill>
                  <a:schemeClr val="bg1"/>
                </a:solidFill>
              </a:rPr>
              <a:t>'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3289527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1760-26F6-4DAC-AAD8-7B331659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5DEB-34F9-4CD0-8517-BAAFCB9D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114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Points to remember: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$routeProvider is defined as a function under config of </a:t>
            </a:r>
            <a:r>
              <a:rPr lang="en-US" dirty="0" err="1"/>
              <a:t>shopApp</a:t>
            </a:r>
            <a:r>
              <a:rPr lang="en-US" dirty="0"/>
              <a:t> module using key as '$routeProvider’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routeProvider.when</a:t>
            </a:r>
            <a:r>
              <a:rPr lang="en-US" dirty="0"/>
              <a:t> defines a URL "/</a:t>
            </a:r>
            <a:r>
              <a:rPr lang="en-US" dirty="0" err="1"/>
              <a:t>addProduct</a:t>
            </a:r>
            <a:r>
              <a:rPr lang="en-US" dirty="0"/>
              <a:t>", which is mapped to "</a:t>
            </a:r>
            <a:r>
              <a:rPr lang="en-US" dirty="0" err="1"/>
              <a:t>addProduct.htm</a:t>
            </a:r>
            <a:r>
              <a:rPr lang="en-US" dirty="0"/>
              <a:t>". </a:t>
            </a:r>
            <a:r>
              <a:rPr lang="en-US" dirty="0" err="1"/>
              <a:t>addProduct.htm</a:t>
            </a:r>
            <a:r>
              <a:rPr lang="en-US" dirty="0"/>
              <a:t> should be present in the same path as main HTML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HTML page is not defined, then ng-template needs to be used with id="</a:t>
            </a:r>
            <a:r>
              <a:rPr lang="en-US" dirty="0" err="1"/>
              <a:t>addProduct.htm</a:t>
            </a:r>
            <a:r>
              <a:rPr lang="en-US" dirty="0"/>
              <a:t>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"otherwise" is used to set the default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"controller" is used to set the corresponding controller for the view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05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3760-2EC8-4522-970B-3E8799AF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09A8-F15E-4EC3-A3CB-7DED94F0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01" y="1949429"/>
            <a:ext cx="10058400" cy="4023360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Scope is a special JavaScript object that connects controller with views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Scope contains model data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 controllers, model data is accessed via $scope object.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6E176-D5BD-4D34-8F71-AAB7284B130E}"/>
              </a:ext>
            </a:extLst>
          </p:cNvPr>
          <p:cNvSpPr txBox="1">
            <a:spLocks/>
          </p:cNvSpPr>
          <p:nvPr/>
        </p:nvSpPr>
        <p:spPr>
          <a:xfrm>
            <a:off x="1210401" y="4453154"/>
            <a:ext cx="7151174" cy="142192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var 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 = </a:t>
            </a:r>
            <a:r>
              <a:rPr lang="en-CA" sz="1200" dirty="0" err="1">
                <a:solidFill>
                  <a:schemeClr val="bg1"/>
                </a:solidFill>
              </a:rPr>
              <a:t>angular.module</a:t>
            </a:r>
            <a:r>
              <a:rPr lang="en-CA" sz="1200" dirty="0">
                <a:solidFill>
                  <a:schemeClr val="bg1"/>
                </a:solidFill>
              </a:rPr>
              <a:t>(“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", []);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</a:t>
            </a:r>
            <a:r>
              <a:rPr lang="en-CA" sz="1200" dirty="0" err="1">
                <a:solidFill>
                  <a:schemeClr val="bg1"/>
                </a:solidFill>
              </a:rPr>
              <a:t>shopApp.controller</a:t>
            </a:r>
            <a:r>
              <a:rPr lang="en-CA" sz="1200" dirty="0">
                <a:solidFill>
                  <a:schemeClr val="bg1"/>
                </a:solidFill>
              </a:rPr>
              <a:t>("</a:t>
            </a:r>
            <a:r>
              <a:rPr lang="en-CA" sz="1200" dirty="0" err="1">
                <a:solidFill>
                  <a:schemeClr val="bg1"/>
                </a:solidFill>
              </a:rPr>
              <a:t>shopController</a:t>
            </a:r>
            <a:r>
              <a:rPr lang="en-CA" sz="1200" dirty="0">
                <a:solidFill>
                  <a:schemeClr val="bg1"/>
                </a:solidFill>
              </a:rPr>
              <a:t>", function($scope)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scope.message</a:t>
            </a:r>
            <a:r>
              <a:rPr lang="en-CA" sz="1200" dirty="0">
                <a:solidFill>
                  <a:schemeClr val="bg1"/>
                </a:solidFill>
              </a:rPr>
              <a:t> = “Go Cart Controller";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scope.type</a:t>
            </a:r>
            <a:r>
              <a:rPr lang="en-CA" sz="1200" dirty="0">
                <a:solidFill>
                  <a:schemeClr val="bg1"/>
                </a:solidFill>
              </a:rPr>
              <a:t> = “My Cart";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6303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1DF5-534B-45BC-93EF-3D8FB533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10B7-8D7D-4DD4-B46A-D31BF21F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268" y="2119111"/>
            <a:ext cx="10058400" cy="4023360"/>
          </a:xfrm>
        </p:spPr>
        <p:txBody>
          <a:bodyPr/>
          <a:lstStyle/>
          <a:p>
            <a:r>
              <a:rPr lang="en-US" dirty="0"/>
              <a:t>The $scope is passed as first argument to controller during its constructor definition</a:t>
            </a:r>
          </a:p>
          <a:p>
            <a:endParaRPr lang="en-US" dirty="0"/>
          </a:p>
          <a:p>
            <a:r>
              <a:rPr lang="en-US" dirty="0"/>
              <a:t>The $</a:t>
            </a:r>
            <a:r>
              <a:rPr lang="en-US" dirty="0" err="1"/>
              <a:t>scope.message</a:t>
            </a:r>
            <a:r>
              <a:rPr lang="en-US" dirty="0"/>
              <a:t> and $</a:t>
            </a:r>
            <a:r>
              <a:rPr lang="en-US" dirty="0" err="1"/>
              <a:t>scope.type</a:t>
            </a:r>
            <a:r>
              <a:rPr lang="en-US" dirty="0"/>
              <a:t> are the models which are used in the HTML page</a:t>
            </a:r>
          </a:p>
          <a:p>
            <a:endParaRPr lang="en-US" dirty="0"/>
          </a:p>
          <a:p>
            <a:r>
              <a:rPr lang="en-US" dirty="0"/>
              <a:t>We assign values to models that are reflected in the application module, whose controller is </a:t>
            </a:r>
            <a:r>
              <a:rPr lang="en-CA" dirty="0" err="1">
                <a:solidFill>
                  <a:schemeClr val="tx1"/>
                </a:solidFill>
              </a:rPr>
              <a:t>shopController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/>
              <a:t>We can define functions in $scope.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993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3C0F-EF4A-4F46-8E44-1DD06EA0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4163-C2CD-46E8-8E19-E2879F1E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295"/>
            <a:ext cx="10058400" cy="4023360"/>
          </a:xfrm>
        </p:spPr>
        <p:txBody>
          <a:bodyPr>
            <a:noAutofit/>
          </a:bodyPr>
          <a:lstStyle/>
          <a:p>
            <a:r>
              <a:rPr lang="en-US" sz="1800" dirty="0"/>
              <a:t>Scope is controller-specific</a:t>
            </a:r>
          </a:p>
          <a:p>
            <a:r>
              <a:rPr lang="en-US" sz="1800" dirty="0"/>
              <a:t>Nested controllers (child controller inherits the scope of its parent controller)</a:t>
            </a:r>
          </a:p>
          <a:p>
            <a:r>
              <a:rPr lang="en-US" sz="1800" dirty="0"/>
              <a:t>We assign values to the models in </a:t>
            </a:r>
            <a:r>
              <a:rPr lang="en-US" sz="1800" dirty="0" err="1"/>
              <a:t>shopController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 We override message in child controller named </a:t>
            </a:r>
            <a:r>
              <a:rPr lang="en-CA" sz="1800" dirty="0">
                <a:solidFill>
                  <a:schemeClr val="bg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updatedShopController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Overridden message is used within the module of controller named </a:t>
            </a:r>
            <a:r>
              <a:rPr lang="en-CA" sz="1800" dirty="0">
                <a:solidFill>
                  <a:schemeClr val="tx1"/>
                </a:solidFill>
              </a:rPr>
              <a:t> </a:t>
            </a:r>
            <a:r>
              <a:rPr lang="en-CA" sz="1800" dirty="0" err="1">
                <a:solidFill>
                  <a:schemeClr val="tx1"/>
                </a:solidFill>
              </a:rPr>
              <a:t>updatedShopController</a:t>
            </a:r>
            <a:endParaRPr lang="en-US" sz="1800" dirty="0"/>
          </a:p>
          <a:p>
            <a:endParaRPr lang="en-CA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BF44-D401-4C88-B7EC-EB1E66456A12}"/>
              </a:ext>
            </a:extLst>
          </p:cNvPr>
          <p:cNvSpPr txBox="1">
            <a:spLocks/>
          </p:cNvSpPr>
          <p:nvPr/>
        </p:nvSpPr>
        <p:spPr>
          <a:xfrm>
            <a:off x="1200975" y="3263528"/>
            <a:ext cx="7151174" cy="208672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var 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 = </a:t>
            </a:r>
            <a:r>
              <a:rPr lang="en-CA" sz="1200" dirty="0" err="1">
                <a:solidFill>
                  <a:schemeClr val="bg1"/>
                </a:solidFill>
              </a:rPr>
              <a:t>angular.module</a:t>
            </a:r>
            <a:r>
              <a:rPr lang="en-CA" sz="1200" dirty="0">
                <a:solidFill>
                  <a:schemeClr val="bg1"/>
                </a:solidFill>
              </a:rPr>
              <a:t>(“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", []);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</a:t>
            </a:r>
            <a:r>
              <a:rPr lang="en-CA" sz="1200" dirty="0" err="1">
                <a:solidFill>
                  <a:schemeClr val="bg1"/>
                </a:solidFill>
              </a:rPr>
              <a:t>shopApp.controller</a:t>
            </a:r>
            <a:r>
              <a:rPr lang="en-CA" sz="1200" dirty="0">
                <a:solidFill>
                  <a:schemeClr val="bg1"/>
                </a:solidFill>
              </a:rPr>
              <a:t>("</a:t>
            </a:r>
            <a:r>
              <a:rPr lang="en-CA" sz="1200" dirty="0" err="1">
                <a:solidFill>
                  <a:schemeClr val="bg1"/>
                </a:solidFill>
              </a:rPr>
              <a:t>shopController</a:t>
            </a:r>
            <a:r>
              <a:rPr lang="en-CA" sz="1200" dirty="0">
                <a:solidFill>
                  <a:schemeClr val="bg1"/>
                </a:solidFill>
              </a:rPr>
              <a:t>", function($scope)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scope.message</a:t>
            </a:r>
            <a:r>
              <a:rPr lang="en-CA" sz="1200" dirty="0">
                <a:solidFill>
                  <a:schemeClr val="bg1"/>
                </a:solidFill>
              </a:rPr>
              <a:t> = “Go Cart Controller";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scope.type</a:t>
            </a:r>
            <a:r>
              <a:rPr lang="en-CA" sz="1200" dirty="0">
                <a:solidFill>
                  <a:schemeClr val="bg1"/>
                </a:solidFill>
              </a:rPr>
              <a:t> = “My Cart";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</a:t>
            </a:r>
            <a:r>
              <a:rPr lang="en-CA" sz="1200" dirty="0" err="1">
                <a:solidFill>
                  <a:schemeClr val="bg1"/>
                </a:solidFill>
              </a:rPr>
              <a:t>shopApp.controller</a:t>
            </a:r>
            <a:r>
              <a:rPr lang="en-CA" sz="1200" dirty="0">
                <a:solidFill>
                  <a:schemeClr val="bg1"/>
                </a:solidFill>
              </a:rPr>
              <a:t>(“</a:t>
            </a:r>
            <a:r>
              <a:rPr lang="en-CA" sz="1200" dirty="0" err="1">
                <a:solidFill>
                  <a:schemeClr val="bg1"/>
                </a:solidFill>
              </a:rPr>
              <a:t>updatedShopController</a:t>
            </a:r>
            <a:r>
              <a:rPr lang="en-CA" sz="1200" dirty="0">
                <a:solidFill>
                  <a:schemeClr val="bg1"/>
                </a:solidFill>
              </a:rPr>
              <a:t>", function($scope)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scope.message</a:t>
            </a:r>
            <a:r>
              <a:rPr lang="en-CA" sz="1200" dirty="0">
                <a:solidFill>
                  <a:schemeClr val="bg1"/>
                </a:solidFill>
              </a:rPr>
              <a:t> = “Updated Shop controller";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6239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FED4-EBB1-4AAA-A803-309C9647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C976-23C7-4529-BC5F-564B65A1E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8538"/>
            <a:ext cx="10058400" cy="4023360"/>
          </a:xfrm>
        </p:spPr>
        <p:txBody>
          <a:bodyPr/>
          <a:lstStyle/>
          <a:p>
            <a:r>
              <a:rPr lang="en-US" dirty="0"/>
              <a:t>Concept of Separation of Concerns using services architecture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Services are JavaScript functions, which are responsible to perform only specific tasks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controllers and filters can call them on requirement basis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Services are normally injected using the dependency injection mechanism of AngularJS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021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2B78-F734-423A-92C9-30D5C876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F345-1CCC-48AE-BA2C-2C45B1FD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548" y="202484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AngularJS provides many inbuilt services.</a:t>
            </a:r>
          </a:p>
          <a:p>
            <a:pPr marL="0" indent="0">
              <a:buNone/>
            </a:pPr>
            <a:r>
              <a:rPr lang="en-US" dirty="0"/>
              <a:t>For example, $http, $route, $window, $location,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service is responsible for a specific task</a:t>
            </a:r>
          </a:p>
          <a:p>
            <a:pPr marL="0" indent="0">
              <a:buNone/>
            </a:pPr>
            <a:r>
              <a:rPr lang="en-US" dirty="0"/>
              <a:t>The inbuilt services are always prefixed with $ symbol.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two ways to create a service 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381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CFCE-D9EB-4A8A-8705-07526352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829A-C730-45B0-9F13-6B2B2681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Using Factory Method</a:t>
            </a:r>
          </a:p>
          <a:p>
            <a:endParaRPr lang="en-CA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16EA8E4-8F91-4B5B-8447-C18F29C275EC}"/>
              </a:ext>
            </a:extLst>
          </p:cNvPr>
          <p:cNvSpPr txBox="1">
            <a:spLocks/>
          </p:cNvSpPr>
          <p:nvPr/>
        </p:nvSpPr>
        <p:spPr>
          <a:xfrm>
            <a:off x="1210401" y="3178685"/>
            <a:ext cx="7151174" cy="1754326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var </a:t>
            </a:r>
            <a:r>
              <a:rPr lang="en-CA" sz="1200" dirty="0" err="1">
                <a:solidFill>
                  <a:schemeClr val="bg1"/>
                </a:solidFill>
              </a:rPr>
              <a:t>mainApp</a:t>
            </a:r>
            <a:r>
              <a:rPr lang="en-CA" sz="1200" dirty="0">
                <a:solidFill>
                  <a:schemeClr val="bg1"/>
                </a:solidFill>
              </a:rPr>
              <a:t> = </a:t>
            </a:r>
            <a:r>
              <a:rPr lang="en-CA" sz="1200" dirty="0" err="1">
                <a:solidFill>
                  <a:schemeClr val="bg1"/>
                </a:solidFill>
              </a:rPr>
              <a:t>angular.module</a:t>
            </a:r>
            <a:r>
              <a:rPr lang="en-CA" sz="1200" dirty="0">
                <a:solidFill>
                  <a:schemeClr val="bg1"/>
                </a:solidFill>
              </a:rPr>
              <a:t>("</a:t>
            </a:r>
            <a:r>
              <a:rPr lang="en-CA" sz="1200" dirty="0" err="1">
                <a:solidFill>
                  <a:schemeClr val="bg1"/>
                </a:solidFill>
              </a:rPr>
              <a:t>mainApp</a:t>
            </a:r>
            <a:r>
              <a:rPr lang="en-CA" sz="1200" dirty="0">
                <a:solidFill>
                  <a:schemeClr val="bg1"/>
                </a:solidFill>
              </a:rPr>
              <a:t>", []);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 err="1">
                <a:solidFill>
                  <a:schemeClr val="bg1"/>
                </a:solidFill>
              </a:rPr>
              <a:t>mainApp.factory</a:t>
            </a:r>
            <a:r>
              <a:rPr lang="en-CA" sz="1200" dirty="0">
                <a:solidFill>
                  <a:schemeClr val="bg1"/>
                </a:solidFill>
              </a:rPr>
              <a:t>('</a:t>
            </a:r>
            <a:r>
              <a:rPr lang="en-CA" sz="1200" dirty="0" err="1">
                <a:solidFill>
                  <a:schemeClr val="bg1"/>
                </a:solidFill>
              </a:rPr>
              <a:t>MathService</a:t>
            </a:r>
            <a:r>
              <a:rPr lang="en-CA" sz="1200" dirty="0">
                <a:solidFill>
                  <a:schemeClr val="bg1"/>
                </a:solidFill>
              </a:rPr>
              <a:t>', function()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var factory = {};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</a:t>
            </a:r>
            <a:r>
              <a:rPr lang="en-CA" sz="1200" dirty="0" err="1">
                <a:solidFill>
                  <a:schemeClr val="bg1"/>
                </a:solidFill>
              </a:rPr>
              <a:t>factory.multiply</a:t>
            </a:r>
            <a:r>
              <a:rPr lang="en-CA" sz="1200" dirty="0">
                <a:solidFill>
                  <a:schemeClr val="bg1"/>
                </a:solidFill>
              </a:rPr>
              <a:t> = function(a, b)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return a * 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return factory;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37908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44B8-54EE-414E-B4EC-5DD24438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4C89-2B2C-442B-A8CD-87CE5564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7965"/>
            <a:ext cx="10058400" cy="4023360"/>
          </a:xfrm>
        </p:spPr>
        <p:txBody>
          <a:bodyPr/>
          <a:lstStyle/>
          <a:p>
            <a:r>
              <a:rPr lang="en-CA" dirty="0"/>
              <a:t>Using Service Method</a:t>
            </a:r>
            <a:br>
              <a:rPr lang="en-CA" dirty="0"/>
            </a:br>
            <a:endParaRPr lang="en-CA" dirty="0"/>
          </a:p>
          <a:p>
            <a:r>
              <a:rPr lang="en-US" dirty="0"/>
              <a:t>Define a service and then assign method to it.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inject an already available service to it.</a:t>
            </a:r>
            <a:endParaRPr lang="en-CA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63228-3AA2-4A05-8885-028AE965E279}"/>
              </a:ext>
            </a:extLst>
          </p:cNvPr>
          <p:cNvSpPr txBox="1">
            <a:spLocks/>
          </p:cNvSpPr>
          <p:nvPr/>
        </p:nvSpPr>
        <p:spPr>
          <a:xfrm>
            <a:off x="1210401" y="4385564"/>
            <a:ext cx="5765434" cy="9233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mainApp.service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bg1"/>
                </a:solidFill>
              </a:rPr>
              <a:t>CalcService</a:t>
            </a:r>
            <a:r>
              <a:rPr lang="en-US" sz="1200" dirty="0">
                <a:solidFill>
                  <a:schemeClr val="bg1"/>
                </a:solidFill>
              </a:rPr>
              <a:t>', function(</a:t>
            </a:r>
            <a:r>
              <a:rPr lang="en-US" sz="1200" dirty="0" err="1">
                <a:solidFill>
                  <a:schemeClr val="bg1"/>
                </a:solidFill>
              </a:rPr>
              <a:t>MathService</a:t>
            </a:r>
            <a:r>
              <a:rPr lang="en-US" sz="1200" dirty="0">
                <a:solidFill>
                  <a:schemeClr val="bg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  <a:r>
              <a:rPr lang="en-US" sz="1200" dirty="0" err="1">
                <a:solidFill>
                  <a:schemeClr val="bg1"/>
                </a:solidFill>
              </a:rPr>
              <a:t>this.square</a:t>
            </a:r>
            <a:r>
              <a:rPr lang="en-US" sz="1200" dirty="0">
                <a:solidFill>
                  <a:schemeClr val="bg1"/>
                </a:solidFill>
              </a:rPr>
              <a:t> = function(a)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return </a:t>
            </a:r>
            <a:r>
              <a:rPr lang="en-US" sz="1200" dirty="0" err="1">
                <a:solidFill>
                  <a:schemeClr val="bg1"/>
                </a:solidFill>
              </a:rPr>
              <a:t>MathService.multiply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a,a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});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3E28-7390-4413-ACF7-64CBB434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FF31-1FB7-4363-82E1-24F2F1AC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5672"/>
            <a:ext cx="10058400" cy="3668947"/>
          </a:xfrm>
        </p:spPr>
        <p:txBody>
          <a:bodyPr/>
          <a:lstStyle/>
          <a:p>
            <a:r>
              <a:rPr lang="en-US" dirty="0"/>
              <a:t>Software design in which components are given their dependencies instead of hard coding them within the component</a:t>
            </a:r>
          </a:p>
          <a:p>
            <a:endParaRPr lang="en-US" dirty="0"/>
          </a:p>
          <a:p>
            <a:r>
              <a:rPr lang="en-US" dirty="0"/>
              <a:t>Locating the dependency and makes dependencies configurable </a:t>
            </a:r>
          </a:p>
          <a:p>
            <a:endParaRPr lang="en-US" dirty="0"/>
          </a:p>
          <a:p>
            <a:r>
              <a:rPr lang="en-US" dirty="0"/>
              <a:t>Helps in making components reusable, maintainable and testable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542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D3CD-AF7F-451E-99CA-60C399EB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DEA7-7CB2-4D31-9975-43FA1884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01" y="2109685"/>
            <a:ext cx="10058400" cy="4023360"/>
          </a:xfrm>
        </p:spPr>
        <p:txBody>
          <a:bodyPr/>
          <a:lstStyle/>
          <a:p>
            <a:endParaRPr lang="en-CA" dirty="0"/>
          </a:p>
          <a:p>
            <a:pPr marL="0" indent="0">
              <a:buNone/>
            </a:pPr>
            <a:r>
              <a:rPr lang="en-US" dirty="0"/>
              <a:t>Here is a file named </a:t>
            </a:r>
            <a:r>
              <a:rPr lang="en-US" i="1" dirty="0" err="1"/>
              <a:t>shopApp.js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Var </a:t>
            </a:r>
            <a:r>
              <a:rPr lang="en-CA" dirty="0" err="1"/>
              <a:t>shopApp</a:t>
            </a:r>
            <a:r>
              <a:rPr lang="en-CA" dirty="0"/>
              <a:t> = </a:t>
            </a:r>
            <a:r>
              <a:rPr lang="en-CA" dirty="0" err="1"/>
              <a:t>angular.module</a:t>
            </a:r>
            <a:r>
              <a:rPr lang="en-CA" dirty="0"/>
              <a:t>(“</a:t>
            </a:r>
            <a:r>
              <a:rPr lang="en-CA" dirty="0" err="1"/>
              <a:t>shopApp</a:t>
            </a:r>
            <a:r>
              <a:rPr lang="en-CA" dirty="0"/>
              <a:t>", []);</a:t>
            </a:r>
          </a:p>
        </p:txBody>
      </p:sp>
    </p:spTree>
    <p:extLst>
      <p:ext uri="{BB962C8B-B14F-4D97-AF65-F5344CB8AC3E}">
        <p14:creationId xmlns:p14="http://schemas.microsoft.com/office/powerpoint/2010/main" val="3943054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950C-A5E3-46D5-8569-9C00FA77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CB5A-462F-48D1-B0B9-DD711A15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r>
              <a:rPr lang="en-US" dirty="0"/>
              <a:t>AngularJS provides a supreme Dependency Injection mechanism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Provides following core components which can be injected into each other as dependencies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Constant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7597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6451-7C77-409F-B520-745C2BBA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7A3C-EFE2-47FC-868B-638EE56E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7136"/>
            <a:ext cx="10058400" cy="4023360"/>
          </a:xfrm>
        </p:spPr>
        <p:txBody>
          <a:bodyPr/>
          <a:lstStyle/>
          <a:p>
            <a:r>
              <a:rPr lang="en-US" dirty="0"/>
              <a:t>Value is a simple JavaScript object, which is required to pass values to the controller during config phase (config phase is when AngularJS bootstraps itself).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9E8CD-BAD8-4F16-8968-B4BEC70ECDB2}"/>
              </a:ext>
            </a:extLst>
          </p:cNvPr>
          <p:cNvSpPr txBox="1">
            <a:spLocks/>
          </p:cNvSpPr>
          <p:nvPr/>
        </p:nvSpPr>
        <p:spPr>
          <a:xfrm>
            <a:off x="1210402" y="3065811"/>
            <a:ext cx="7151174" cy="27515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//define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var </a:t>
            </a:r>
            <a:r>
              <a:rPr lang="en-US" sz="1200" dirty="0" err="1">
                <a:solidFill>
                  <a:schemeClr val="bg1"/>
                </a:solidFill>
              </a:rPr>
              <a:t>mainApp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angular.module</a:t>
            </a:r>
            <a:r>
              <a:rPr lang="en-US" sz="1200" dirty="0">
                <a:solidFill>
                  <a:schemeClr val="bg1"/>
                </a:solidFill>
              </a:rPr>
              <a:t>("</a:t>
            </a:r>
            <a:r>
              <a:rPr lang="en-US" sz="1200" dirty="0" err="1">
                <a:solidFill>
                  <a:schemeClr val="bg1"/>
                </a:solidFill>
              </a:rPr>
              <a:t>mainApp</a:t>
            </a:r>
            <a:r>
              <a:rPr lang="en-US" sz="1200" dirty="0">
                <a:solidFill>
                  <a:schemeClr val="bg1"/>
                </a:solidFill>
              </a:rPr>
              <a:t>", []);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//create a value object as "</a:t>
            </a:r>
            <a:r>
              <a:rPr lang="en-US" sz="1200" dirty="0" err="1">
                <a:solidFill>
                  <a:schemeClr val="bg1"/>
                </a:solidFill>
              </a:rPr>
              <a:t>defaultInput</a:t>
            </a:r>
            <a:r>
              <a:rPr lang="en-US" sz="1200" dirty="0">
                <a:solidFill>
                  <a:schemeClr val="bg1"/>
                </a:solidFill>
              </a:rPr>
              <a:t>" and pass it a data.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mainApp.value</a:t>
            </a:r>
            <a:r>
              <a:rPr lang="en-US" sz="1200" dirty="0">
                <a:solidFill>
                  <a:schemeClr val="bg1"/>
                </a:solidFill>
              </a:rPr>
              <a:t>("</a:t>
            </a:r>
            <a:r>
              <a:rPr lang="en-US" sz="1200" dirty="0" err="1">
                <a:solidFill>
                  <a:schemeClr val="bg1"/>
                </a:solidFill>
              </a:rPr>
              <a:t>defaultInput</a:t>
            </a:r>
            <a:r>
              <a:rPr lang="en-US" sz="1200" dirty="0">
                <a:solidFill>
                  <a:schemeClr val="bg1"/>
                </a:solidFill>
              </a:rPr>
              <a:t>", 5);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//inject the value in the controller using its name "</a:t>
            </a:r>
            <a:r>
              <a:rPr lang="en-US" sz="1200" dirty="0" err="1">
                <a:solidFill>
                  <a:schemeClr val="bg1"/>
                </a:solidFill>
              </a:rPr>
              <a:t>defaultInput</a:t>
            </a:r>
            <a:r>
              <a:rPr lang="en-US" sz="1200" dirty="0">
                <a:solidFill>
                  <a:schemeClr val="bg1"/>
                </a:solidFill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mainApp.controller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bg1"/>
                </a:solidFill>
              </a:rPr>
              <a:t>CalcController</a:t>
            </a:r>
            <a:r>
              <a:rPr lang="en-US" sz="1200" dirty="0">
                <a:solidFill>
                  <a:schemeClr val="bg1"/>
                </a:solidFill>
              </a:rPr>
              <a:t>', function($scope, </a:t>
            </a:r>
            <a:r>
              <a:rPr lang="en-US" sz="1200" dirty="0" err="1">
                <a:solidFill>
                  <a:schemeClr val="bg1"/>
                </a:solidFill>
              </a:rPr>
              <a:t>CalcService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defaultInput</a:t>
            </a:r>
            <a:r>
              <a:rPr lang="en-US" sz="1200" dirty="0">
                <a:solidFill>
                  <a:schemeClr val="bg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$</a:t>
            </a:r>
            <a:r>
              <a:rPr lang="en-US" sz="1200" dirty="0" err="1">
                <a:solidFill>
                  <a:schemeClr val="bg1"/>
                </a:solidFill>
              </a:rPr>
              <a:t>scope.number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defaultInput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$</a:t>
            </a:r>
            <a:r>
              <a:rPr lang="en-US" sz="1200" dirty="0" err="1">
                <a:solidFill>
                  <a:schemeClr val="bg1"/>
                </a:solidFill>
              </a:rPr>
              <a:t>scope.result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CalcService.square</a:t>
            </a:r>
            <a:r>
              <a:rPr lang="en-US" sz="1200" dirty="0">
                <a:solidFill>
                  <a:schemeClr val="bg1"/>
                </a:solidFill>
              </a:rPr>
              <a:t>($</a:t>
            </a:r>
            <a:r>
              <a:rPr lang="en-US" sz="1200" dirty="0" err="1">
                <a:solidFill>
                  <a:schemeClr val="bg1"/>
                </a:solidFill>
              </a:rPr>
              <a:t>scope.number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$</a:t>
            </a:r>
            <a:r>
              <a:rPr lang="en-US" sz="1200" dirty="0" err="1">
                <a:solidFill>
                  <a:schemeClr val="bg1"/>
                </a:solidFill>
              </a:rPr>
              <a:t>scope.square</a:t>
            </a:r>
            <a:r>
              <a:rPr lang="en-US" sz="1200" dirty="0">
                <a:solidFill>
                  <a:schemeClr val="bg1"/>
                </a:solidFill>
              </a:rPr>
              <a:t> = function()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$</a:t>
            </a:r>
            <a:r>
              <a:rPr lang="en-US" sz="1200" dirty="0" err="1">
                <a:solidFill>
                  <a:schemeClr val="bg1"/>
                </a:solidFill>
              </a:rPr>
              <a:t>scope.result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CalcService.square</a:t>
            </a:r>
            <a:r>
              <a:rPr lang="en-US" sz="1200" dirty="0">
                <a:solidFill>
                  <a:schemeClr val="bg1"/>
                </a:solidFill>
              </a:rPr>
              <a:t>($</a:t>
            </a:r>
            <a:r>
              <a:rPr lang="en-US" sz="1200" dirty="0" err="1">
                <a:solidFill>
                  <a:schemeClr val="bg1"/>
                </a:solidFill>
              </a:rPr>
              <a:t>scope.number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})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24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7F1D-8562-4A8A-996B-BE5EDEA2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DA5A-3FB1-4711-8351-804DCDE4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1148"/>
            <a:ext cx="10058400" cy="4023360"/>
          </a:xfrm>
        </p:spPr>
        <p:txBody>
          <a:bodyPr/>
          <a:lstStyle/>
          <a:p>
            <a:r>
              <a:rPr lang="en-US" dirty="0"/>
              <a:t>Returns the value on demand whenever a service or a controller requires it</a:t>
            </a:r>
          </a:p>
          <a:p>
            <a:r>
              <a:rPr lang="en-US" dirty="0"/>
              <a:t>factory function is used to calculate and return the value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0A53A-2A14-42A6-9E79-26B5FD033D12}"/>
              </a:ext>
            </a:extLst>
          </p:cNvPr>
          <p:cNvSpPr txBox="1">
            <a:spLocks/>
          </p:cNvSpPr>
          <p:nvPr/>
        </p:nvSpPr>
        <p:spPr>
          <a:xfrm>
            <a:off x="1182121" y="2971544"/>
            <a:ext cx="7151174" cy="325012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//define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var </a:t>
            </a:r>
            <a:r>
              <a:rPr lang="en-US" sz="1200" dirty="0" err="1">
                <a:solidFill>
                  <a:schemeClr val="bg1"/>
                </a:solidFill>
              </a:rPr>
              <a:t>mainApp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angular.module</a:t>
            </a:r>
            <a:r>
              <a:rPr lang="en-US" sz="1200" dirty="0">
                <a:solidFill>
                  <a:schemeClr val="bg1"/>
                </a:solidFill>
              </a:rPr>
              <a:t>("</a:t>
            </a:r>
            <a:r>
              <a:rPr lang="en-US" sz="1200" dirty="0" err="1">
                <a:solidFill>
                  <a:schemeClr val="bg1"/>
                </a:solidFill>
              </a:rPr>
              <a:t>mainApp</a:t>
            </a:r>
            <a:r>
              <a:rPr lang="en-US" sz="1200" dirty="0">
                <a:solidFill>
                  <a:schemeClr val="bg1"/>
                </a:solidFill>
              </a:rPr>
              <a:t>", []);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//create a factory "</a:t>
            </a:r>
            <a:r>
              <a:rPr lang="en-US" sz="1200" dirty="0" err="1">
                <a:solidFill>
                  <a:schemeClr val="bg1"/>
                </a:solidFill>
              </a:rPr>
              <a:t>MathService</a:t>
            </a:r>
            <a:r>
              <a:rPr lang="en-US" sz="1200" dirty="0">
                <a:solidFill>
                  <a:schemeClr val="bg1"/>
                </a:solidFill>
              </a:rPr>
              <a:t>" which provides a method multiply to return multiplication of two numbers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mainApp.factory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bg1"/>
                </a:solidFill>
              </a:rPr>
              <a:t>MathService</a:t>
            </a:r>
            <a:r>
              <a:rPr lang="en-US" sz="1200" dirty="0">
                <a:solidFill>
                  <a:schemeClr val="bg1"/>
                </a:solidFill>
              </a:rPr>
              <a:t>', function()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var factory = {};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  <a:r>
              <a:rPr lang="en-US" sz="1200" dirty="0" err="1">
                <a:solidFill>
                  <a:schemeClr val="bg1"/>
                </a:solidFill>
              </a:rPr>
              <a:t>factory.multiply</a:t>
            </a:r>
            <a:r>
              <a:rPr lang="en-US" sz="1200" dirty="0">
                <a:solidFill>
                  <a:schemeClr val="bg1"/>
                </a:solidFill>
              </a:rPr>
              <a:t> = function(a, b)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return a * 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return factory;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});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//inject the factory "</a:t>
            </a:r>
            <a:r>
              <a:rPr lang="en-US" sz="1200" dirty="0" err="1">
                <a:solidFill>
                  <a:schemeClr val="bg1"/>
                </a:solidFill>
              </a:rPr>
              <a:t>MathService</a:t>
            </a:r>
            <a:r>
              <a:rPr lang="en-US" sz="1200" dirty="0">
                <a:solidFill>
                  <a:schemeClr val="bg1"/>
                </a:solidFill>
              </a:rPr>
              <a:t>" in a service to utilize the multiply method of factory.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mainApp.service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bg1"/>
                </a:solidFill>
              </a:rPr>
              <a:t>CalcService</a:t>
            </a:r>
            <a:r>
              <a:rPr lang="en-US" sz="1200" dirty="0">
                <a:solidFill>
                  <a:schemeClr val="bg1"/>
                </a:solidFill>
              </a:rPr>
              <a:t>', function(</a:t>
            </a:r>
            <a:r>
              <a:rPr lang="en-US" sz="1200" dirty="0" err="1">
                <a:solidFill>
                  <a:schemeClr val="bg1"/>
                </a:solidFill>
              </a:rPr>
              <a:t>MathService</a:t>
            </a:r>
            <a:r>
              <a:rPr lang="en-US" sz="1200" dirty="0">
                <a:solidFill>
                  <a:schemeClr val="bg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  <a:r>
              <a:rPr lang="en-US" sz="1200" dirty="0" err="1">
                <a:solidFill>
                  <a:schemeClr val="bg1"/>
                </a:solidFill>
              </a:rPr>
              <a:t>this.square</a:t>
            </a:r>
            <a:r>
              <a:rPr lang="en-US" sz="1200" dirty="0">
                <a:solidFill>
                  <a:schemeClr val="bg1"/>
                </a:solidFill>
              </a:rPr>
              <a:t> = function(a)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return </a:t>
            </a:r>
            <a:r>
              <a:rPr lang="en-US" sz="1200" dirty="0" err="1">
                <a:solidFill>
                  <a:schemeClr val="bg1"/>
                </a:solidFill>
              </a:rPr>
              <a:t>MathService.multiply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a,a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61217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15AA-25C8-4633-8810-C0020EF5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189B-D49C-48F2-98E4-C7CD73C0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is a singleton JavaScript object containing a set of functions to perform certain tasks.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Service is defined using service() function and it is then injected into the controllers.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BFED4-0D13-489D-8B40-BF05E85371C9}"/>
              </a:ext>
            </a:extLst>
          </p:cNvPr>
          <p:cNvSpPr txBox="1">
            <a:spLocks/>
          </p:cNvSpPr>
          <p:nvPr/>
        </p:nvSpPr>
        <p:spPr>
          <a:xfrm>
            <a:off x="1172695" y="2839569"/>
            <a:ext cx="7151174" cy="341632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//define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var </a:t>
            </a:r>
            <a:r>
              <a:rPr lang="en-US" sz="1200" dirty="0" err="1">
                <a:solidFill>
                  <a:schemeClr val="bg1"/>
                </a:solidFill>
              </a:rPr>
              <a:t>mainApp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angular.module</a:t>
            </a:r>
            <a:r>
              <a:rPr lang="en-US" sz="1200" dirty="0">
                <a:solidFill>
                  <a:schemeClr val="bg1"/>
                </a:solidFill>
              </a:rPr>
              <a:t>("</a:t>
            </a:r>
            <a:r>
              <a:rPr lang="en-US" sz="1200" dirty="0" err="1">
                <a:solidFill>
                  <a:schemeClr val="bg1"/>
                </a:solidFill>
              </a:rPr>
              <a:t>mainApp</a:t>
            </a:r>
            <a:r>
              <a:rPr lang="en-US" sz="1200" dirty="0">
                <a:solidFill>
                  <a:schemeClr val="bg1"/>
                </a:solidFill>
              </a:rPr>
              <a:t>", []);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//create a service which defines a method square to return square of a number.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mainApp.service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bg1"/>
                </a:solidFill>
              </a:rPr>
              <a:t>CalcService</a:t>
            </a:r>
            <a:r>
              <a:rPr lang="en-US" sz="1200" dirty="0">
                <a:solidFill>
                  <a:schemeClr val="bg1"/>
                </a:solidFill>
              </a:rPr>
              <a:t>', function(</a:t>
            </a:r>
            <a:r>
              <a:rPr lang="en-US" sz="1200" dirty="0" err="1">
                <a:solidFill>
                  <a:schemeClr val="bg1"/>
                </a:solidFill>
              </a:rPr>
              <a:t>MathService</a:t>
            </a:r>
            <a:r>
              <a:rPr lang="en-US" sz="1200" dirty="0">
                <a:solidFill>
                  <a:schemeClr val="bg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  <a:r>
              <a:rPr lang="en-US" sz="1200" dirty="0" err="1">
                <a:solidFill>
                  <a:schemeClr val="bg1"/>
                </a:solidFill>
              </a:rPr>
              <a:t>this.square</a:t>
            </a:r>
            <a:r>
              <a:rPr lang="en-US" sz="1200" dirty="0">
                <a:solidFill>
                  <a:schemeClr val="bg1"/>
                </a:solidFill>
              </a:rPr>
              <a:t> = function(a)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return </a:t>
            </a:r>
            <a:r>
              <a:rPr lang="en-US" sz="1200" dirty="0" err="1">
                <a:solidFill>
                  <a:schemeClr val="bg1"/>
                </a:solidFill>
              </a:rPr>
              <a:t>MathService.multiply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a,a</a:t>
            </a:r>
            <a:r>
              <a:rPr lang="en-US" sz="1200" dirty="0">
                <a:solidFill>
                  <a:schemeClr val="bg1"/>
                </a:solidFill>
              </a:rPr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//inject the service "</a:t>
            </a:r>
            <a:r>
              <a:rPr lang="en-US" sz="1200" dirty="0" err="1">
                <a:solidFill>
                  <a:schemeClr val="bg1"/>
                </a:solidFill>
              </a:rPr>
              <a:t>CalcService</a:t>
            </a:r>
            <a:r>
              <a:rPr lang="en-US" sz="1200" dirty="0">
                <a:solidFill>
                  <a:schemeClr val="bg1"/>
                </a:solidFill>
              </a:rPr>
              <a:t>" into the controller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mainApp.controller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bg1"/>
                </a:solidFill>
              </a:rPr>
              <a:t>CalcController</a:t>
            </a:r>
            <a:r>
              <a:rPr lang="en-US" sz="1200" dirty="0">
                <a:solidFill>
                  <a:schemeClr val="bg1"/>
                </a:solidFill>
              </a:rPr>
              <a:t>', function($scope, </a:t>
            </a:r>
            <a:r>
              <a:rPr lang="en-US" sz="1200" dirty="0" err="1">
                <a:solidFill>
                  <a:schemeClr val="bg1"/>
                </a:solidFill>
              </a:rPr>
              <a:t>CalcService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defaultInput</a:t>
            </a:r>
            <a:r>
              <a:rPr lang="en-US" sz="1200" dirty="0">
                <a:solidFill>
                  <a:schemeClr val="bg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$</a:t>
            </a:r>
            <a:r>
              <a:rPr lang="en-US" sz="1200" dirty="0" err="1">
                <a:solidFill>
                  <a:schemeClr val="bg1"/>
                </a:solidFill>
              </a:rPr>
              <a:t>scope.number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defaultInput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$</a:t>
            </a:r>
            <a:r>
              <a:rPr lang="en-US" sz="1200" dirty="0" err="1">
                <a:solidFill>
                  <a:schemeClr val="bg1"/>
                </a:solidFill>
              </a:rPr>
              <a:t>scope.result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CalcService.square</a:t>
            </a:r>
            <a:r>
              <a:rPr lang="en-US" sz="1200" dirty="0">
                <a:solidFill>
                  <a:schemeClr val="bg1"/>
                </a:solidFill>
              </a:rPr>
              <a:t>($</a:t>
            </a:r>
            <a:r>
              <a:rPr lang="en-US" sz="1200" dirty="0" err="1">
                <a:solidFill>
                  <a:schemeClr val="bg1"/>
                </a:solidFill>
              </a:rPr>
              <a:t>scope.number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$</a:t>
            </a:r>
            <a:r>
              <a:rPr lang="en-US" sz="1200" dirty="0" err="1">
                <a:solidFill>
                  <a:schemeClr val="bg1"/>
                </a:solidFill>
              </a:rPr>
              <a:t>scope.square</a:t>
            </a:r>
            <a:r>
              <a:rPr lang="en-US" sz="1200" dirty="0">
                <a:solidFill>
                  <a:schemeClr val="bg1"/>
                </a:solidFill>
              </a:rPr>
              <a:t> = function()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$</a:t>
            </a:r>
            <a:r>
              <a:rPr lang="en-US" sz="1200" dirty="0" err="1">
                <a:solidFill>
                  <a:schemeClr val="bg1"/>
                </a:solidFill>
              </a:rPr>
              <a:t>scope.result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CalcService.square</a:t>
            </a:r>
            <a:r>
              <a:rPr lang="en-US" sz="1200" dirty="0">
                <a:solidFill>
                  <a:schemeClr val="bg1"/>
                </a:solidFill>
              </a:rPr>
              <a:t>($</a:t>
            </a:r>
            <a:r>
              <a:rPr lang="en-US" sz="1200" dirty="0" err="1">
                <a:solidFill>
                  <a:schemeClr val="bg1"/>
                </a:solidFill>
              </a:rPr>
              <a:t>scope.number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63720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3D25-9E56-4497-B30B-835B1DA8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9FAD-EA91-4658-BF9B-99B2A905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internally to create services, factory, etc. during the config phase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Provider is a special factory method with get() method which is used to return the value/service/factory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E324C-AC32-4F40-9D00-4CD6DE6549FA}"/>
              </a:ext>
            </a:extLst>
          </p:cNvPr>
          <p:cNvSpPr txBox="1">
            <a:spLocks/>
          </p:cNvSpPr>
          <p:nvPr/>
        </p:nvSpPr>
        <p:spPr>
          <a:xfrm>
            <a:off x="1172694" y="3248282"/>
            <a:ext cx="7151174" cy="29177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//define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var </a:t>
            </a:r>
            <a:r>
              <a:rPr lang="en-US" sz="1200" dirty="0" err="1">
                <a:solidFill>
                  <a:schemeClr val="bg1"/>
                </a:solidFill>
              </a:rPr>
              <a:t>mainApp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angular.module</a:t>
            </a:r>
            <a:r>
              <a:rPr lang="en-US" sz="1200" dirty="0">
                <a:solidFill>
                  <a:schemeClr val="bg1"/>
                </a:solidFill>
              </a:rPr>
              <a:t>("</a:t>
            </a:r>
            <a:r>
              <a:rPr lang="en-US" sz="1200" dirty="0" err="1">
                <a:solidFill>
                  <a:schemeClr val="bg1"/>
                </a:solidFill>
              </a:rPr>
              <a:t>mainApp</a:t>
            </a:r>
            <a:r>
              <a:rPr lang="en-US" sz="1200" dirty="0">
                <a:solidFill>
                  <a:schemeClr val="bg1"/>
                </a:solidFill>
              </a:rPr>
              <a:t>", []);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//create a service using provider which defines a method square to return square of a number.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mainApp.config</a:t>
            </a:r>
            <a:r>
              <a:rPr lang="en-US" sz="1200" dirty="0">
                <a:solidFill>
                  <a:schemeClr val="bg1"/>
                </a:solidFill>
              </a:rPr>
              <a:t>(function($provide)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$</a:t>
            </a:r>
            <a:r>
              <a:rPr lang="en-US" sz="1200" dirty="0" err="1">
                <a:solidFill>
                  <a:schemeClr val="bg1"/>
                </a:solidFill>
              </a:rPr>
              <a:t>provide.provider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bg1"/>
                </a:solidFill>
              </a:rPr>
              <a:t>MathService</a:t>
            </a:r>
            <a:r>
              <a:rPr lang="en-US" sz="1200" dirty="0">
                <a:solidFill>
                  <a:schemeClr val="bg1"/>
                </a:solidFill>
              </a:rPr>
              <a:t>', function()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this.$get</a:t>
            </a:r>
            <a:r>
              <a:rPr lang="en-US" sz="1200" dirty="0">
                <a:solidFill>
                  <a:schemeClr val="bg1"/>
                </a:solidFill>
              </a:rPr>
              <a:t> = function()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var factory = {};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</a:t>
            </a:r>
            <a:r>
              <a:rPr lang="en-US" sz="1200" dirty="0" err="1">
                <a:solidFill>
                  <a:schemeClr val="bg1"/>
                </a:solidFill>
              </a:rPr>
              <a:t>factory.multiply</a:t>
            </a:r>
            <a:r>
              <a:rPr lang="en-US" sz="1200" dirty="0">
                <a:solidFill>
                  <a:schemeClr val="bg1"/>
                </a:solidFill>
              </a:rPr>
              <a:t> = function(a, b)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return a * b;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return factory;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09468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42B7-46BA-4E16-982F-5DF84ADF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2CD6-95C0-4F64-A101-6638D9C9C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4270"/>
            <a:ext cx="10058400" cy="4023360"/>
          </a:xfrm>
        </p:spPr>
        <p:txBody>
          <a:bodyPr/>
          <a:lstStyle/>
          <a:p>
            <a:r>
              <a:rPr lang="en-US" dirty="0"/>
              <a:t>Constants are used to pass values at the config phase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B8827-171A-45A9-B8B2-1867CCDE78DB}"/>
              </a:ext>
            </a:extLst>
          </p:cNvPr>
          <p:cNvSpPr txBox="1">
            <a:spLocks/>
          </p:cNvSpPr>
          <p:nvPr/>
        </p:nvSpPr>
        <p:spPr>
          <a:xfrm>
            <a:off x="1191548" y="2918344"/>
            <a:ext cx="7151174" cy="2585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mainApp.constant</a:t>
            </a:r>
            <a:r>
              <a:rPr lang="en-US" sz="1200" dirty="0">
                <a:solidFill>
                  <a:schemeClr val="bg1"/>
                </a:solidFill>
              </a:rPr>
              <a:t>("</a:t>
            </a:r>
            <a:r>
              <a:rPr lang="en-US" sz="1200" dirty="0" err="1">
                <a:solidFill>
                  <a:schemeClr val="bg1"/>
                </a:solidFill>
              </a:rPr>
              <a:t>configParam</a:t>
            </a:r>
            <a:r>
              <a:rPr lang="en-US" sz="1200" dirty="0">
                <a:solidFill>
                  <a:schemeClr val="bg1"/>
                </a:solidFill>
              </a:rPr>
              <a:t>", "constant value");</a:t>
            </a:r>
          </a:p>
        </p:txBody>
      </p:sp>
    </p:spTree>
    <p:extLst>
      <p:ext uri="{BB962C8B-B14F-4D97-AF65-F5344CB8AC3E}">
        <p14:creationId xmlns:p14="http://schemas.microsoft.com/office/powerpoint/2010/main" val="2336826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7626-9056-4067-8A64-1EEA6863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4485-E6EF-4260-B0C4-D0C6156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1660"/>
            <a:ext cx="10058400" cy="4023360"/>
          </a:xfrm>
        </p:spPr>
        <p:txBody>
          <a:bodyPr/>
          <a:lstStyle/>
          <a:p>
            <a:r>
              <a:rPr lang="en-US" dirty="0"/>
              <a:t>Custom directives are used in AngularJS to extend the functionality of 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Custom directives are defined using "directive" 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custom directive simply replaces the element for which it is activated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4200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7626-9056-4067-8A64-1EEA6863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4485-E6EF-4260-B0C4-D0C6156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2233"/>
            <a:ext cx="10058400" cy="4023360"/>
          </a:xfrm>
        </p:spPr>
        <p:txBody>
          <a:bodyPr/>
          <a:lstStyle/>
          <a:p>
            <a:r>
              <a:rPr lang="en-US" b="1" dirty="0"/>
              <a:t>Element directives</a:t>
            </a:r>
            <a:r>
              <a:rPr lang="en-US" dirty="0"/>
              <a:t> − Directive activates when a matching element is encountered</a:t>
            </a:r>
          </a:p>
          <a:p>
            <a:endParaRPr lang="en-US" dirty="0"/>
          </a:p>
          <a:p>
            <a:r>
              <a:rPr lang="en-US" b="1" dirty="0"/>
              <a:t>Attribute</a:t>
            </a:r>
            <a:r>
              <a:rPr lang="en-US" dirty="0"/>
              <a:t> − Directive activates when a matching attribute is encountered</a:t>
            </a:r>
          </a:p>
          <a:p>
            <a:endParaRPr lang="en-US" dirty="0"/>
          </a:p>
          <a:p>
            <a:r>
              <a:rPr lang="en-US" b="1" dirty="0"/>
              <a:t>CSS</a:t>
            </a:r>
            <a:r>
              <a:rPr lang="en-US" dirty="0"/>
              <a:t> − Directive activates when a matching </a:t>
            </a:r>
            <a:r>
              <a:rPr lang="en-US" dirty="0" err="1"/>
              <a:t>css</a:t>
            </a:r>
            <a:r>
              <a:rPr lang="en-US" dirty="0"/>
              <a:t> style is encountered</a:t>
            </a:r>
          </a:p>
          <a:p>
            <a:endParaRPr lang="en-US" dirty="0"/>
          </a:p>
          <a:p>
            <a:r>
              <a:rPr lang="en-US" b="1" dirty="0"/>
              <a:t>Comment</a:t>
            </a:r>
            <a:r>
              <a:rPr lang="en-US" dirty="0"/>
              <a:t> − Directive activates when a matching comment is encountered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3823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BB7B-1152-4849-ACA3-933C88EC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AE41-B818-4459-A9F6-093CB6C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5099"/>
            <a:ext cx="10058400" cy="4023360"/>
          </a:xfrm>
        </p:spPr>
        <p:txBody>
          <a:bodyPr/>
          <a:lstStyle/>
          <a:p>
            <a:r>
              <a:rPr lang="en-US" dirty="0"/>
              <a:t>AngularJS supports inbuilt internationalization for three types of filters : Currency, Date, and Numbers. </a:t>
            </a:r>
          </a:p>
          <a:p>
            <a:endParaRPr lang="en-US" dirty="0"/>
          </a:p>
          <a:p>
            <a:r>
              <a:rPr lang="en-US" dirty="0"/>
              <a:t>We only need to incorporate corresponding java script according to locale of the country </a:t>
            </a:r>
          </a:p>
          <a:p>
            <a:endParaRPr lang="en-US" dirty="0"/>
          </a:p>
          <a:p>
            <a:r>
              <a:rPr lang="en-US" dirty="0"/>
              <a:t>By default, it considers the locale of the browser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30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CEDF-E13C-4873-A690-53A54B6D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Activity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7EC14-1CEE-4EDB-8637-760F8D88CB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91230" y="1941922"/>
            <a:ext cx="9964450" cy="325012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&lt;title&gt;</a:t>
            </a:r>
            <a:r>
              <a:rPr lang="en-US" sz="1200" dirty="0" err="1">
                <a:solidFill>
                  <a:schemeClr val="bg1"/>
                </a:solidFill>
              </a:rPr>
              <a:t>MCDA5550</a:t>
            </a:r>
            <a:r>
              <a:rPr lang="en-US" sz="1200" dirty="0">
                <a:solidFill>
                  <a:schemeClr val="bg1"/>
                </a:solidFill>
              </a:rPr>
              <a:t> Angular JS Table&lt;/title&gt;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&lt;script </a:t>
            </a:r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 = "https://</a:t>
            </a:r>
            <a:r>
              <a:rPr lang="en-US" sz="1200" dirty="0" err="1">
                <a:solidFill>
                  <a:schemeClr val="bg1"/>
                </a:solidFill>
              </a:rPr>
              <a:t>ajax.googleapis.com</a:t>
            </a:r>
            <a:r>
              <a:rPr lang="en-US" sz="1200" dirty="0">
                <a:solidFill>
                  <a:schemeClr val="bg1"/>
                </a:solidFill>
              </a:rPr>
              <a:t>/ajax/libs/</a:t>
            </a:r>
            <a:r>
              <a:rPr lang="en-US" sz="1200" dirty="0" err="1">
                <a:solidFill>
                  <a:schemeClr val="bg1"/>
                </a:solidFill>
              </a:rPr>
              <a:t>angularjs</a:t>
            </a:r>
            <a:r>
              <a:rPr lang="en-US" sz="1200" dirty="0">
                <a:solidFill>
                  <a:schemeClr val="bg1"/>
                </a:solidFill>
              </a:rPr>
              <a:t>/1.3.14/</a:t>
            </a:r>
            <a:r>
              <a:rPr lang="en-US" sz="1200" dirty="0" err="1">
                <a:solidFill>
                  <a:schemeClr val="bg1"/>
                </a:solidFill>
              </a:rPr>
              <a:t>angular.min.js</a:t>
            </a:r>
            <a:r>
              <a:rPr lang="en-US" sz="1200" dirty="0">
                <a:solidFill>
                  <a:schemeClr val="bg1"/>
                </a:solidFill>
              </a:rPr>
              <a:t>"&gt;&lt;/script&gt;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&lt;meta name="viewport" content="width=device-width, initial-scale=1.0"&gt;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table, </a:t>
            </a:r>
            <a:r>
              <a:rPr lang="en-US" sz="1200" dirty="0" err="1">
                <a:solidFill>
                  <a:schemeClr val="bg1"/>
                </a:solidFill>
              </a:rPr>
              <a:t>th</a:t>
            </a:r>
            <a:r>
              <a:rPr lang="en-US" sz="1200" dirty="0">
                <a:solidFill>
                  <a:schemeClr val="bg1"/>
                </a:solidFill>
              </a:rPr>
              <a:t> , td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border: </a:t>
            </a:r>
            <a:r>
              <a:rPr lang="en-US" sz="1200" dirty="0" err="1">
                <a:solidFill>
                  <a:schemeClr val="bg1"/>
                </a:solidFill>
              </a:rPr>
              <a:t>1px</a:t>
            </a:r>
            <a:r>
              <a:rPr lang="en-US" sz="1200" dirty="0">
                <a:solidFill>
                  <a:schemeClr val="bg1"/>
                </a:solidFill>
              </a:rPr>
              <a:t> solid grey;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border-collapse: collapse;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padding: </a:t>
            </a:r>
            <a:r>
              <a:rPr lang="en-US" sz="1200" dirty="0" err="1">
                <a:solidFill>
                  <a:schemeClr val="bg1"/>
                </a:solidFill>
              </a:rPr>
              <a:t>5px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table </a:t>
            </a:r>
            <a:r>
              <a:rPr lang="en-US" sz="1200" dirty="0" err="1">
                <a:solidFill>
                  <a:schemeClr val="bg1"/>
                </a:solidFill>
              </a:rPr>
              <a:t>tr:nth-child</a:t>
            </a:r>
            <a:r>
              <a:rPr lang="en-US" sz="1200" dirty="0">
                <a:solidFill>
                  <a:schemeClr val="bg1"/>
                </a:solidFill>
              </a:rPr>
              <a:t>(odd)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background-color: #</a:t>
            </a:r>
            <a:r>
              <a:rPr lang="en-US" sz="1200" dirty="0" err="1">
                <a:solidFill>
                  <a:schemeClr val="bg1"/>
                </a:solidFill>
              </a:rPr>
              <a:t>DDA0DD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table </a:t>
            </a:r>
            <a:r>
              <a:rPr lang="en-US" sz="1200" dirty="0" err="1">
                <a:solidFill>
                  <a:schemeClr val="bg1"/>
                </a:solidFill>
              </a:rPr>
              <a:t>tr:nth-child</a:t>
            </a:r>
            <a:r>
              <a:rPr lang="en-US" sz="1200" dirty="0">
                <a:solidFill>
                  <a:schemeClr val="bg1"/>
                </a:solidFill>
              </a:rPr>
              <a:t>(even)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background-color: #</a:t>
            </a:r>
            <a:r>
              <a:rPr lang="en-US" sz="1200" dirty="0" err="1">
                <a:solidFill>
                  <a:schemeClr val="bg1"/>
                </a:solidFill>
              </a:rPr>
              <a:t>F08080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4556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EA96-971E-4F83-B8E0-40172122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F692-B2A6-423B-B88D-938DE713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693" y="1892868"/>
            <a:ext cx="10058400" cy="4023360"/>
          </a:xfrm>
        </p:spPr>
        <p:txBody>
          <a:bodyPr/>
          <a:lstStyle/>
          <a:p>
            <a:r>
              <a:rPr lang="en-CA" dirty="0" err="1"/>
              <a:t>shopController.js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022B8-98F8-45AF-AA56-EEEAE16922A5}"/>
              </a:ext>
            </a:extLst>
          </p:cNvPr>
          <p:cNvSpPr txBox="1"/>
          <p:nvPr/>
        </p:nvSpPr>
        <p:spPr>
          <a:xfrm>
            <a:off x="1285815" y="2473985"/>
            <a:ext cx="7650795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 err="1">
                <a:solidFill>
                  <a:schemeClr val="bg1"/>
                </a:solidFill>
              </a:rPr>
              <a:t>shopApp.controller</a:t>
            </a:r>
            <a:r>
              <a:rPr lang="en-CA" sz="1200" dirty="0">
                <a:solidFill>
                  <a:schemeClr val="bg1"/>
                </a:solidFill>
              </a:rPr>
              <a:t>('</a:t>
            </a:r>
            <a:r>
              <a:rPr lang="en-CA" sz="1200" dirty="0" err="1">
                <a:solidFill>
                  <a:schemeClr val="bg1"/>
                </a:solidFill>
              </a:rPr>
              <a:t>shopController</a:t>
            </a:r>
            <a:r>
              <a:rPr lang="en-CA" sz="1200" dirty="0">
                <a:solidFill>
                  <a:schemeClr val="bg1"/>
                </a:solidFill>
              </a:rPr>
              <a:t>', function($scope)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$</a:t>
            </a:r>
            <a:r>
              <a:rPr lang="en-CA" sz="1200" dirty="0" err="1">
                <a:solidFill>
                  <a:schemeClr val="bg1"/>
                </a:solidFill>
              </a:rPr>
              <a:t>scope.commodity</a:t>
            </a:r>
            <a:r>
              <a:rPr lang="en-CA" sz="1200" dirty="0">
                <a:solidFill>
                  <a:schemeClr val="bg1"/>
                </a:solidFill>
              </a:rPr>
              <a:t> =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</a:t>
            </a:r>
            <a:r>
              <a:rPr lang="en-CA" sz="1200" dirty="0" err="1">
                <a:solidFill>
                  <a:schemeClr val="bg1"/>
                </a:solidFill>
              </a:rPr>
              <a:t>departmentName</a:t>
            </a:r>
            <a:r>
              <a:rPr lang="en-CA" sz="1200" dirty="0">
                <a:solidFill>
                  <a:schemeClr val="bg1"/>
                </a:solidFill>
              </a:rPr>
              <a:t>: "Fruits",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</a:t>
            </a:r>
            <a:r>
              <a:rPr lang="en-CA" sz="1200" dirty="0" err="1">
                <a:solidFill>
                  <a:schemeClr val="bg1"/>
                </a:solidFill>
              </a:rPr>
              <a:t>sectionName</a:t>
            </a:r>
            <a:r>
              <a:rPr lang="en-CA" sz="1200" dirty="0">
                <a:solidFill>
                  <a:schemeClr val="bg1"/>
                </a:solidFill>
              </a:rPr>
              <a:t>: "Eatables",               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divisions:[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{items:'Apple',</a:t>
            </a:r>
            <a:r>
              <a:rPr lang="en-CA" sz="1200" dirty="0" err="1">
                <a:solidFill>
                  <a:schemeClr val="bg1"/>
                </a:solidFill>
              </a:rPr>
              <a:t>price:5.08,weight:1.5</a:t>
            </a:r>
            <a:r>
              <a:rPr lang="en-CA" sz="1200" dirty="0">
                <a:solidFill>
                  <a:schemeClr val="bg1"/>
                </a:solidFill>
              </a:rPr>
              <a:t>},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{items:'Orange',</a:t>
            </a:r>
            <a:r>
              <a:rPr lang="en-CA" sz="1200" dirty="0" err="1">
                <a:solidFill>
                  <a:schemeClr val="bg1"/>
                </a:solidFill>
              </a:rPr>
              <a:t>price:3.18,weight:1</a:t>
            </a:r>
            <a:r>
              <a:rPr lang="en-CA" sz="1200" dirty="0">
                <a:solidFill>
                  <a:schemeClr val="bg1"/>
                </a:solidFill>
              </a:rPr>
              <a:t>},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{items:'Blueberry',</a:t>
            </a:r>
            <a:r>
              <a:rPr lang="en-CA" sz="1200" dirty="0" err="1">
                <a:solidFill>
                  <a:schemeClr val="bg1"/>
                </a:solidFill>
              </a:rPr>
              <a:t>price:7.11,weight:3.2</a:t>
            </a:r>
            <a:r>
              <a:rPr lang="en-CA" sz="1200" dirty="0">
                <a:solidFill>
                  <a:schemeClr val="bg1"/>
                </a:solidFill>
              </a:rPr>
              <a:t>},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{items:'Strawberry',</a:t>
            </a:r>
            <a:r>
              <a:rPr lang="en-CA" sz="1200" dirty="0" err="1">
                <a:solidFill>
                  <a:schemeClr val="bg1"/>
                </a:solidFill>
              </a:rPr>
              <a:t>price:9.09,weight:4.5</a:t>
            </a:r>
            <a:r>
              <a:rPr lang="en-CA" sz="1200" dirty="0">
                <a:solidFill>
                  <a:schemeClr val="bg1"/>
                </a:solidFill>
              </a:rPr>
              <a:t>},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{items:'Pineapple',</a:t>
            </a:r>
            <a:r>
              <a:rPr lang="en-CA" sz="1200" dirty="0" err="1">
                <a:solidFill>
                  <a:schemeClr val="bg1"/>
                </a:solidFill>
              </a:rPr>
              <a:t>price:4.99,weight:1.3</a:t>
            </a:r>
            <a:r>
              <a:rPr lang="en-CA" sz="1200" dirty="0">
                <a:solidFill>
                  <a:schemeClr val="bg1"/>
                </a:solidFill>
              </a:rPr>
              <a:t>},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</a:t>
            </a:r>
            <a:r>
              <a:rPr lang="en-CA" sz="1200" dirty="0" err="1">
                <a:solidFill>
                  <a:schemeClr val="bg1"/>
                </a:solidFill>
              </a:rPr>
              <a:t>commodityName</a:t>
            </a:r>
            <a:r>
              <a:rPr lang="en-CA" sz="1200" dirty="0">
                <a:solidFill>
                  <a:schemeClr val="bg1"/>
                </a:solidFill>
              </a:rPr>
              <a:t>: function()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var </a:t>
            </a:r>
            <a:r>
              <a:rPr lang="en-CA" sz="1200" dirty="0" err="1">
                <a:solidFill>
                  <a:schemeClr val="bg1"/>
                </a:solidFill>
              </a:rPr>
              <a:t>commodityObject</a:t>
            </a:r>
            <a:r>
              <a:rPr lang="en-CA" sz="1200" dirty="0">
                <a:solidFill>
                  <a:schemeClr val="bg1"/>
                </a:solidFill>
              </a:rPr>
              <a:t>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</a:t>
            </a:r>
            <a:r>
              <a:rPr lang="en-CA" sz="1200" dirty="0" err="1">
                <a:solidFill>
                  <a:schemeClr val="bg1"/>
                </a:solidFill>
              </a:rPr>
              <a:t>commodityObject</a:t>
            </a:r>
            <a:r>
              <a:rPr lang="en-CA" sz="1200" dirty="0">
                <a:solidFill>
                  <a:schemeClr val="bg1"/>
                </a:solidFill>
              </a:rPr>
              <a:t> = $</a:t>
            </a:r>
            <a:r>
              <a:rPr lang="en-CA" sz="1200" dirty="0" err="1">
                <a:solidFill>
                  <a:schemeClr val="bg1"/>
                </a:solidFill>
              </a:rPr>
              <a:t>scope.commodity</a:t>
            </a:r>
            <a:r>
              <a:rPr lang="en-CA" sz="1200" dirty="0">
                <a:solidFill>
                  <a:schemeClr val="bg1"/>
                </a:solidFill>
              </a:rPr>
              <a:t>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   return "#34567 " + </a:t>
            </a:r>
            <a:r>
              <a:rPr lang="en-CA" sz="1200" dirty="0" err="1">
                <a:solidFill>
                  <a:schemeClr val="bg1"/>
                </a:solidFill>
              </a:rPr>
              <a:t>commodityObject.departmentName</a:t>
            </a:r>
            <a:r>
              <a:rPr lang="en-CA" sz="1200" dirty="0">
                <a:solidFill>
                  <a:schemeClr val="bg1"/>
                </a:solidFill>
              </a:rPr>
              <a:t> + " " + </a:t>
            </a:r>
            <a:r>
              <a:rPr lang="en-CA" sz="1200" dirty="0" err="1">
                <a:solidFill>
                  <a:schemeClr val="bg1"/>
                </a:solidFill>
              </a:rPr>
              <a:t>commodityObject.sectionName</a:t>
            </a:r>
            <a:r>
              <a:rPr lang="en-CA" sz="1200" dirty="0">
                <a:solidFill>
                  <a:schemeClr val="bg1"/>
                </a:solidFill>
              </a:rPr>
              <a:t>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   }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};</a:t>
            </a:r>
          </a:p>
          <a:p>
            <a:r>
              <a:rPr lang="en-CA" sz="12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1957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C0A3-F3BA-4FC8-B987-8254F7F4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609F1-9946-4084-8B48-15061E0BFC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325012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&lt;body style="</a:t>
            </a:r>
            <a:r>
              <a:rPr lang="en-US" sz="1200" dirty="0" err="1">
                <a:solidFill>
                  <a:schemeClr val="bg1"/>
                </a:solidFill>
              </a:rPr>
              <a:t>background-color:wheat</a:t>
            </a:r>
            <a:r>
              <a:rPr lang="en-US" sz="1200" dirty="0">
                <a:solidFill>
                  <a:schemeClr val="bg1"/>
                </a:solidFill>
              </a:rPr>
              <a:t>;"&gt;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&lt;</a:t>
            </a:r>
            <a:r>
              <a:rPr lang="en-US" sz="1200" dirty="0" err="1">
                <a:solidFill>
                  <a:schemeClr val="bg1"/>
                </a:solidFill>
              </a:rPr>
              <a:t>h1</a:t>
            </a:r>
            <a:r>
              <a:rPr lang="en-US" sz="1200" dirty="0">
                <a:solidFill>
                  <a:schemeClr val="bg1"/>
                </a:solidFill>
              </a:rPr>
              <a:t> style="color:#</a:t>
            </a:r>
            <a:r>
              <a:rPr lang="en-US" sz="1200" dirty="0" err="1">
                <a:solidFill>
                  <a:schemeClr val="bg1"/>
                </a:solidFill>
              </a:rPr>
              <a:t>0F255B</a:t>
            </a:r>
            <a:r>
              <a:rPr lang="en-US" sz="1200" dirty="0">
                <a:solidFill>
                  <a:schemeClr val="bg1"/>
                </a:solidFill>
              </a:rPr>
              <a:t>;"&gt;Go Cart Application!!!&lt;/</a:t>
            </a:r>
            <a:r>
              <a:rPr lang="en-US" sz="1200" dirty="0" err="1">
                <a:solidFill>
                  <a:schemeClr val="bg1"/>
                </a:solidFill>
              </a:rPr>
              <a:t>h1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&lt;div ng-app = "</a:t>
            </a:r>
            <a:r>
              <a:rPr lang="en-US" sz="1200" dirty="0" err="1">
                <a:solidFill>
                  <a:schemeClr val="bg1"/>
                </a:solidFill>
              </a:rPr>
              <a:t>shopApp</a:t>
            </a:r>
            <a:r>
              <a:rPr lang="en-US" sz="1200" dirty="0">
                <a:solidFill>
                  <a:schemeClr val="bg1"/>
                </a:solidFill>
              </a:rPr>
              <a:t>" ng-controller = "</a:t>
            </a:r>
            <a:r>
              <a:rPr lang="en-US" sz="1200" dirty="0" err="1">
                <a:solidFill>
                  <a:schemeClr val="bg1"/>
                </a:solidFill>
              </a:rPr>
              <a:t>shopController</a:t>
            </a:r>
            <a:r>
              <a:rPr lang="en-US" sz="12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&lt;table border = "0"&gt;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&lt;td&gt;Department:&lt;/td&gt;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&lt;td&gt;&lt;input type = "text" ng-model = "</a:t>
            </a:r>
            <a:r>
              <a:rPr lang="en-US" sz="1200" dirty="0" err="1">
                <a:solidFill>
                  <a:schemeClr val="bg1"/>
                </a:solidFill>
              </a:rPr>
              <a:t>commodity.departmentName</a:t>
            </a:r>
            <a:r>
              <a:rPr lang="en-US" sz="1200" dirty="0">
                <a:solidFill>
                  <a:schemeClr val="bg1"/>
                </a:solidFill>
              </a:rPr>
              <a:t>"&gt;&lt;/td&gt;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&lt;td&gt;Section: 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&lt;input type = "text" ng-model = "</a:t>
            </a:r>
            <a:r>
              <a:rPr lang="en-US" sz="1200" dirty="0" err="1">
                <a:solidFill>
                  <a:schemeClr val="bg1"/>
                </a:solidFill>
              </a:rPr>
              <a:t>commodity.sectionName</a:t>
            </a:r>
            <a:r>
              <a:rPr lang="en-US" sz="12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&lt;td&gt;Portfolio: 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&lt;td&gt;{{</a:t>
            </a:r>
            <a:r>
              <a:rPr lang="en-US" sz="1200" dirty="0" err="1">
                <a:solidFill>
                  <a:schemeClr val="bg1"/>
                </a:solidFill>
              </a:rPr>
              <a:t>commodity.commodityName</a:t>
            </a:r>
            <a:r>
              <a:rPr lang="en-US" sz="1200" dirty="0">
                <a:solidFill>
                  <a:schemeClr val="bg1"/>
                </a:solidFill>
              </a:rPr>
              <a:t>()}}&lt;/td&gt;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&lt;/tr&gt;</a:t>
            </a:r>
          </a:p>
        </p:txBody>
      </p:sp>
    </p:spTree>
    <p:extLst>
      <p:ext uri="{BB962C8B-B14F-4D97-AF65-F5344CB8AC3E}">
        <p14:creationId xmlns:p14="http://schemas.microsoft.com/office/powerpoint/2010/main" val="1353642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C0A3-F3BA-4FC8-B987-8254F7F4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609F1-9946-4084-8B48-15061E0BFC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325012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&lt;tr&gt;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&lt;td&gt;Stock:&lt;/td&gt;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&lt;table&gt;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      &lt;</a:t>
            </a:r>
            <a:r>
              <a:rPr lang="en-US" sz="1200" dirty="0" err="1">
                <a:solidFill>
                  <a:schemeClr val="bg1"/>
                </a:solidFill>
              </a:rPr>
              <a:t>th</a:t>
            </a:r>
            <a:r>
              <a:rPr lang="en-US" sz="1200" dirty="0">
                <a:solidFill>
                  <a:schemeClr val="bg1"/>
                </a:solidFill>
              </a:rPr>
              <a:t>&gt;Items&lt;/</a:t>
            </a:r>
            <a:r>
              <a:rPr lang="en-US" sz="1200" dirty="0" err="1">
                <a:solidFill>
                  <a:schemeClr val="bg1"/>
                </a:solidFill>
              </a:rPr>
              <a:t>th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      &lt;</a:t>
            </a:r>
            <a:r>
              <a:rPr lang="en-US" sz="1200" dirty="0" err="1">
                <a:solidFill>
                  <a:schemeClr val="bg1"/>
                </a:solidFill>
              </a:rPr>
              <a:t>th</a:t>
            </a:r>
            <a:r>
              <a:rPr lang="en-US" sz="1200" dirty="0">
                <a:solidFill>
                  <a:schemeClr val="bg1"/>
                </a:solidFill>
              </a:rPr>
              <a:t>&gt;Price(CAD)&lt;/</a:t>
            </a:r>
            <a:r>
              <a:rPr lang="en-US" sz="1200" dirty="0" err="1">
                <a:solidFill>
                  <a:schemeClr val="bg1"/>
                </a:solidFill>
              </a:rPr>
              <a:t>th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	&lt;</a:t>
            </a:r>
            <a:r>
              <a:rPr lang="en-US" sz="1200" dirty="0" err="1">
                <a:solidFill>
                  <a:schemeClr val="bg1"/>
                </a:solidFill>
              </a:rPr>
              <a:t>th</a:t>
            </a:r>
            <a:r>
              <a:rPr lang="en-US" sz="1200" dirty="0">
                <a:solidFill>
                  <a:schemeClr val="bg1"/>
                </a:solidFill>
              </a:rPr>
              <a:t>&gt;Weight(KGS)&lt;/</a:t>
            </a:r>
            <a:r>
              <a:rPr lang="en-US" sz="1200" dirty="0" err="1">
                <a:solidFill>
                  <a:schemeClr val="bg1"/>
                </a:solidFill>
              </a:rPr>
              <a:t>th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   &lt;tr ng-repeat = "division in </a:t>
            </a:r>
            <a:r>
              <a:rPr lang="en-US" sz="1200" dirty="0" err="1">
                <a:solidFill>
                  <a:schemeClr val="bg1"/>
                </a:solidFill>
              </a:rPr>
              <a:t>commodity.divisions</a:t>
            </a:r>
            <a:r>
              <a:rPr lang="en-US" sz="12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      &lt;td&gt;{{ </a:t>
            </a:r>
            <a:r>
              <a:rPr lang="en-US" sz="1200" dirty="0" err="1">
                <a:solidFill>
                  <a:schemeClr val="bg1"/>
                </a:solidFill>
              </a:rPr>
              <a:t>division.items</a:t>
            </a:r>
            <a:r>
              <a:rPr lang="en-US" sz="1200" dirty="0">
                <a:solidFill>
                  <a:schemeClr val="bg1"/>
                </a:solidFill>
              </a:rPr>
              <a:t> }}&lt;/td&gt;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      &lt;td&gt;{{ </a:t>
            </a:r>
            <a:r>
              <a:rPr lang="en-US" sz="1200" dirty="0" err="1">
                <a:solidFill>
                  <a:schemeClr val="bg1"/>
                </a:solidFill>
              </a:rPr>
              <a:t>division.price</a:t>
            </a:r>
            <a:r>
              <a:rPr lang="en-US" sz="1200" dirty="0">
                <a:solidFill>
                  <a:schemeClr val="bg1"/>
                </a:solidFill>
              </a:rPr>
              <a:t> }}&lt;/td&gt;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	&lt;td&gt;{{ </a:t>
            </a:r>
            <a:r>
              <a:rPr lang="en-US" sz="1200" dirty="0" err="1">
                <a:solidFill>
                  <a:schemeClr val="bg1"/>
                </a:solidFill>
              </a:rPr>
              <a:t>division.weight</a:t>
            </a:r>
            <a:r>
              <a:rPr lang="en-US" sz="1200" dirty="0">
                <a:solidFill>
                  <a:schemeClr val="bg1"/>
                </a:solidFill>
              </a:rPr>
              <a:t> }}&lt;/td&gt;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&lt;/table&gt;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&lt;/table&gt;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74645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C0A3-F3BA-4FC8-B987-8254F7F4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609F1-9946-4084-8B48-15061E0BFC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512" y="1921678"/>
            <a:ext cx="10058400" cy="424731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var </a:t>
            </a:r>
            <a:r>
              <a:rPr lang="en-US" sz="1200" dirty="0" err="1">
                <a:solidFill>
                  <a:schemeClr val="bg1"/>
                </a:solidFill>
              </a:rPr>
              <a:t>shopApp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angular.module</a:t>
            </a:r>
            <a:r>
              <a:rPr lang="en-US" sz="1200" dirty="0">
                <a:solidFill>
                  <a:schemeClr val="bg1"/>
                </a:solidFill>
              </a:rPr>
              <a:t>("</a:t>
            </a:r>
            <a:r>
              <a:rPr lang="en-US" sz="1200" dirty="0" err="1">
                <a:solidFill>
                  <a:schemeClr val="bg1"/>
                </a:solidFill>
              </a:rPr>
              <a:t>shopApp</a:t>
            </a:r>
            <a:r>
              <a:rPr lang="en-US" sz="1200" dirty="0">
                <a:solidFill>
                  <a:schemeClr val="bg1"/>
                </a:solidFill>
              </a:rPr>
              <a:t>", []);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</a:t>
            </a:r>
            <a:r>
              <a:rPr lang="en-US" sz="1200" dirty="0" err="1">
                <a:solidFill>
                  <a:schemeClr val="bg1"/>
                </a:solidFill>
              </a:rPr>
              <a:t>shopApp.controller</a:t>
            </a:r>
            <a:r>
              <a:rPr lang="en-US" sz="1200" dirty="0">
                <a:solidFill>
                  <a:schemeClr val="bg1"/>
                </a:solidFill>
              </a:rPr>
              <a:t>('</a:t>
            </a:r>
            <a:r>
              <a:rPr lang="en-US" sz="1200" dirty="0" err="1">
                <a:solidFill>
                  <a:schemeClr val="bg1"/>
                </a:solidFill>
              </a:rPr>
              <a:t>shopController</a:t>
            </a:r>
            <a:r>
              <a:rPr lang="en-US" sz="1200" dirty="0">
                <a:solidFill>
                  <a:schemeClr val="bg1"/>
                </a:solidFill>
              </a:rPr>
              <a:t>', function($scope)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$</a:t>
            </a:r>
            <a:r>
              <a:rPr lang="en-US" sz="1200" dirty="0" err="1">
                <a:solidFill>
                  <a:schemeClr val="bg1"/>
                </a:solidFill>
              </a:rPr>
              <a:t>scope.commodity</a:t>
            </a:r>
            <a:r>
              <a:rPr lang="en-US" sz="1200" dirty="0">
                <a:solidFill>
                  <a:schemeClr val="bg1"/>
                </a:solidFill>
              </a:rPr>
              <a:t>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</a:t>
            </a:r>
            <a:r>
              <a:rPr lang="en-US" sz="1200" dirty="0" err="1">
                <a:solidFill>
                  <a:schemeClr val="bg1"/>
                </a:solidFill>
              </a:rPr>
              <a:t>departmentName</a:t>
            </a:r>
            <a:r>
              <a:rPr lang="en-US" sz="1200" dirty="0">
                <a:solidFill>
                  <a:schemeClr val="bg1"/>
                </a:solidFill>
              </a:rPr>
              <a:t>: "Fruits",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</a:t>
            </a:r>
            <a:r>
              <a:rPr lang="en-US" sz="1200" dirty="0" err="1">
                <a:solidFill>
                  <a:schemeClr val="bg1"/>
                </a:solidFill>
              </a:rPr>
              <a:t>sectionName</a:t>
            </a:r>
            <a:r>
              <a:rPr lang="en-US" sz="1200" dirty="0">
                <a:solidFill>
                  <a:schemeClr val="bg1"/>
                </a:solidFill>
              </a:rPr>
              <a:t>: "Eatables",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divisions:[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{items:'Apple',</a:t>
            </a:r>
            <a:r>
              <a:rPr lang="en-US" sz="1200" dirty="0" err="1">
                <a:solidFill>
                  <a:schemeClr val="bg1"/>
                </a:solidFill>
              </a:rPr>
              <a:t>price:5.08,weight:1.5</a:t>
            </a:r>
            <a:r>
              <a:rPr lang="en-US" sz="1200" dirty="0">
                <a:solidFill>
                  <a:schemeClr val="bg1"/>
                </a:solidFill>
              </a:rPr>
              <a:t>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{items:'Orange',</a:t>
            </a:r>
            <a:r>
              <a:rPr lang="en-US" sz="1200" dirty="0" err="1">
                <a:solidFill>
                  <a:schemeClr val="bg1"/>
                </a:solidFill>
              </a:rPr>
              <a:t>price:3.18,weight:1</a:t>
            </a:r>
            <a:r>
              <a:rPr lang="en-US" sz="1200" dirty="0">
                <a:solidFill>
                  <a:schemeClr val="bg1"/>
                </a:solidFill>
              </a:rPr>
              <a:t>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{items:'Blueberry',</a:t>
            </a:r>
            <a:r>
              <a:rPr lang="en-US" sz="1200" dirty="0" err="1">
                <a:solidFill>
                  <a:schemeClr val="bg1"/>
                </a:solidFill>
              </a:rPr>
              <a:t>price:7.11,weight:3.2</a:t>
            </a:r>
            <a:r>
              <a:rPr lang="en-US" sz="1200" dirty="0">
                <a:solidFill>
                  <a:schemeClr val="bg1"/>
                </a:solidFill>
              </a:rPr>
              <a:t>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{items:'Strawberry',</a:t>
            </a:r>
            <a:r>
              <a:rPr lang="en-US" sz="1200" dirty="0" err="1">
                <a:solidFill>
                  <a:schemeClr val="bg1"/>
                </a:solidFill>
              </a:rPr>
              <a:t>price:9.09,weight:4.5</a:t>
            </a:r>
            <a:r>
              <a:rPr lang="en-US" sz="1200" dirty="0">
                <a:solidFill>
                  <a:schemeClr val="bg1"/>
                </a:solidFill>
              </a:rPr>
              <a:t>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{items:'Pineapple',</a:t>
            </a:r>
            <a:r>
              <a:rPr lang="en-US" sz="1200" dirty="0" err="1">
                <a:solidFill>
                  <a:schemeClr val="bg1"/>
                </a:solidFill>
              </a:rPr>
              <a:t>price:4.99,weight:1.3</a:t>
            </a:r>
            <a:r>
              <a:rPr lang="en-US" sz="1200" dirty="0">
                <a:solidFill>
                  <a:schemeClr val="bg1"/>
                </a:solidFill>
              </a:rPr>
              <a:t>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],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</a:t>
            </a:r>
            <a:r>
              <a:rPr lang="en-US" sz="1200" dirty="0" err="1">
                <a:solidFill>
                  <a:schemeClr val="bg1"/>
                </a:solidFill>
              </a:rPr>
              <a:t>commodityName</a:t>
            </a:r>
            <a:r>
              <a:rPr lang="en-US" sz="1200" dirty="0">
                <a:solidFill>
                  <a:schemeClr val="bg1"/>
                </a:solidFill>
              </a:rPr>
              <a:t>: function()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var </a:t>
            </a:r>
            <a:r>
              <a:rPr lang="en-US" sz="1200" dirty="0" err="1">
                <a:solidFill>
                  <a:schemeClr val="bg1"/>
                </a:solidFill>
              </a:rPr>
              <a:t>commodityObject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</a:t>
            </a:r>
            <a:r>
              <a:rPr lang="en-US" sz="1200" dirty="0" err="1">
                <a:solidFill>
                  <a:schemeClr val="bg1"/>
                </a:solidFill>
              </a:rPr>
              <a:t>commodityObject</a:t>
            </a:r>
            <a:r>
              <a:rPr lang="en-US" sz="1200" dirty="0">
                <a:solidFill>
                  <a:schemeClr val="bg1"/>
                </a:solidFill>
              </a:rPr>
              <a:t> = $</a:t>
            </a:r>
            <a:r>
              <a:rPr lang="en-US" sz="1200" dirty="0" err="1">
                <a:solidFill>
                  <a:schemeClr val="bg1"/>
                </a:solidFill>
              </a:rPr>
              <a:t>scope.commodity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   return "#34567 " + </a:t>
            </a:r>
            <a:r>
              <a:rPr lang="en-US" sz="1200" dirty="0" err="1">
                <a:solidFill>
                  <a:schemeClr val="bg1"/>
                </a:solidFill>
              </a:rPr>
              <a:t>commodityObject.departmentName</a:t>
            </a:r>
            <a:r>
              <a:rPr lang="en-US" sz="1200" dirty="0">
                <a:solidFill>
                  <a:schemeClr val="bg1"/>
                </a:solidFill>
              </a:rPr>
              <a:t> + " " + </a:t>
            </a:r>
            <a:r>
              <a:rPr lang="en-US" sz="1200" dirty="0" err="1">
                <a:solidFill>
                  <a:schemeClr val="bg1"/>
                </a:solidFill>
              </a:rPr>
              <a:t>commodityObject.sectionName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  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  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90425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9248-99F7-4800-A02A-D09B5DE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7FDD-4936-4712-AA74-71559C8F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0002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Create a web form with the following inputs</a:t>
            </a:r>
          </a:p>
          <a:p>
            <a:r>
              <a:rPr lang="en-CA" dirty="0">
                <a:solidFill>
                  <a:srgbClr val="0070C0"/>
                </a:solidFill>
              </a:rPr>
              <a:t>First Name:</a:t>
            </a:r>
          </a:p>
          <a:p>
            <a:r>
              <a:rPr lang="en-CA" dirty="0">
                <a:solidFill>
                  <a:srgbClr val="0070C0"/>
                </a:solidFill>
              </a:rPr>
              <a:t>Last Name:</a:t>
            </a:r>
          </a:p>
          <a:p>
            <a:r>
              <a:rPr lang="en-CA" dirty="0">
                <a:solidFill>
                  <a:srgbClr val="0070C0"/>
                </a:solidFill>
              </a:rPr>
              <a:t>Address:</a:t>
            </a:r>
          </a:p>
          <a:p>
            <a:r>
              <a:rPr lang="en-CA" dirty="0">
                <a:solidFill>
                  <a:srgbClr val="0070C0"/>
                </a:solidFill>
              </a:rPr>
              <a:t>Email:</a:t>
            </a:r>
          </a:p>
          <a:p>
            <a:r>
              <a:rPr lang="en-CA" dirty="0">
                <a:solidFill>
                  <a:srgbClr val="0070C0"/>
                </a:solidFill>
              </a:rPr>
              <a:t>Phone number:</a:t>
            </a:r>
            <a:br>
              <a:rPr lang="en-CA" dirty="0"/>
            </a:br>
            <a:endParaRPr lang="en-CA" dirty="0"/>
          </a:p>
          <a:p>
            <a:r>
              <a:rPr lang="en-CA" dirty="0"/>
              <a:t>Show the values in table as user types it</a:t>
            </a:r>
            <a:br>
              <a:rPr lang="en-CA" dirty="0"/>
            </a:br>
            <a:endParaRPr lang="en-CA" dirty="0"/>
          </a:p>
          <a:p>
            <a:r>
              <a:rPr lang="en-CA" dirty="0"/>
              <a:t>Use appropriate styles(free to use any CSS)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Place the project on server – Due April 11</a:t>
            </a:r>
            <a:r>
              <a:rPr lang="en-CA" baseline="30000" dirty="0"/>
              <a:t>th</a:t>
            </a:r>
            <a:r>
              <a:rPr lang="en-CA" dirty="0"/>
              <a:t> </a:t>
            </a:r>
            <a:r>
              <a:rPr lang="en-CA" dirty="0" err="1"/>
              <a:t>11.59pm</a:t>
            </a:r>
            <a:r>
              <a:rPr lang="en-CA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94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6069-C2D9-4EB7-874D-175F975F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Modules in 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4F1F6-9C93-480A-ACC8-570F790B3F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511" y="2072505"/>
            <a:ext cx="8565512" cy="16414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&lt;title&gt;Modules&lt;/title&gt;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&lt;script </a:t>
            </a:r>
            <a:r>
              <a:rPr lang="en-CA" sz="1200" dirty="0" err="1">
                <a:solidFill>
                  <a:schemeClr val="bg1"/>
                </a:solidFill>
              </a:rPr>
              <a:t>src</a:t>
            </a:r>
            <a:r>
              <a:rPr lang="en-CA" sz="1200" dirty="0">
                <a:solidFill>
                  <a:schemeClr val="bg1"/>
                </a:solidFill>
              </a:rPr>
              <a:t> = "https://</a:t>
            </a:r>
            <a:r>
              <a:rPr lang="en-CA" sz="1200" dirty="0" err="1">
                <a:solidFill>
                  <a:schemeClr val="bg1"/>
                </a:solidFill>
              </a:rPr>
              <a:t>ajax.googleapis.com</a:t>
            </a:r>
            <a:r>
              <a:rPr lang="en-CA" sz="1200" dirty="0">
                <a:solidFill>
                  <a:schemeClr val="bg1"/>
                </a:solidFill>
              </a:rPr>
              <a:t>/ajax/libs/</a:t>
            </a:r>
            <a:r>
              <a:rPr lang="en-CA" sz="1200" dirty="0" err="1">
                <a:solidFill>
                  <a:schemeClr val="bg1"/>
                </a:solidFill>
              </a:rPr>
              <a:t>angularjs</a:t>
            </a:r>
            <a:r>
              <a:rPr lang="en-CA" sz="1200" dirty="0">
                <a:solidFill>
                  <a:schemeClr val="bg1"/>
                </a:solidFill>
              </a:rPr>
              <a:t>/1.3.14/</a:t>
            </a:r>
            <a:r>
              <a:rPr lang="en-CA" sz="1200" dirty="0" err="1">
                <a:solidFill>
                  <a:schemeClr val="bg1"/>
                </a:solidFill>
              </a:rPr>
              <a:t>angular.min.js</a:t>
            </a:r>
            <a:r>
              <a:rPr lang="en-CA" sz="1200" dirty="0">
                <a:solidFill>
                  <a:schemeClr val="bg1"/>
                </a:solidFill>
              </a:rPr>
              <a:t>"&gt;&lt;/script&gt;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&lt;script </a:t>
            </a:r>
            <a:r>
              <a:rPr lang="en-CA" sz="1200" dirty="0" err="1">
                <a:solidFill>
                  <a:schemeClr val="bg1"/>
                </a:solidFill>
              </a:rPr>
              <a:t>src</a:t>
            </a:r>
            <a:r>
              <a:rPr lang="en-CA" sz="1200" dirty="0">
                <a:solidFill>
                  <a:schemeClr val="bg1"/>
                </a:solidFill>
              </a:rPr>
              <a:t> = "/</a:t>
            </a:r>
            <a:r>
              <a:rPr lang="en-CA" sz="1200" dirty="0" err="1">
                <a:solidFill>
                  <a:schemeClr val="bg1"/>
                </a:solidFill>
              </a:rPr>
              <a:t>angularjs</a:t>
            </a:r>
            <a:r>
              <a:rPr lang="en-CA" sz="1200" dirty="0">
                <a:solidFill>
                  <a:schemeClr val="bg1"/>
                </a:solidFill>
              </a:rPr>
              <a:t>/</a:t>
            </a:r>
            <a:r>
              <a:rPr lang="en-CA" sz="1200" dirty="0" err="1">
                <a:solidFill>
                  <a:schemeClr val="bg1"/>
                </a:solidFill>
              </a:rPr>
              <a:t>src</a:t>
            </a:r>
            <a:r>
              <a:rPr lang="en-CA" sz="1200" dirty="0">
                <a:solidFill>
                  <a:schemeClr val="bg1"/>
                </a:solidFill>
              </a:rPr>
              <a:t>/module/</a:t>
            </a:r>
            <a:r>
              <a:rPr lang="en-CA" sz="1200" dirty="0" err="1">
                <a:solidFill>
                  <a:schemeClr val="bg1"/>
                </a:solidFill>
              </a:rPr>
              <a:t>shopApp.js</a:t>
            </a:r>
            <a:r>
              <a:rPr lang="en-CA" sz="1200" dirty="0">
                <a:solidFill>
                  <a:schemeClr val="bg1"/>
                </a:solidFill>
              </a:rPr>
              <a:t>"&gt;&lt;/script&gt;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&lt;script </a:t>
            </a:r>
            <a:r>
              <a:rPr lang="en-CA" sz="1200" dirty="0" err="1">
                <a:solidFill>
                  <a:schemeClr val="bg1"/>
                </a:solidFill>
              </a:rPr>
              <a:t>src</a:t>
            </a:r>
            <a:r>
              <a:rPr lang="en-CA" sz="1200" dirty="0">
                <a:solidFill>
                  <a:schemeClr val="bg1"/>
                </a:solidFill>
              </a:rPr>
              <a:t> = "/</a:t>
            </a:r>
            <a:r>
              <a:rPr lang="en-CA" sz="1200" dirty="0" err="1">
                <a:solidFill>
                  <a:schemeClr val="bg1"/>
                </a:solidFill>
              </a:rPr>
              <a:t>angularjs</a:t>
            </a:r>
            <a:r>
              <a:rPr lang="en-CA" sz="1200" dirty="0">
                <a:solidFill>
                  <a:schemeClr val="bg1"/>
                </a:solidFill>
              </a:rPr>
              <a:t>/</a:t>
            </a:r>
            <a:r>
              <a:rPr lang="en-CA" sz="1200" dirty="0" err="1">
                <a:solidFill>
                  <a:schemeClr val="bg1"/>
                </a:solidFill>
              </a:rPr>
              <a:t>src</a:t>
            </a:r>
            <a:r>
              <a:rPr lang="en-CA" sz="1200" dirty="0">
                <a:solidFill>
                  <a:schemeClr val="bg1"/>
                </a:solidFill>
              </a:rPr>
              <a:t>/module/</a:t>
            </a:r>
            <a:r>
              <a:rPr lang="en-CA" sz="1200" dirty="0" err="1">
                <a:solidFill>
                  <a:schemeClr val="bg1"/>
                </a:solidFill>
              </a:rPr>
              <a:t>shopController.js</a:t>
            </a:r>
            <a:r>
              <a:rPr lang="en-CA" sz="1200" dirty="0">
                <a:solidFill>
                  <a:schemeClr val="bg1"/>
                </a:solidFill>
              </a:rPr>
              <a:t>"&gt;&lt;/script&gt;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F1F8C3-A058-490C-8DFE-8BF04F26FC81}"/>
              </a:ext>
            </a:extLst>
          </p:cNvPr>
          <p:cNvSpPr txBox="1">
            <a:spLocks/>
          </p:cNvSpPr>
          <p:nvPr/>
        </p:nvSpPr>
        <p:spPr>
          <a:xfrm>
            <a:off x="1219511" y="4195556"/>
            <a:ext cx="8565512" cy="9500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45720" rIns="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&lt;</a:t>
            </a:r>
            <a:r>
              <a:rPr lang="en-US" sz="1200" dirty="0" err="1">
                <a:solidFill>
                  <a:schemeClr val="bg1"/>
                </a:solidFill>
              </a:rPr>
              <a:t>h1</a:t>
            </a:r>
            <a:r>
              <a:rPr lang="en-US" sz="1200" dirty="0">
                <a:solidFill>
                  <a:schemeClr val="bg1"/>
                </a:solidFill>
              </a:rPr>
              <a:t> style="color:#</a:t>
            </a:r>
            <a:r>
              <a:rPr lang="en-US" sz="1200" dirty="0" err="1">
                <a:solidFill>
                  <a:schemeClr val="bg1"/>
                </a:solidFill>
              </a:rPr>
              <a:t>0F255B</a:t>
            </a:r>
            <a:r>
              <a:rPr lang="en-US" sz="1200" dirty="0">
                <a:solidFill>
                  <a:schemeClr val="bg1"/>
                </a:solidFill>
              </a:rPr>
              <a:t>;"&gt;Go Cart Application!!!&lt;/</a:t>
            </a:r>
            <a:r>
              <a:rPr lang="en-US" sz="1200" dirty="0" err="1">
                <a:solidFill>
                  <a:schemeClr val="bg1"/>
                </a:solidFill>
              </a:rPr>
              <a:t>h1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        &lt;div ng-app = “</a:t>
            </a:r>
            <a:r>
              <a:rPr lang="en-CA" sz="1200" dirty="0" err="1">
                <a:solidFill>
                  <a:schemeClr val="bg1"/>
                </a:solidFill>
              </a:rPr>
              <a:t>shopApp</a:t>
            </a:r>
            <a:r>
              <a:rPr lang="en-CA" sz="1200" dirty="0">
                <a:solidFill>
                  <a:schemeClr val="bg1"/>
                </a:solidFill>
              </a:rPr>
              <a:t>" ng-controller = "</a:t>
            </a:r>
            <a:r>
              <a:rPr lang="en-CA" sz="1200" dirty="0" err="1">
                <a:solidFill>
                  <a:schemeClr val="bg1"/>
                </a:solidFill>
              </a:rPr>
              <a:t>shopController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0808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4FD5-0278-4747-99ED-5065ADC1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45E3-A941-4869-879E-D99D748F2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7136"/>
            <a:ext cx="10058400" cy="4023360"/>
          </a:xfrm>
        </p:spPr>
        <p:txBody>
          <a:bodyPr/>
          <a:lstStyle/>
          <a:p>
            <a:r>
              <a:rPr lang="en-US" dirty="0"/>
              <a:t>Complements form filling and validation</a:t>
            </a:r>
          </a:p>
          <a:p>
            <a:endParaRPr lang="en-CA" dirty="0"/>
          </a:p>
          <a:p>
            <a:r>
              <a:rPr lang="en-CA" dirty="0"/>
              <a:t>&lt;form name = "</a:t>
            </a:r>
            <a:r>
              <a:rPr lang="en-CA" dirty="0" err="1"/>
              <a:t>shopForm</a:t>
            </a:r>
            <a:r>
              <a:rPr lang="en-CA" dirty="0"/>
              <a:t>" </a:t>
            </a:r>
            <a:r>
              <a:rPr lang="en-CA" dirty="0" err="1"/>
              <a:t>novalidate</a:t>
            </a:r>
            <a:r>
              <a:rPr lang="en-CA" dirty="0"/>
              <a:t>&gt;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novalidate</a:t>
            </a:r>
            <a:r>
              <a:rPr lang="en-US" dirty="0"/>
              <a:t> with a form declaration to disable any browser-specific validation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11E1C-5FCE-4036-8F14-7135AFE965B3}"/>
              </a:ext>
            </a:extLst>
          </p:cNvPr>
          <p:cNvSpPr txBox="1"/>
          <p:nvPr/>
        </p:nvSpPr>
        <p:spPr>
          <a:xfrm>
            <a:off x="1210402" y="4680532"/>
            <a:ext cx="816926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&lt;td&gt;&lt;input name = “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" type = "text" ng-model = “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" required&gt;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&lt;span style = "</a:t>
            </a:r>
            <a:r>
              <a:rPr lang="en-CA" sz="1200" dirty="0" err="1">
                <a:solidFill>
                  <a:schemeClr val="bg1"/>
                </a:solidFill>
              </a:rPr>
              <a:t>color:red</a:t>
            </a:r>
            <a:r>
              <a:rPr lang="en-CA" sz="1200" dirty="0">
                <a:solidFill>
                  <a:schemeClr val="bg1"/>
                </a:solidFill>
              </a:rPr>
              <a:t>" ng-show = "shopForm.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.$dirty &amp;&amp; shopForm.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.$invalid"&gt;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&lt;span ng-show = "shopForm.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.$</a:t>
            </a:r>
            <a:r>
              <a:rPr lang="en-CA" sz="1200" dirty="0" err="1">
                <a:solidFill>
                  <a:schemeClr val="bg1"/>
                </a:solidFill>
              </a:rPr>
              <a:t>error.required</a:t>
            </a:r>
            <a:r>
              <a:rPr lang="en-CA" sz="1200" dirty="0">
                <a:solidFill>
                  <a:schemeClr val="bg1"/>
                </a:solidFill>
              </a:rPr>
              <a:t>"&gt;Product Name is required.&lt;/span&gt;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    &lt;/span&gt;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&lt;/td&gt;</a:t>
            </a:r>
          </a:p>
        </p:txBody>
      </p:sp>
    </p:spTree>
    <p:extLst>
      <p:ext uri="{BB962C8B-B14F-4D97-AF65-F5344CB8AC3E}">
        <p14:creationId xmlns:p14="http://schemas.microsoft.com/office/powerpoint/2010/main" val="77265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7C24-487D-4D0E-8489-23421085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4E16-B002-4042-9D43-3EC1A5AE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683" y="210968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Validate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following can be used to track error.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$dirty</a:t>
            </a:r>
            <a:r>
              <a:rPr lang="en-US" dirty="0"/>
              <a:t> − states that value has been changed.</a:t>
            </a:r>
          </a:p>
          <a:p>
            <a:pPr marL="0" indent="0">
              <a:buNone/>
            </a:pPr>
            <a:r>
              <a:rPr lang="en-US" b="1" dirty="0"/>
              <a:t>$invalid</a:t>
            </a:r>
            <a:r>
              <a:rPr lang="en-US" dirty="0"/>
              <a:t> − states that value entered is invalid.</a:t>
            </a:r>
          </a:p>
          <a:p>
            <a:pPr marL="0" indent="0">
              <a:buNone/>
            </a:pPr>
            <a:r>
              <a:rPr lang="en-US" b="1" dirty="0"/>
              <a:t>$error</a:t>
            </a:r>
            <a:r>
              <a:rPr lang="en-US" dirty="0"/>
              <a:t> − states the exact error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0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BC96-C498-440E-9A94-621562D9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984C-571E-4637-9244-F3CEED71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121" y="2005989"/>
            <a:ext cx="10058400" cy="4023360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ng-click</a:t>
            </a:r>
          </a:p>
          <a:p>
            <a:r>
              <a:rPr lang="en-CA" dirty="0"/>
              <a:t>ng-</a:t>
            </a:r>
            <a:r>
              <a:rPr lang="en-CA" dirty="0" err="1"/>
              <a:t>dbl</a:t>
            </a:r>
            <a:r>
              <a:rPr lang="en-CA" dirty="0"/>
              <a:t>-click</a:t>
            </a:r>
          </a:p>
          <a:p>
            <a:r>
              <a:rPr lang="en-CA" dirty="0"/>
              <a:t>ng-</a:t>
            </a:r>
            <a:r>
              <a:rPr lang="en-CA" dirty="0" err="1"/>
              <a:t>mousedown</a:t>
            </a:r>
            <a:endParaRPr lang="en-CA" dirty="0"/>
          </a:p>
          <a:p>
            <a:r>
              <a:rPr lang="en-CA" dirty="0"/>
              <a:t>ng-</a:t>
            </a:r>
            <a:r>
              <a:rPr lang="en-CA" dirty="0" err="1"/>
              <a:t>mouseup</a:t>
            </a:r>
            <a:endParaRPr lang="en-CA" dirty="0"/>
          </a:p>
          <a:p>
            <a:r>
              <a:rPr lang="en-CA" dirty="0"/>
              <a:t>ng-</a:t>
            </a:r>
            <a:r>
              <a:rPr lang="en-CA" dirty="0" err="1"/>
              <a:t>mouseenter</a:t>
            </a:r>
            <a:endParaRPr lang="en-CA" dirty="0"/>
          </a:p>
          <a:p>
            <a:r>
              <a:rPr lang="en-CA" dirty="0"/>
              <a:t>ng-</a:t>
            </a:r>
            <a:r>
              <a:rPr lang="en-CA" dirty="0" err="1"/>
              <a:t>mouseleave</a:t>
            </a:r>
            <a:endParaRPr lang="en-CA" dirty="0"/>
          </a:p>
          <a:p>
            <a:r>
              <a:rPr lang="en-CA" dirty="0"/>
              <a:t>ng-</a:t>
            </a:r>
            <a:r>
              <a:rPr lang="en-CA" dirty="0" err="1"/>
              <a:t>mousemove</a:t>
            </a:r>
            <a:endParaRPr lang="en-CA" dirty="0"/>
          </a:p>
          <a:p>
            <a:r>
              <a:rPr lang="en-CA" dirty="0"/>
              <a:t>ng-mouseover</a:t>
            </a:r>
          </a:p>
          <a:p>
            <a:r>
              <a:rPr lang="en-CA" dirty="0"/>
              <a:t>ng-</a:t>
            </a:r>
            <a:r>
              <a:rPr lang="en-CA" dirty="0" err="1"/>
              <a:t>keydown</a:t>
            </a:r>
            <a:endParaRPr lang="en-CA" dirty="0"/>
          </a:p>
          <a:p>
            <a:r>
              <a:rPr lang="en-CA" dirty="0"/>
              <a:t>ng-</a:t>
            </a:r>
            <a:r>
              <a:rPr lang="en-CA" dirty="0" err="1"/>
              <a:t>keyup</a:t>
            </a:r>
            <a:endParaRPr lang="en-CA" dirty="0"/>
          </a:p>
          <a:p>
            <a:r>
              <a:rPr lang="en-CA" dirty="0"/>
              <a:t>ng-keypress</a:t>
            </a:r>
          </a:p>
          <a:p>
            <a:r>
              <a:rPr lang="en-CA" dirty="0"/>
              <a:t>ng-change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78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FD0C-AA8C-48AD-AB2F-D56DF68D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B4961-00C6-4203-B00C-870A733BCD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0084" y="2232762"/>
            <a:ext cx="839582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&lt;input name = “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" type = "text" ng-model = “</a:t>
            </a:r>
            <a:r>
              <a:rPr lang="en-CA" sz="1200" dirty="0" err="1">
                <a:solidFill>
                  <a:schemeClr val="bg1"/>
                </a:solidFill>
              </a:rPr>
              <a:t>productName</a:t>
            </a:r>
            <a:r>
              <a:rPr lang="en-CA" sz="1200" dirty="0">
                <a:solidFill>
                  <a:schemeClr val="bg1"/>
                </a:solidFill>
              </a:rPr>
              <a:t>" required&gt;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&lt;input name = “productid" type = "text" ng-model = “</a:t>
            </a:r>
            <a:r>
              <a:rPr lang="en-CA" sz="1200" dirty="0" err="1">
                <a:solidFill>
                  <a:schemeClr val="bg1"/>
                </a:solidFill>
              </a:rPr>
              <a:t>productId</a:t>
            </a:r>
            <a:r>
              <a:rPr lang="en-CA" sz="1200" dirty="0">
                <a:solidFill>
                  <a:schemeClr val="bg1"/>
                </a:solidFill>
              </a:rPr>
              <a:t>" required&gt;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&lt;input name = "email" type = "email" ng-model = "email" required&gt;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&lt;button </a:t>
            </a:r>
            <a:r>
              <a:rPr lang="en-CA" sz="1200" b="1" dirty="0">
                <a:solidFill>
                  <a:srgbClr val="0070C0"/>
                </a:solidFill>
              </a:rPr>
              <a:t>ng-click</a:t>
            </a:r>
            <a:r>
              <a:rPr lang="en-CA" sz="1200" dirty="0">
                <a:solidFill>
                  <a:schemeClr val="bg1"/>
                </a:solidFill>
              </a:rPr>
              <a:t> = "reset()"&gt;Reset&lt;/button&gt;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function </a:t>
            </a:r>
            <a:r>
              <a:rPr lang="en-CA" sz="1200" dirty="0" err="1">
                <a:solidFill>
                  <a:schemeClr val="bg1"/>
                </a:solidFill>
              </a:rPr>
              <a:t>shopController</a:t>
            </a:r>
            <a:r>
              <a:rPr lang="en-CA" sz="1200" dirty="0">
                <a:solidFill>
                  <a:schemeClr val="bg1"/>
                </a:solidFill>
              </a:rPr>
              <a:t>($scope)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scope.reset</a:t>
            </a:r>
            <a:r>
              <a:rPr lang="en-CA" sz="1200" dirty="0">
                <a:solidFill>
                  <a:schemeClr val="bg1"/>
                </a:solidFill>
              </a:rPr>
              <a:t> = function()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scope.productName</a:t>
            </a:r>
            <a:r>
              <a:rPr lang="en-CA" sz="1200" dirty="0">
                <a:solidFill>
                  <a:schemeClr val="bg1"/>
                </a:solidFill>
              </a:rPr>
              <a:t> = “Apple";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scope.productId</a:t>
            </a:r>
            <a:r>
              <a:rPr lang="en-CA" sz="1200" dirty="0">
                <a:solidFill>
                  <a:schemeClr val="bg1"/>
                </a:solidFill>
              </a:rPr>
              <a:t> = “</a:t>
            </a:r>
            <a:r>
              <a:rPr lang="en-CA" sz="1200" dirty="0" err="1">
                <a:solidFill>
                  <a:schemeClr val="bg1"/>
                </a:solidFill>
              </a:rPr>
              <a:t>AP_1234</a:t>
            </a:r>
            <a:r>
              <a:rPr lang="en-CA" sz="1200" dirty="0">
                <a:solidFill>
                  <a:schemeClr val="bg1"/>
                </a:solidFill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scope.email</a:t>
            </a:r>
            <a:r>
              <a:rPr lang="en-CA" sz="1200" dirty="0">
                <a:solidFill>
                  <a:schemeClr val="bg1"/>
                </a:solidFill>
              </a:rPr>
              <a:t> = “</a:t>
            </a:r>
            <a:r>
              <a:rPr lang="en-CA" sz="1200" dirty="0" err="1">
                <a:solidFill>
                  <a:schemeClr val="bg1"/>
                </a:solidFill>
              </a:rPr>
              <a:t>xyzz@shopnow.com</a:t>
            </a:r>
            <a:r>
              <a:rPr lang="en-CA" sz="1200" dirty="0">
                <a:solidFill>
                  <a:schemeClr val="bg1"/>
                </a:solidFill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}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   $</a:t>
            </a:r>
            <a:r>
              <a:rPr lang="en-CA" sz="1200" dirty="0" err="1">
                <a:solidFill>
                  <a:schemeClr val="bg1"/>
                </a:solidFill>
              </a:rPr>
              <a:t>scope.reset</a:t>
            </a:r>
            <a:r>
              <a:rPr lang="en-CA" sz="1200" dirty="0">
                <a:solidFill>
                  <a:schemeClr val="bg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1200" dirty="0">
                <a:solidFill>
                  <a:schemeClr val="bg1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469262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</TotalTime>
  <Words>2684</Words>
  <Application>Microsoft Office PowerPoint</Application>
  <PresentationFormat>Widescreen</PresentationFormat>
  <Paragraphs>508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Verdana</vt:lpstr>
      <vt:lpstr>Retrospect</vt:lpstr>
      <vt:lpstr>MCDA 5550 - Web App Development   CH11-Angular JS Features</vt:lpstr>
      <vt:lpstr>Modules</vt:lpstr>
      <vt:lpstr>Application Module</vt:lpstr>
      <vt:lpstr>Controller Module</vt:lpstr>
      <vt:lpstr>Use Modules in html</vt:lpstr>
      <vt:lpstr>Forms</vt:lpstr>
      <vt:lpstr>Cont’d…</vt:lpstr>
      <vt:lpstr>Events</vt:lpstr>
      <vt:lpstr>Cont’d…</vt:lpstr>
      <vt:lpstr>Includes</vt:lpstr>
      <vt:lpstr>In Angular JS</vt:lpstr>
      <vt:lpstr>AJAX</vt:lpstr>
      <vt:lpstr>Cont’d…</vt:lpstr>
      <vt:lpstr>Cont’d…</vt:lpstr>
      <vt:lpstr>Cont’d…</vt:lpstr>
      <vt:lpstr>Views</vt:lpstr>
      <vt:lpstr>Cont’d…</vt:lpstr>
      <vt:lpstr>Cont’d…</vt:lpstr>
      <vt:lpstr>Cont’d…</vt:lpstr>
      <vt:lpstr>Cont’d…</vt:lpstr>
      <vt:lpstr>Cont’d…</vt:lpstr>
      <vt:lpstr>Scopes</vt:lpstr>
      <vt:lpstr>Cont’d…</vt:lpstr>
      <vt:lpstr>Scope Inheritance</vt:lpstr>
      <vt:lpstr>Services</vt:lpstr>
      <vt:lpstr>Cont’d…</vt:lpstr>
      <vt:lpstr>Cont’d…</vt:lpstr>
      <vt:lpstr>Cont’d…</vt:lpstr>
      <vt:lpstr>Dependency Injection</vt:lpstr>
      <vt:lpstr>Cont’d…</vt:lpstr>
      <vt:lpstr>Value</vt:lpstr>
      <vt:lpstr>Factory</vt:lpstr>
      <vt:lpstr>Service</vt:lpstr>
      <vt:lpstr>Provider</vt:lpstr>
      <vt:lpstr>Constant</vt:lpstr>
      <vt:lpstr>Custom Directives</vt:lpstr>
      <vt:lpstr>Cont’d…</vt:lpstr>
      <vt:lpstr>Internationalization</vt:lpstr>
      <vt:lpstr>Activity Code</vt:lpstr>
      <vt:lpstr>Cont’d…</vt:lpstr>
      <vt:lpstr>Cont’d…</vt:lpstr>
      <vt:lpstr>Cont’d…</vt:lpstr>
      <vt:lpstr>Assignment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MCDA 5550 - Web App Development   CH11-Angular JS Features</dc:title>
  <dc:creator>Dinesh Kumar Govindaraj</dc:creator>
  <cp:lastModifiedBy>Dinesh Kumar Govindaraj</cp:lastModifiedBy>
  <cp:revision>38</cp:revision>
  <dcterms:created xsi:type="dcterms:W3CDTF">2019-03-24T00:13:04Z</dcterms:created>
  <dcterms:modified xsi:type="dcterms:W3CDTF">2019-04-01T20:28:41Z</dcterms:modified>
</cp:coreProperties>
</file>