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8"/>
  </p:notesMasterIdLst>
  <p:sldIdLst>
    <p:sldId id="262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48" autoAdjust="0"/>
  </p:normalViewPr>
  <p:slideViewPr>
    <p:cSldViewPr snapToGrid="0">
      <p:cViewPr>
        <p:scale>
          <a:sx n="78" d="100"/>
          <a:sy n="78" d="100"/>
        </p:scale>
        <p:origin x="205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064D-1AF1-EE47-8F71-EB9F85C2E02C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AA24A-4121-B342-980F-89A294D6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8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622A6-8938-4350-83EF-5CD8F9E4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90" y="917211"/>
            <a:ext cx="6507505" cy="1013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Preliminary </a:t>
            </a:r>
            <a:r>
              <a:rPr lang="en-US" b="1" dirty="0" smtClean="0"/>
              <a:t>Analysis - I</a:t>
            </a:r>
            <a:r>
              <a:rPr lang="en-US" b="1" dirty="0"/>
              <a:t/>
            </a:r>
            <a:br>
              <a:rPr lang="en-US" b="1" dirty="0"/>
            </a:b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7258" y="2414445"/>
            <a:ext cx="5027706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/>
              <a:t>Understand first things first</a:t>
            </a:r>
            <a:r>
              <a:rPr lang="en-CA" dirty="0"/>
              <a:t>. 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/>
              <a:t>M</a:t>
            </a:r>
            <a:r>
              <a:rPr lang="en-CA" dirty="0" smtClean="0"/>
              <a:t>aneuver </a:t>
            </a:r>
            <a:r>
              <a:rPr lang="en-CA" dirty="0"/>
              <a:t>current product </a:t>
            </a:r>
            <a:r>
              <a:rPr lang="en-CA" dirty="0" smtClean="0"/>
              <a:t>inventory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/>
              <a:t>C</a:t>
            </a:r>
            <a:r>
              <a:rPr lang="en-CA" dirty="0" smtClean="0"/>
              <a:t>reate </a:t>
            </a:r>
            <a:r>
              <a:rPr lang="en-CA" dirty="0"/>
              <a:t>long-run development a </a:t>
            </a:r>
            <a:r>
              <a:rPr lang="en-CA" dirty="0" smtClean="0"/>
              <a:t>priority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 smtClean="0"/>
              <a:t>Embracing and learning lessons from past failure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4" y="2614511"/>
            <a:ext cx="5624193" cy="40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715125" y="2229779"/>
            <a:ext cx="279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Blackberry Users over Time</a:t>
            </a:r>
            <a:endParaRPr lang="en-US"/>
          </a:p>
        </p:txBody>
      </p:sp>
      <p:sp>
        <p:nvSpPr>
          <p:cNvPr id="10" name="Frame 17">
            <a:extLst>
              <a:ext uri="{FF2B5EF4-FFF2-40B4-BE49-F238E27FC236}">
                <a16:creationId xmlns=""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4513773" y="2414445"/>
            <a:ext cx="634697" cy="63469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Preliminary Analysis - </a:t>
            </a:r>
            <a:r>
              <a:rPr lang="en-US" b="1" dirty="0" smtClean="0"/>
              <a:t>II</a:t>
            </a:r>
            <a:r>
              <a:rPr lang="en-US" b="1" dirty="0"/>
              <a:t/>
            </a:r>
            <a:br>
              <a:rPr lang="en-US" b="1" dirty="0"/>
            </a:br>
            <a:r>
              <a:rPr lang="en-CA" b="1" dirty="0"/>
              <a:t/>
            </a:r>
            <a:br>
              <a:rPr lang="en-CA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029" y="2195185"/>
            <a:ext cx="800312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CA" b="1" dirty="0"/>
              <a:t>Develop a strategic promotion and align it with </a:t>
            </a:r>
            <a:r>
              <a:rPr lang="en-CA" b="1" dirty="0" smtClean="0"/>
              <a:t>sales</a:t>
            </a:r>
            <a:endParaRPr lang="en-CA" dirty="0"/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/>
              <a:t>A</a:t>
            </a:r>
            <a:r>
              <a:rPr lang="en-CA" dirty="0" smtClean="0"/>
              <a:t>lign marketing with sales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CA" b="1" dirty="0" smtClean="0"/>
              <a:t>Attract visionary product-creation relationships</a:t>
            </a:r>
            <a:r>
              <a:rPr lang="en-CA" dirty="0" smtClean="0"/>
              <a:t> 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 smtClean="0"/>
              <a:t>Having developer support is crucial for staying on top of the game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/>
              <a:t>P</a:t>
            </a:r>
            <a:r>
              <a:rPr lang="en-CA" dirty="0" smtClean="0"/>
              <a:t>artner with visionary innovators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endParaRPr lang="en-CA" dirty="0" smtClean="0"/>
          </a:p>
          <a:p>
            <a:pPr lvl="0">
              <a:lnSpc>
                <a:spcPct val="150000"/>
              </a:lnSpc>
            </a:pPr>
            <a:r>
              <a:rPr lang="en-CA" b="1" dirty="0" smtClean="0"/>
              <a:t>Create </a:t>
            </a:r>
            <a:r>
              <a:rPr lang="en-CA" b="1" dirty="0"/>
              <a:t>an iconic </a:t>
            </a:r>
            <a:r>
              <a:rPr lang="en-CA" b="1" dirty="0" smtClean="0"/>
              <a:t>product</a:t>
            </a:r>
            <a:r>
              <a:rPr lang="en-CA" dirty="0" smtClean="0"/>
              <a:t> 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 smtClean="0"/>
              <a:t>Innovation </a:t>
            </a:r>
            <a:r>
              <a:rPr lang="en-CA" dirty="0"/>
              <a:t>is key to be a top </a:t>
            </a:r>
            <a:r>
              <a:rPr lang="en-CA" dirty="0" smtClean="0"/>
              <a:t>innovator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Rounded Rectangle 7">
            <a:extLst>
              <a:ext uri="{FF2B5EF4-FFF2-40B4-BE49-F238E27FC236}">
                <a16:creationId xmlns=""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4631635" y="5242801"/>
            <a:ext cx="465137" cy="80495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Parallelogram 15">
            <a:extLst>
              <a:ext uri="{FF2B5EF4-FFF2-40B4-BE49-F238E27FC236}">
                <a16:creationId xmlns=""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7168501" y="3828405"/>
            <a:ext cx="670539" cy="72583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Donut 24">
            <a:extLst>
              <a:ext uri="{FF2B5EF4-FFF2-40B4-BE49-F238E27FC236}">
                <a16:creationId xmlns=""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6376913" y="2417669"/>
            <a:ext cx="763940" cy="77016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Preliminary Analysis - </a:t>
            </a:r>
            <a:r>
              <a:rPr lang="en-US" b="1" dirty="0" smtClean="0"/>
              <a:t>III</a:t>
            </a:r>
            <a:r>
              <a:rPr lang="en-US" b="1" dirty="0"/>
              <a:t/>
            </a:r>
            <a:br>
              <a:rPr lang="en-US" b="1" dirty="0"/>
            </a:br>
            <a:r>
              <a:rPr lang="en-CA" b="1" dirty="0"/>
              <a:t/>
            </a:r>
            <a:br>
              <a:rPr lang="en-CA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315" y="1795430"/>
            <a:ext cx="98629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CA" b="1" dirty="0" smtClean="0"/>
              <a:t>Operate profitably</a:t>
            </a:r>
            <a:endParaRPr lang="en-CA" dirty="0" smtClean="0"/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/>
              <a:t>Understand what drives </a:t>
            </a:r>
            <a:r>
              <a:rPr lang="en-CA" dirty="0" smtClean="0"/>
              <a:t>profit with a laser focus</a:t>
            </a:r>
            <a:endParaRPr lang="en-CA" dirty="0"/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 smtClean="0"/>
              <a:t>Being </a:t>
            </a:r>
            <a:r>
              <a:rPr lang="en-CA" dirty="0"/>
              <a:t>a leader in profit is </a:t>
            </a:r>
            <a:r>
              <a:rPr lang="en-CA" dirty="0" smtClean="0"/>
              <a:t>necessary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 lvl="0">
              <a:lnSpc>
                <a:spcPct val="150000"/>
              </a:lnSpc>
            </a:pPr>
            <a:r>
              <a:rPr lang="en-CA" b="1" dirty="0"/>
              <a:t>Continue to focus and promote </a:t>
            </a:r>
            <a:r>
              <a:rPr lang="en-CA" b="1" dirty="0" smtClean="0"/>
              <a:t>security</a:t>
            </a:r>
            <a:r>
              <a:rPr lang="en-CA" dirty="0" smtClean="0"/>
              <a:t> 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 smtClean="0"/>
              <a:t>Blackberry </a:t>
            </a:r>
            <a:r>
              <a:rPr lang="en-CA" dirty="0"/>
              <a:t>is thought for its security; however, the message has been diluted</a:t>
            </a:r>
            <a:r>
              <a:rPr lang="en-CA" dirty="0" smtClean="0"/>
              <a:t>.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 err="1" smtClean="0"/>
              <a:t>IoT</a:t>
            </a:r>
            <a:r>
              <a:rPr lang="en-CA" dirty="0" smtClean="0"/>
              <a:t> devices offer huge opportunity </a:t>
            </a:r>
            <a:r>
              <a:rPr lang="en-US" dirty="0" smtClean="0"/>
              <a:t>across many industries</a:t>
            </a:r>
            <a:endParaRPr lang="en-US" dirty="0"/>
          </a:p>
          <a:p>
            <a:pPr lvl="0">
              <a:lnSpc>
                <a:spcPct val="150000"/>
              </a:lnSpc>
            </a:pPr>
            <a:endParaRPr lang="en-CA" b="1" dirty="0" smtClean="0"/>
          </a:p>
          <a:p>
            <a:pPr lvl="0">
              <a:lnSpc>
                <a:spcPct val="150000"/>
              </a:lnSpc>
            </a:pPr>
            <a:r>
              <a:rPr lang="en-CA" b="1" dirty="0" smtClean="0"/>
              <a:t>Manage </a:t>
            </a:r>
            <a:r>
              <a:rPr lang="en-CA" b="1" dirty="0"/>
              <a:t>your </a:t>
            </a:r>
            <a:r>
              <a:rPr lang="en-CA" b="1" dirty="0" smtClean="0"/>
              <a:t>reputation</a:t>
            </a:r>
            <a:r>
              <a:rPr lang="en-CA" dirty="0" smtClean="0"/>
              <a:t> 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 smtClean="0"/>
              <a:t>The </a:t>
            </a:r>
            <a:r>
              <a:rPr lang="en-CA" dirty="0"/>
              <a:t>key is to create positive images. </a:t>
            </a:r>
            <a:endParaRPr lang="en-CA" dirty="0" smtClean="0"/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/>
              <a:t>O</a:t>
            </a:r>
            <a:r>
              <a:rPr lang="en-CA" dirty="0" smtClean="0"/>
              <a:t>ptimize </a:t>
            </a:r>
            <a:r>
              <a:rPr lang="en-CA" dirty="0"/>
              <a:t>its brand to manage its </a:t>
            </a:r>
            <a:r>
              <a:rPr lang="en-CA" dirty="0" smtClean="0"/>
              <a:t>reputation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CA" dirty="0"/>
              <a:t>L</a:t>
            </a:r>
            <a:r>
              <a:rPr lang="en-CA" dirty="0" smtClean="0"/>
              <a:t>everaging </a:t>
            </a:r>
            <a:r>
              <a:rPr lang="en-CA" dirty="0"/>
              <a:t>the news media for good </a:t>
            </a:r>
            <a:r>
              <a:rPr lang="en-CA" dirty="0" smtClean="0"/>
              <a:t>publicity</a:t>
            </a:r>
            <a:endParaRPr lang="en-US" dirty="0"/>
          </a:p>
        </p:txBody>
      </p:sp>
      <p:sp>
        <p:nvSpPr>
          <p:cNvPr id="6" name="Block Arc 10">
            <a:extLst>
              <a:ext uri="{FF2B5EF4-FFF2-40B4-BE49-F238E27FC236}">
                <a16:creationId xmlns="" xmlns:a16="http://schemas.microsoft.com/office/drawing/2014/main" id="{7BF2B331-3322-4842-A925-F4DC7FB699C4}"/>
              </a:ext>
            </a:extLst>
          </p:cNvPr>
          <p:cNvSpPr/>
          <p:nvPr/>
        </p:nvSpPr>
        <p:spPr>
          <a:xfrm>
            <a:off x="5419618" y="2445026"/>
            <a:ext cx="825916" cy="55943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25">
            <a:extLst>
              <a:ext uri="{FF2B5EF4-FFF2-40B4-BE49-F238E27FC236}">
                <a16:creationId xmlns="" xmlns:a16="http://schemas.microsoft.com/office/drawing/2014/main" id="{89096F78-D87C-4043-8E04-86D7AD29DF19}"/>
              </a:ext>
            </a:extLst>
          </p:cNvPr>
          <p:cNvSpPr/>
          <p:nvPr/>
        </p:nvSpPr>
        <p:spPr>
          <a:xfrm>
            <a:off x="8053309" y="3833600"/>
            <a:ext cx="375073" cy="541868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27">
            <a:extLst>
              <a:ext uri="{FF2B5EF4-FFF2-40B4-BE49-F238E27FC236}">
                <a16:creationId xmlns=""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5368332" y="5687273"/>
            <a:ext cx="428200" cy="8143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033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141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Gill Sans MT</vt:lpstr>
      <vt:lpstr>Wingdings 2</vt:lpstr>
      <vt:lpstr>휴먼매직체</vt:lpstr>
      <vt:lpstr>Arial</vt:lpstr>
      <vt:lpstr>Dividend</vt:lpstr>
      <vt:lpstr>  Preliminary Analysis - I  </vt:lpstr>
      <vt:lpstr>  Preliminary Analysis - II  </vt:lpstr>
      <vt:lpstr>  Preliminary Analysis - III  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2019-02-09T05:29:53Z</dcterms:created>
  <dcterms:modified xsi:type="dcterms:W3CDTF">2019-03-22T22:21:28Z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