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724" r:id="rId3"/>
  </p:sldMasterIdLst>
  <p:notesMasterIdLst>
    <p:notesMasterId r:id="rId11"/>
  </p:notesMasterIdLst>
  <p:sldIdLst>
    <p:sldId id="281" r:id="rId4"/>
    <p:sldId id="280" r:id="rId5"/>
    <p:sldId id="272" r:id="rId6"/>
    <p:sldId id="313" r:id="rId7"/>
    <p:sldId id="295" r:id="rId8"/>
    <p:sldId id="302" r:id="rId9"/>
    <p:sldId id="30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CAD"/>
    <a:srgbClr val="98CBEC"/>
    <a:srgbClr val="DEDEDE"/>
    <a:srgbClr val="C00001"/>
    <a:srgbClr val="649941"/>
    <a:srgbClr val="A4D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65"/>
  </p:normalViewPr>
  <p:slideViewPr>
    <p:cSldViewPr>
      <p:cViewPr>
        <p:scale>
          <a:sx n="122" d="100"/>
          <a:sy n="122" d="100"/>
        </p:scale>
        <p:origin x="144" y="52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6B3A-976C-BF4D-B703-ADC330EABED3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B6610-FC4D-414F-9850-C493906FE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:\002-KIMS BUSINESS\007-02-Googleslidesppt\02-GSppt-Contents-Kim\20170429\07-\item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162"/>
            <a:ext cx="2527764" cy="25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2000" y="1715444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3433500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2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23928" y="0"/>
            <a:ext cx="522007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787774"/>
            <a:ext cx="288032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64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3291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07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52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="" xmlns:a16="http://schemas.microsoft.com/office/drawing/2014/main" id="{9ECFE99B-B579-4A3C-A87A-75084AC09EE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1368152 h 2499742"/>
              <a:gd name="connsiteX3" fmla="*/ 3372247 w 4499992"/>
              <a:gd name="connsiteY3" fmla="*/ 1368152 h 2499742"/>
              <a:gd name="connsiteX4" fmla="*/ 3372247 w 4499992"/>
              <a:gd name="connsiteY4" fmla="*/ 2499742 h 2499742"/>
              <a:gd name="connsiteX5" fmla="*/ 0 w 4499992"/>
              <a:gd name="connsiteY5" fmla="*/ 249974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4499992" y="0"/>
                </a:lnTo>
                <a:lnTo>
                  <a:pt x="4499992" y="1368152"/>
                </a:lnTo>
                <a:lnTo>
                  <a:pt x="3372247" y="1368152"/>
                </a:lnTo>
                <a:lnTo>
                  <a:pt x="3372247" y="2499742"/>
                </a:lnTo>
                <a:lnTo>
                  <a:pt x="0" y="24997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F4858D0D-29DA-4F26-AF18-C0DEB17ABC8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44008" y="0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2499742 h 2499742"/>
              <a:gd name="connsiteX3" fmla="*/ 1137667 w 4499992"/>
              <a:gd name="connsiteY3" fmla="*/ 2499742 h 2499742"/>
              <a:gd name="connsiteX4" fmla="*/ 1137667 w 4499992"/>
              <a:gd name="connsiteY4" fmla="*/ 1368152 h 2499742"/>
              <a:gd name="connsiteX5" fmla="*/ 0 w 4499992"/>
              <a:gd name="connsiteY5" fmla="*/ 136815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4499992" y="0"/>
                </a:lnTo>
                <a:lnTo>
                  <a:pt x="4499992" y="2499742"/>
                </a:lnTo>
                <a:lnTo>
                  <a:pt x="1137667" y="2499742"/>
                </a:lnTo>
                <a:lnTo>
                  <a:pt x="1137667" y="1368152"/>
                </a:lnTo>
                <a:lnTo>
                  <a:pt x="0" y="1368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400095AA-D917-4540-B014-EEDB5478D0D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44008" y="2643759"/>
            <a:ext cx="4499992" cy="2499742"/>
          </a:xfrm>
          <a:custGeom>
            <a:avLst/>
            <a:gdLst>
              <a:gd name="connsiteX0" fmla="*/ 1137667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2499742 h 2499742"/>
              <a:gd name="connsiteX3" fmla="*/ 0 w 4499992"/>
              <a:gd name="connsiteY3" fmla="*/ 2499742 h 2499742"/>
              <a:gd name="connsiteX4" fmla="*/ 0 w 4499992"/>
              <a:gd name="connsiteY4" fmla="*/ 1118616 h 2499742"/>
              <a:gd name="connsiteX5" fmla="*/ 1137667 w 4499992"/>
              <a:gd name="connsiteY5" fmla="*/ 1118616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1137667" y="0"/>
                </a:moveTo>
                <a:lnTo>
                  <a:pt x="4499992" y="0"/>
                </a:lnTo>
                <a:lnTo>
                  <a:pt x="4499992" y="2499742"/>
                </a:lnTo>
                <a:lnTo>
                  <a:pt x="0" y="2499742"/>
                </a:lnTo>
                <a:lnTo>
                  <a:pt x="0" y="1118616"/>
                </a:lnTo>
                <a:lnTo>
                  <a:pt x="1137667" y="11186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="" xmlns:a16="http://schemas.microsoft.com/office/drawing/2014/main" id="{E797F658-C176-47C2-AEB4-F20B23921179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0" y="2643759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3372247 w 4499992"/>
              <a:gd name="connsiteY1" fmla="*/ 0 h 2499742"/>
              <a:gd name="connsiteX2" fmla="*/ 3372247 w 4499992"/>
              <a:gd name="connsiteY2" fmla="*/ 1118616 h 2499742"/>
              <a:gd name="connsiteX3" fmla="*/ 4499992 w 4499992"/>
              <a:gd name="connsiteY3" fmla="*/ 1118616 h 2499742"/>
              <a:gd name="connsiteX4" fmla="*/ 4499992 w 4499992"/>
              <a:gd name="connsiteY4" fmla="*/ 2499742 h 2499742"/>
              <a:gd name="connsiteX5" fmla="*/ 0 w 4499992"/>
              <a:gd name="connsiteY5" fmla="*/ 249974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3372247" y="0"/>
                </a:lnTo>
                <a:lnTo>
                  <a:pt x="3372247" y="1118616"/>
                </a:lnTo>
                <a:lnTo>
                  <a:pt x="4499992" y="1118616"/>
                </a:lnTo>
                <a:lnTo>
                  <a:pt x="4499992" y="2499742"/>
                </a:lnTo>
                <a:lnTo>
                  <a:pt x="0" y="24997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55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491880" y="2571750"/>
            <a:ext cx="216024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52120" y="2571750"/>
            <a:ext cx="349188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2561481"/>
            <a:ext cx="1740797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39834" y="2561481"/>
            <a:ext cx="1752046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0" y="3857625"/>
            <a:ext cx="349188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57200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1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23878"/>
            <a:ext cx="9144000" cy="5175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41422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pic>
        <p:nvPicPr>
          <p:cNvPr id="1027" name="Picture 3" descr="G:\002-KIMS BUSINESS\007-02-Googleslidesppt\02-GSppt-Contents-Kim\20170429\07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42" y="310690"/>
            <a:ext cx="6414918" cy="32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2" name="Rectangle 1"/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837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267744" y="0"/>
            <a:ext cx="4608512" cy="5143500"/>
            <a:chOff x="0" y="1347614"/>
            <a:chExt cx="9144000" cy="2448272"/>
          </a:xfrm>
          <a:solidFill>
            <a:srgbClr val="649941">
              <a:alpha val="85000"/>
            </a:srgbClr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0" y="1347614"/>
              <a:ext cx="9144000" cy="244827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286000" y="1347614"/>
              <a:ext cx="4572000" cy="2448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7146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15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0433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="" xmlns:a16="http://schemas.microsoft.com/office/drawing/2014/main" id="{75A1F0C8-ADE8-49C0-9621-BADA30C5AA62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24" name="Rectangle 1">
              <a:extLst>
                <a:ext uri="{FF2B5EF4-FFF2-40B4-BE49-F238E27FC236}">
                  <a16:creationId xmlns="" xmlns:a16="http://schemas.microsoft.com/office/drawing/2014/main" id="{F8E22D68-A56D-46FD-BC42-93B4EAE80021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8D24A598-D874-4C08-BEA7-301F153CADDB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7">
              <a:extLst>
                <a:ext uri="{FF2B5EF4-FFF2-40B4-BE49-F238E27FC236}">
                  <a16:creationId xmlns="" xmlns:a16="http://schemas.microsoft.com/office/drawing/2014/main" id="{53A13DC6-0EDF-4A8E-8E4D-81768F1DF80B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8">
              <a:extLst>
                <a:ext uri="{FF2B5EF4-FFF2-40B4-BE49-F238E27FC236}">
                  <a16:creationId xmlns="" xmlns:a16="http://schemas.microsoft.com/office/drawing/2014/main" id="{F2E441BD-7BE9-4A75-9DB5-735EC46026C2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="" xmlns:a16="http://schemas.microsoft.com/office/drawing/2014/main" id="{C0BF37B3-A371-4645-A8AB-6294FA0012B1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="" xmlns:a16="http://schemas.microsoft.com/office/drawing/2014/main" id="{D1F581C4-49C2-4733-8878-B70E3BB3F71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="" xmlns:a16="http://schemas.microsoft.com/office/drawing/2014/main" id="{0562264D-B2F2-4788-B47F-5919F0A03323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="" xmlns:a16="http://schemas.microsoft.com/office/drawing/2014/main" id="{1D2413AA-E9C9-4063-A40F-31C3653DDF8F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="" xmlns:a16="http://schemas.microsoft.com/office/drawing/2014/main" id="{98EE8A88-944E-4EAF-802A-76F8CA0050A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="" xmlns:a16="http://schemas.microsoft.com/office/drawing/2014/main" id="{0A2BE1D3-6B9D-4BA7-AAC7-928A6AA44D8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7">
              <a:extLst>
                <a:ext uri="{FF2B5EF4-FFF2-40B4-BE49-F238E27FC236}">
                  <a16:creationId xmlns="" xmlns:a16="http://schemas.microsoft.com/office/drawing/2014/main" id="{576E8FCF-68A2-4B49-93A1-8F3AE723DA83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="" xmlns:a16="http://schemas.microsoft.com/office/drawing/2014/main" id="{E38FF078-492E-46D5-B6EE-4FF39A801B41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="" xmlns:a16="http://schemas.microsoft.com/office/drawing/2014/main" id="{CE554615-93B8-4E75-BBD0-67603689B6A1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="" xmlns:a16="http://schemas.microsoft.com/office/drawing/2014/main" id="{AC36994E-976C-4B08-8784-AAC20FDF60E3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="" xmlns:a16="http://schemas.microsoft.com/office/drawing/2014/main" id="{7EEBE4CE-D8B6-495B-ACCE-C188E8DF4878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2">
              <a:extLst>
                <a:ext uri="{FF2B5EF4-FFF2-40B4-BE49-F238E27FC236}">
                  <a16:creationId xmlns="" xmlns:a16="http://schemas.microsoft.com/office/drawing/2014/main" id="{FD50BD70-C637-458B-8952-261DED7CC717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325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="" xmlns:a16="http://schemas.microsoft.com/office/drawing/2014/main" id="{75A1F0C8-ADE8-49C0-9621-BADA30C5AA62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24" name="Rectangle 1">
              <a:extLst>
                <a:ext uri="{FF2B5EF4-FFF2-40B4-BE49-F238E27FC236}">
                  <a16:creationId xmlns="" xmlns:a16="http://schemas.microsoft.com/office/drawing/2014/main" id="{F8E22D68-A56D-46FD-BC42-93B4EAE80021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8D24A598-D874-4C08-BEA7-301F153CADDB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7">
              <a:extLst>
                <a:ext uri="{FF2B5EF4-FFF2-40B4-BE49-F238E27FC236}">
                  <a16:creationId xmlns="" xmlns:a16="http://schemas.microsoft.com/office/drawing/2014/main" id="{53A13DC6-0EDF-4A8E-8E4D-81768F1DF80B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8">
              <a:extLst>
                <a:ext uri="{FF2B5EF4-FFF2-40B4-BE49-F238E27FC236}">
                  <a16:creationId xmlns="" xmlns:a16="http://schemas.microsoft.com/office/drawing/2014/main" id="{F2E441BD-7BE9-4A75-9DB5-735EC46026C2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="" xmlns:a16="http://schemas.microsoft.com/office/drawing/2014/main" id="{C0BF37B3-A371-4645-A8AB-6294FA0012B1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="" xmlns:a16="http://schemas.microsoft.com/office/drawing/2014/main" id="{D1F581C4-49C2-4733-8878-B70E3BB3F71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="" xmlns:a16="http://schemas.microsoft.com/office/drawing/2014/main" id="{0562264D-B2F2-4788-B47F-5919F0A03323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="" xmlns:a16="http://schemas.microsoft.com/office/drawing/2014/main" id="{1D2413AA-E9C9-4063-A40F-31C3653DDF8F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="" xmlns:a16="http://schemas.microsoft.com/office/drawing/2014/main" id="{98EE8A88-944E-4EAF-802A-76F8CA0050A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="" xmlns:a16="http://schemas.microsoft.com/office/drawing/2014/main" id="{0A2BE1D3-6B9D-4BA7-AAC7-928A6AA44D8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7">
              <a:extLst>
                <a:ext uri="{FF2B5EF4-FFF2-40B4-BE49-F238E27FC236}">
                  <a16:creationId xmlns="" xmlns:a16="http://schemas.microsoft.com/office/drawing/2014/main" id="{576E8FCF-68A2-4B49-93A1-8F3AE723DA83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="" xmlns:a16="http://schemas.microsoft.com/office/drawing/2014/main" id="{E38FF078-492E-46D5-B6EE-4FF39A801B41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="" xmlns:a16="http://schemas.microsoft.com/office/drawing/2014/main" id="{CE554615-93B8-4E75-BBD0-67603689B6A1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="" xmlns:a16="http://schemas.microsoft.com/office/drawing/2014/main" id="{AC36994E-976C-4B08-8784-AAC20FDF60E3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="" xmlns:a16="http://schemas.microsoft.com/office/drawing/2014/main" id="{7EEBE4CE-D8B6-495B-ACCE-C188E8DF4878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2">
              <a:extLst>
                <a:ext uri="{FF2B5EF4-FFF2-40B4-BE49-F238E27FC236}">
                  <a16:creationId xmlns="" xmlns:a16="http://schemas.microsoft.com/office/drawing/2014/main" id="{FD50BD70-C637-458B-8952-261DED7CC717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56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:\002-KIMS BUSINESS\007-02-Googleslidesppt\02-GSppt-Contents-Kim\20170429\07-\item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162"/>
            <a:ext cx="2527764" cy="25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1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6260" y="1335357"/>
            <a:ext cx="6977740" cy="10116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166260" y="2527876"/>
            <a:ext cx="6977740" cy="1011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2166260" y="3720395"/>
            <a:ext cx="6977740" cy="1011600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1335357"/>
            <a:ext cx="511906" cy="10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0" y="2527876"/>
            <a:ext cx="511906" cy="10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3720395"/>
            <a:ext cx="511906" cy="101160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2">
            <a:extLst>
              <a:ext uri="{FF2B5EF4-FFF2-40B4-BE49-F238E27FC236}">
                <a16:creationId xmlns="" xmlns:a16="http://schemas.microsoft.com/office/drawing/2014/main" id="{6E3CB9E0-2383-4255-9EF1-8268A614EEEE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4" name="Rectangle 1">
              <a:extLst>
                <a:ext uri="{FF2B5EF4-FFF2-40B4-BE49-F238E27FC236}">
                  <a16:creationId xmlns="" xmlns:a16="http://schemas.microsoft.com/office/drawing/2014/main" id="{4B0CF6BD-3392-4544-A141-29F47B1CE57E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6">
              <a:extLst>
                <a:ext uri="{FF2B5EF4-FFF2-40B4-BE49-F238E27FC236}">
                  <a16:creationId xmlns="" xmlns:a16="http://schemas.microsoft.com/office/drawing/2014/main" id="{622324D8-4779-4A27-9B32-A15B60CA1E3F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7">
              <a:extLst>
                <a:ext uri="{FF2B5EF4-FFF2-40B4-BE49-F238E27FC236}">
                  <a16:creationId xmlns="" xmlns:a16="http://schemas.microsoft.com/office/drawing/2014/main" id="{70D2B963-189F-4326-8718-BF324BCA16CC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="" xmlns:a16="http://schemas.microsoft.com/office/drawing/2014/main" id="{7759F427-4CFF-402D-BAC9-E6272942E259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="" xmlns:a16="http://schemas.microsoft.com/office/drawing/2014/main" id="{21B2D139-E4A6-4AA1-9E91-EB0C320C9588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2">
              <a:extLst>
                <a:ext uri="{FF2B5EF4-FFF2-40B4-BE49-F238E27FC236}">
                  <a16:creationId xmlns="" xmlns:a16="http://schemas.microsoft.com/office/drawing/2014/main" id="{E22D69FE-AEE2-458A-BB65-4421D40B3C1E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3">
              <a:extLst>
                <a:ext uri="{FF2B5EF4-FFF2-40B4-BE49-F238E27FC236}">
                  <a16:creationId xmlns="" xmlns:a16="http://schemas.microsoft.com/office/drawing/2014/main" id="{3E9B7D25-0B74-47AD-A341-CC17CE7D3CF2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="" xmlns:a16="http://schemas.microsoft.com/office/drawing/2014/main" id="{18243A91-A937-4727-AA0C-64F7155E171A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5">
              <a:extLst>
                <a:ext uri="{FF2B5EF4-FFF2-40B4-BE49-F238E27FC236}">
                  <a16:creationId xmlns="" xmlns:a16="http://schemas.microsoft.com/office/drawing/2014/main" id="{DB98DEF8-FADC-4903-9196-0628B7FF4D70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="" xmlns:a16="http://schemas.microsoft.com/office/drawing/2014/main" id="{476076CE-F29A-4765-BAB5-55EF8812AA28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7">
              <a:extLst>
                <a:ext uri="{FF2B5EF4-FFF2-40B4-BE49-F238E27FC236}">
                  <a16:creationId xmlns="" xmlns:a16="http://schemas.microsoft.com/office/drawing/2014/main" id="{7564AFBA-D0EF-48DA-A6B6-20BBAB6A51EF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8">
              <a:extLst>
                <a:ext uri="{FF2B5EF4-FFF2-40B4-BE49-F238E27FC236}">
                  <a16:creationId xmlns="" xmlns:a16="http://schemas.microsoft.com/office/drawing/2014/main" id="{95C98BE3-6F7D-4D6D-A2E6-A7DCB674C51A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9">
              <a:extLst>
                <a:ext uri="{FF2B5EF4-FFF2-40B4-BE49-F238E27FC236}">
                  <a16:creationId xmlns="" xmlns:a16="http://schemas.microsoft.com/office/drawing/2014/main" id="{9654DC83-FBA6-4C1B-8A2E-CCDCC688FEE7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0">
              <a:extLst>
                <a:ext uri="{FF2B5EF4-FFF2-40B4-BE49-F238E27FC236}">
                  <a16:creationId xmlns="" xmlns:a16="http://schemas.microsoft.com/office/drawing/2014/main" id="{09B23FBB-894F-4244-A484-4FA3442C3C2D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1">
              <a:extLst>
                <a:ext uri="{FF2B5EF4-FFF2-40B4-BE49-F238E27FC236}">
                  <a16:creationId xmlns="" xmlns:a16="http://schemas.microsoft.com/office/drawing/2014/main" id="{04F25DA4-74DC-4F1B-9ACF-4FA301DEEDD5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2">
              <a:extLst>
                <a:ext uri="{FF2B5EF4-FFF2-40B4-BE49-F238E27FC236}">
                  <a16:creationId xmlns="" xmlns:a16="http://schemas.microsoft.com/office/drawing/2014/main" id="{47C35BF7-5E1C-4341-8835-40B8D75CE509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791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851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15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55" y="1131590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154419" y="1237310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1" y="1117462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98835" y="1223182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188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3563888" y="1459377"/>
            <a:ext cx="3312127" cy="360000"/>
          </a:xfrm>
          <a:prstGeom prst="homePlate">
            <a:avLst>
              <a:gd name="adj" fmla="val 58282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entagon 7"/>
          <p:cNvSpPr/>
          <p:nvPr userDrawn="1"/>
        </p:nvSpPr>
        <p:spPr>
          <a:xfrm>
            <a:off x="3563888" y="1963541"/>
            <a:ext cx="3672128" cy="360000"/>
          </a:xfrm>
          <a:prstGeom prst="homePlate">
            <a:avLst>
              <a:gd name="adj" fmla="val 58282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 userDrawn="1"/>
        </p:nvSpPr>
        <p:spPr>
          <a:xfrm>
            <a:off x="3563888" y="2467705"/>
            <a:ext cx="4032128" cy="360000"/>
          </a:xfrm>
          <a:prstGeom prst="homePlate">
            <a:avLst>
              <a:gd name="adj" fmla="val 58282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3563888" y="2947558"/>
            <a:ext cx="4392128" cy="360000"/>
          </a:xfrm>
          <a:prstGeom prst="homePlate">
            <a:avLst>
              <a:gd name="adj" fmla="val 58282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140705"/>
            <a:ext cx="5218080" cy="26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21006" y="1483269"/>
            <a:ext cx="2501783" cy="1849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">
            <a:extLst>
              <a:ext uri="{FF2B5EF4-FFF2-40B4-BE49-F238E27FC236}">
                <a16:creationId xmlns="" xmlns:a16="http://schemas.microsoft.com/office/drawing/2014/main" id="{C13A72D2-F464-40AB-BCA5-8F0F28F9501E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1" name="Rectangle 1">
              <a:extLst>
                <a:ext uri="{FF2B5EF4-FFF2-40B4-BE49-F238E27FC236}">
                  <a16:creationId xmlns="" xmlns:a16="http://schemas.microsoft.com/office/drawing/2014/main" id="{438FFFA1-D809-4F75-91E8-41D5DE88B0CA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="" xmlns:a16="http://schemas.microsoft.com/office/drawing/2014/main" id="{6E9E44BF-838A-43E0-8C09-A63C02F7A596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="" xmlns:a16="http://schemas.microsoft.com/office/drawing/2014/main" id="{A0F4344E-487C-4B76-A89D-090E9073C6F4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="" xmlns:a16="http://schemas.microsoft.com/office/drawing/2014/main" id="{49C60A68-D099-48B9-9B3C-CA487F566FFB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="" xmlns:a16="http://schemas.microsoft.com/office/drawing/2014/main" id="{1E673706-38E3-4D83-B2E4-D892E800DBB5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B2B00D80-B95E-42E5-9669-A63EE75AB1E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="" xmlns:a16="http://schemas.microsoft.com/office/drawing/2014/main" id="{3BF28E8B-36EF-45A4-B19C-E3FB3C308892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="" xmlns:a16="http://schemas.microsoft.com/office/drawing/2014/main" id="{06219DF2-62AF-47A5-A922-5121B833BBD8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="" xmlns:a16="http://schemas.microsoft.com/office/drawing/2014/main" id="{2FE4491E-50BC-4C05-BE33-62624D5A1DB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="" xmlns:a16="http://schemas.microsoft.com/office/drawing/2014/main" id="{D644C7C2-1E32-4F96-8E37-5EF1C7B510B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="" xmlns:a16="http://schemas.microsoft.com/office/drawing/2014/main" id="{251340D8-5710-48BB-8D79-70178F6A3652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>
              <a:extLst>
                <a:ext uri="{FF2B5EF4-FFF2-40B4-BE49-F238E27FC236}">
                  <a16:creationId xmlns="" xmlns:a16="http://schemas.microsoft.com/office/drawing/2014/main" id="{852D8D65-05B6-45C6-B11C-EFB134B1BFD4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9">
              <a:extLst>
                <a:ext uri="{FF2B5EF4-FFF2-40B4-BE49-F238E27FC236}">
                  <a16:creationId xmlns="" xmlns:a16="http://schemas.microsoft.com/office/drawing/2014/main" id="{676FE479-DB62-4E58-A30D-E949E480A1B8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="" xmlns:a16="http://schemas.microsoft.com/office/drawing/2014/main" id="{14E3D49C-E692-4267-9F43-814CD90ADF47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="" xmlns:a16="http://schemas.microsoft.com/office/drawing/2014/main" id="{B7A4AE3C-8634-40A6-8134-C80DE28633AC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="" xmlns:a16="http://schemas.microsoft.com/office/drawing/2014/main" id="{8D838F89-BC9F-49BF-A2E3-527CFE6E254B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101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491880" y="2571750"/>
            <a:ext cx="216024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52120" y="2571750"/>
            <a:ext cx="349188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2561481"/>
            <a:ext cx="1740797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39834" y="2561481"/>
            <a:ext cx="1752046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0" y="3857625"/>
            <a:ext cx="349188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57200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968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23928" y="0"/>
            <a:ext cx="522007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787774"/>
            <a:ext cx="288032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066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65102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="" xmlns:a16="http://schemas.microsoft.com/office/drawing/2014/main" id="{9ECFE99B-B579-4A3C-A87A-75084AC09EE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1368152 h 2499742"/>
              <a:gd name="connsiteX3" fmla="*/ 3372247 w 4499992"/>
              <a:gd name="connsiteY3" fmla="*/ 1368152 h 2499742"/>
              <a:gd name="connsiteX4" fmla="*/ 3372247 w 4499992"/>
              <a:gd name="connsiteY4" fmla="*/ 2499742 h 2499742"/>
              <a:gd name="connsiteX5" fmla="*/ 0 w 4499992"/>
              <a:gd name="connsiteY5" fmla="*/ 249974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4499992" y="0"/>
                </a:lnTo>
                <a:lnTo>
                  <a:pt x="4499992" y="1368152"/>
                </a:lnTo>
                <a:lnTo>
                  <a:pt x="3372247" y="1368152"/>
                </a:lnTo>
                <a:lnTo>
                  <a:pt x="3372247" y="2499742"/>
                </a:lnTo>
                <a:lnTo>
                  <a:pt x="0" y="24997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F4858D0D-29DA-4F26-AF18-C0DEB17ABC8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44008" y="0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2499742 h 2499742"/>
              <a:gd name="connsiteX3" fmla="*/ 1137667 w 4499992"/>
              <a:gd name="connsiteY3" fmla="*/ 2499742 h 2499742"/>
              <a:gd name="connsiteX4" fmla="*/ 1137667 w 4499992"/>
              <a:gd name="connsiteY4" fmla="*/ 1368152 h 2499742"/>
              <a:gd name="connsiteX5" fmla="*/ 0 w 4499992"/>
              <a:gd name="connsiteY5" fmla="*/ 136815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4499992" y="0"/>
                </a:lnTo>
                <a:lnTo>
                  <a:pt x="4499992" y="2499742"/>
                </a:lnTo>
                <a:lnTo>
                  <a:pt x="1137667" y="2499742"/>
                </a:lnTo>
                <a:lnTo>
                  <a:pt x="1137667" y="1368152"/>
                </a:lnTo>
                <a:lnTo>
                  <a:pt x="0" y="1368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400095AA-D917-4540-B014-EEDB5478D0D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44008" y="2643759"/>
            <a:ext cx="4499992" cy="2499742"/>
          </a:xfrm>
          <a:custGeom>
            <a:avLst/>
            <a:gdLst>
              <a:gd name="connsiteX0" fmla="*/ 1137667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2499742 h 2499742"/>
              <a:gd name="connsiteX3" fmla="*/ 0 w 4499992"/>
              <a:gd name="connsiteY3" fmla="*/ 2499742 h 2499742"/>
              <a:gd name="connsiteX4" fmla="*/ 0 w 4499992"/>
              <a:gd name="connsiteY4" fmla="*/ 1118616 h 2499742"/>
              <a:gd name="connsiteX5" fmla="*/ 1137667 w 4499992"/>
              <a:gd name="connsiteY5" fmla="*/ 1118616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1137667" y="0"/>
                </a:moveTo>
                <a:lnTo>
                  <a:pt x="4499992" y="0"/>
                </a:lnTo>
                <a:lnTo>
                  <a:pt x="4499992" y="2499742"/>
                </a:lnTo>
                <a:lnTo>
                  <a:pt x="0" y="2499742"/>
                </a:lnTo>
                <a:lnTo>
                  <a:pt x="0" y="1118616"/>
                </a:lnTo>
                <a:lnTo>
                  <a:pt x="1137667" y="11186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="" xmlns:a16="http://schemas.microsoft.com/office/drawing/2014/main" id="{E797F658-C176-47C2-AEB4-F20B23921179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0" y="2643759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3372247 w 4499992"/>
              <a:gd name="connsiteY1" fmla="*/ 0 h 2499742"/>
              <a:gd name="connsiteX2" fmla="*/ 3372247 w 4499992"/>
              <a:gd name="connsiteY2" fmla="*/ 1118616 h 2499742"/>
              <a:gd name="connsiteX3" fmla="*/ 4499992 w 4499992"/>
              <a:gd name="connsiteY3" fmla="*/ 1118616 h 2499742"/>
              <a:gd name="connsiteX4" fmla="*/ 4499992 w 4499992"/>
              <a:gd name="connsiteY4" fmla="*/ 2499742 h 2499742"/>
              <a:gd name="connsiteX5" fmla="*/ 0 w 4499992"/>
              <a:gd name="connsiteY5" fmla="*/ 249974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3372247" y="0"/>
                </a:lnTo>
                <a:lnTo>
                  <a:pt x="3372247" y="1118616"/>
                </a:lnTo>
                <a:lnTo>
                  <a:pt x="4499992" y="1118616"/>
                </a:lnTo>
                <a:lnTo>
                  <a:pt x="4499992" y="2499742"/>
                </a:lnTo>
                <a:lnTo>
                  <a:pt x="0" y="24997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1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24985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">
            <a:extLst>
              <a:ext uri="{FF2B5EF4-FFF2-40B4-BE49-F238E27FC236}">
                <a16:creationId xmlns="" xmlns:a16="http://schemas.microsoft.com/office/drawing/2014/main" id="{8B87355E-D241-4F84-8E34-F12EFC8C5311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1" name="Rectangle 1">
              <a:extLst>
                <a:ext uri="{FF2B5EF4-FFF2-40B4-BE49-F238E27FC236}">
                  <a16:creationId xmlns="" xmlns:a16="http://schemas.microsoft.com/office/drawing/2014/main" id="{8A80B83A-8DB6-4419-B9E6-5F4B7AD8250B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="" xmlns:a16="http://schemas.microsoft.com/office/drawing/2014/main" id="{43C72C95-08A5-4AE8-AA2B-7F0F1D15237D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="" xmlns:a16="http://schemas.microsoft.com/office/drawing/2014/main" id="{F744013E-0792-4E51-B21F-CE2E88A9BDF0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="" xmlns:a16="http://schemas.microsoft.com/office/drawing/2014/main" id="{5048D8BC-6BEB-40DA-A91D-AE076BF3D670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="" xmlns:a16="http://schemas.microsoft.com/office/drawing/2014/main" id="{80C6D9FC-EAE8-4EFC-AD4C-7A54C93E55DE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8CA4EF62-C0AE-487F-99C8-557E9C34CF58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="" xmlns:a16="http://schemas.microsoft.com/office/drawing/2014/main" id="{C99470B5-F69C-47A6-A008-A055BC5A021B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="" xmlns:a16="http://schemas.microsoft.com/office/drawing/2014/main" id="{0B0E86D1-5B0C-4381-A5AE-15D3B0AA4D84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="" xmlns:a16="http://schemas.microsoft.com/office/drawing/2014/main" id="{87B717A4-B04E-47EF-9C2D-21FC12E3AC70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="" xmlns:a16="http://schemas.microsoft.com/office/drawing/2014/main" id="{08993359-6EE8-4F9B-A1B6-07CADFE356A7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="" xmlns:a16="http://schemas.microsoft.com/office/drawing/2014/main" id="{28BBF0BD-20A1-4BE9-8F51-98ACCA87025F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>
              <a:extLst>
                <a:ext uri="{FF2B5EF4-FFF2-40B4-BE49-F238E27FC236}">
                  <a16:creationId xmlns="" xmlns:a16="http://schemas.microsoft.com/office/drawing/2014/main" id="{E5999C32-E7D0-45EA-9ED9-5C3EBEF6D1A2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9">
              <a:extLst>
                <a:ext uri="{FF2B5EF4-FFF2-40B4-BE49-F238E27FC236}">
                  <a16:creationId xmlns="" xmlns:a16="http://schemas.microsoft.com/office/drawing/2014/main" id="{493FEA4D-D2EC-42FF-815F-E1C62644F9D6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="" xmlns:a16="http://schemas.microsoft.com/office/drawing/2014/main" id="{DD68CD7F-C635-4A31-91AE-B21DDAD2D667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="" xmlns:a16="http://schemas.microsoft.com/office/drawing/2014/main" id="{7EBF13E9-9DF3-4DA7-870E-B2463BDBB2FD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="" xmlns:a16="http://schemas.microsoft.com/office/drawing/2014/main" id="{DFA2D170-A948-4315-9FB0-2033E3DE34DA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68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2000" y="1715444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3433500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611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3291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15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7504" y="1131590"/>
            <a:ext cx="8928992" cy="38884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71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713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1347614"/>
            <a:ext cx="9144000" cy="2448272"/>
            <a:chOff x="0" y="1347614"/>
            <a:chExt cx="9144000" cy="2448272"/>
          </a:xfrm>
          <a:solidFill>
            <a:srgbClr val="649941">
              <a:alpha val="85000"/>
            </a:srgbClr>
          </a:solidFill>
        </p:grpSpPr>
        <p:sp>
          <p:nvSpPr>
            <p:cNvPr id="2" name="Rectangle 1"/>
            <p:cNvSpPr/>
            <p:nvPr userDrawn="1"/>
          </p:nvSpPr>
          <p:spPr>
            <a:xfrm>
              <a:off x="0" y="1347614"/>
              <a:ext cx="9144000" cy="244827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0" y="1923678"/>
              <a:ext cx="9144000" cy="1224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63027" y="2155604"/>
            <a:ext cx="4880973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63027" y="2629180"/>
            <a:ext cx="4880973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167600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1347614"/>
            <a:ext cx="9144000" cy="2448272"/>
            <a:chOff x="0" y="1347614"/>
            <a:chExt cx="9144000" cy="2448272"/>
          </a:xfrm>
          <a:solidFill>
            <a:srgbClr val="649941">
              <a:alpha val="85000"/>
            </a:srgbClr>
          </a:solidFill>
        </p:grpSpPr>
        <p:sp>
          <p:nvSpPr>
            <p:cNvPr id="2" name="Rectangle 1"/>
            <p:cNvSpPr/>
            <p:nvPr userDrawn="1"/>
          </p:nvSpPr>
          <p:spPr>
            <a:xfrm>
              <a:off x="0" y="1347614"/>
              <a:ext cx="9144000" cy="244827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0" y="1923678"/>
              <a:ext cx="9144000" cy="1224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63027" y="2155604"/>
            <a:ext cx="4880973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63027" y="2629180"/>
            <a:ext cx="4880973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15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117069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">
            <a:extLst>
              <a:ext uri="{FF2B5EF4-FFF2-40B4-BE49-F238E27FC236}">
                <a16:creationId xmlns="" xmlns:a16="http://schemas.microsoft.com/office/drawing/2014/main" id="{8B87355E-D241-4F84-8E34-F12EFC8C5311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1" name="Rectangle 1">
              <a:extLst>
                <a:ext uri="{FF2B5EF4-FFF2-40B4-BE49-F238E27FC236}">
                  <a16:creationId xmlns="" xmlns:a16="http://schemas.microsoft.com/office/drawing/2014/main" id="{8A80B83A-8DB6-4419-B9E6-5F4B7AD8250B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="" xmlns:a16="http://schemas.microsoft.com/office/drawing/2014/main" id="{43C72C95-08A5-4AE8-AA2B-7F0F1D15237D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="" xmlns:a16="http://schemas.microsoft.com/office/drawing/2014/main" id="{F744013E-0792-4E51-B21F-CE2E88A9BDF0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="" xmlns:a16="http://schemas.microsoft.com/office/drawing/2014/main" id="{5048D8BC-6BEB-40DA-A91D-AE076BF3D670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="" xmlns:a16="http://schemas.microsoft.com/office/drawing/2014/main" id="{80C6D9FC-EAE8-4EFC-AD4C-7A54C93E55DE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8CA4EF62-C0AE-487F-99C8-557E9C34CF58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="" xmlns:a16="http://schemas.microsoft.com/office/drawing/2014/main" id="{C99470B5-F69C-47A6-A008-A055BC5A021B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="" xmlns:a16="http://schemas.microsoft.com/office/drawing/2014/main" id="{0B0E86D1-5B0C-4381-A5AE-15D3B0AA4D84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="" xmlns:a16="http://schemas.microsoft.com/office/drawing/2014/main" id="{87B717A4-B04E-47EF-9C2D-21FC12E3AC70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="" xmlns:a16="http://schemas.microsoft.com/office/drawing/2014/main" id="{08993359-6EE8-4F9B-A1B6-07CADFE356A7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="" xmlns:a16="http://schemas.microsoft.com/office/drawing/2014/main" id="{28BBF0BD-20A1-4BE9-8F51-98ACCA87025F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>
              <a:extLst>
                <a:ext uri="{FF2B5EF4-FFF2-40B4-BE49-F238E27FC236}">
                  <a16:creationId xmlns="" xmlns:a16="http://schemas.microsoft.com/office/drawing/2014/main" id="{E5999C32-E7D0-45EA-9ED9-5C3EBEF6D1A2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9">
              <a:extLst>
                <a:ext uri="{FF2B5EF4-FFF2-40B4-BE49-F238E27FC236}">
                  <a16:creationId xmlns="" xmlns:a16="http://schemas.microsoft.com/office/drawing/2014/main" id="{493FEA4D-D2EC-42FF-815F-E1C62644F9D6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="" xmlns:a16="http://schemas.microsoft.com/office/drawing/2014/main" id="{DD68CD7F-C635-4A31-91AE-B21DDAD2D667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="" xmlns:a16="http://schemas.microsoft.com/office/drawing/2014/main" id="{7EBF13E9-9DF3-4DA7-870E-B2463BDBB2FD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="" xmlns:a16="http://schemas.microsoft.com/office/drawing/2014/main" id="{DFA2D170-A948-4315-9FB0-2033E3DE34DA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5103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3563888" y="1459377"/>
            <a:ext cx="3312127" cy="360000"/>
          </a:xfrm>
          <a:prstGeom prst="homePlate">
            <a:avLst>
              <a:gd name="adj" fmla="val 58282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entagon 7"/>
          <p:cNvSpPr/>
          <p:nvPr userDrawn="1"/>
        </p:nvSpPr>
        <p:spPr>
          <a:xfrm>
            <a:off x="3563888" y="1963541"/>
            <a:ext cx="3672128" cy="360000"/>
          </a:xfrm>
          <a:prstGeom prst="homePlate">
            <a:avLst>
              <a:gd name="adj" fmla="val 58282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 userDrawn="1"/>
        </p:nvSpPr>
        <p:spPr>
          <a:xfrm>
            <a:off x="3563888" y="2467705"/>
            <a:ext cx="4032128" cy="360000"/>
          </a:xfrm>
          <a:prstGeom prst="homePlate">
            <a:avLst>
              <a:gd name="adj" fmla="val 58282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3563888" y="2947558"/>
            <a:ext cx="4392128" cy="360000"/>
          </a:xfrm>
          <a:prstGeom prst="homePlate">
            <a:avLst>
              <a:gd name="adj" fmla="val 58282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140705"/>
            <a:ext cx="5218080" cy="26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21006" y="1483269"/>
            <a:ext cx="2501783" cy="1849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">
            <a:extLst>
              <a:ext uri="{FF2B5EF4-FFF2-40B4-BE49-F238E27FC236}">
                <a16:creationId xmlns="" xmlns:a16="http://schemas.microsoft.com/office/drawing/2014/main" id="{C13A72D2-F464-40AB-BCA5-8F0F28F9501E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1" name="Rectangle 1">
              <a:extLst>
                <a:ext uri="{FF2B5EF4-FFF2-40B4-BE49-F238E27FC236}">
                  <a16:creationId xmlns="" xmlns:a16="http://schemas.microsoft.com/office/drawing/2014/main" id="{438FFFA1-D809-4F75-91E8-41D5DE88B0CA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="" xmlns:a16="http://schemas.microsoft.com/office/drawing/2014/main" id="{6E9E44BF-838A-43E0-8C09-A63C02F7A596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="" xmlns:a16="http://schemas.microsoft.com/office/drawing/2014/main" id="{A0F4344E-487C-4B76-A89D-090E9073C6F4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="" xmlns:a16="http://schemas.microsoft.com/office/drawing/2014/main" id="{49C60A68-D099-48B9-9B3C-CA487F566FFB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="" xmlns:a16="http://schemas.microsoft.com/office/drawing/2014/main" id="{1E673706-38E3-4D83-B2E4-D892E800DBB5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B2B00D80-B95E-42E5-9669-A63EE75AB1E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="" xmlns:a16="http://schemas.microsoft.com/office/drawing/2014/main" id="{3BF28E8B-36EF-45A4-B19C-E3FB3C308892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="" xmlns:a16="http://schemas.microsoft.com/office/drawing/2014/main" id="{06219DF2-62AF-47A5-A922-5121B833BBD8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="" xmlns:a16="http://schemas.microsoft.com/office/drawing/2014/main" id="{2FE4491E-50BC-4C05-BE33-62624D5A1DB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="" xmlns:a16="http://schemas.microsoft.com/office/drawing/2014/main" id="{D644C7C2-1E32-4F96-8E37-5EF1C7B510B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="" xmlns:a16="http://schemas.microsoft.com/office/drawing/2014/main" id="{251340D8-5710-48BB-8D79-70178F6A3652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>
              <a:extLst>
                <a:ext uri="{FF2B5EF4-FFF2-40B4-BE49-F238E27FC236}">
                  <a16:creationId xmlns="" xmlns:a16="http://schemas.microsoft.com/office/drawing/2014/main" id="{852D8D65-05B6-45C6-B11C-EFB134B1BFD4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9">
              <a:extLst>
                <a:ext uri="{FF2B5EF4-FFF2-40B4-BE49-F238E27FC236}">
                  <a16:creationId xmlns="" xmlns:a16="http://schemas.microsoft.com/office/drawing/2014/main" id="{676FE479-DB62-4E58-A30D-E949E480A1B8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="" xmlns:a16="http://schemas.microsoft.com/office/drawing/2014/main" id="{14E3D49C-E692-4267-9F43-814CD90ADF47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="" xmlns:a16="http://schemas.microsoft.com/office/drawing/2014/main" id="{B7A4AE3C-8634-40A6-8134-C80DE28633AC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="" xmlns:a16="http://schemas.microsoft.com/office/drawing/2014/main" id="{8D838F89-BC9F-49BF-A2E3-527CFE6E254B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46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7504" y="1131590"/>
            <a:ext cx="8928992" cy="38884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01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="" xmlns:a16="http://schemas.microsoft.com/office/drawing/2014/main" id="{75A1F0C8-ADE8-49C0-9621-BADA30C5AA62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24" name="Rectangle 1">
              <a:extLst>
                <a:ext uri="{FF2B5EF4-FFF2-40B4-BE49-F238E27FC236}">
                  <a16:creationId xmlns="" xmlns:a16="http://schemas.microsoft.com/office/drawing/2014/main" id="{F8E22D68-A56D-46FD-BC42-93B4EAE80021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8D24A598-D874-4C08-BEA7-301F153CADDB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7">
              <a:extLst>
                <a:ext uri="{FF2B5EF4-FFF2-40B4-BE49-F238E27FC236}">
                  <a16:creationId xmlns="" xmlns:a16="http://schemas.microsoft.com/office/drawing/2014/main" id="{53A13DC6-0EDF-4A8E-8E4D-81768F1DF80B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8">
              <a:extLst>
                <a:ext uri="{FF2B5EF4-FFF2-40B4-BE49-F238E27FC236}">
                  <a16:creationId xmlns="" xmlns:a16="http://schemas.microsoft.com/office/drawing/2014/main" id="{F2E441BD-7BE9-4A75-9DB5-735EC46026C2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="" xmlns:a16="http://schemas.microsoft.com/office/drawing/2014/main" id="{C0BF37B3-A371-4645-A8AB-6294FA0012B1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="" xmlns:a16="http://schemas.microsoft.com/office/drawing/2014/main" id="{D1F581C4-49C2-4733-8878-B70E3BB3F71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="" xmlns:a16="http://schemas.microsoft.com/office/drawing/2014/main" id="{0562264D-B2F2-4788-B47F-5919F0A03323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="" xmlns:a16="http://schemas.microsoft.com/office/drawing/2014/main" id="{1D2413AA-E9C9-4063-A40F-31C3653DDF8F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="" xmlns:a16="http://schemas.microsoft.com/office/drawing/2014/main" id="{98EE8A88-944E-4EAF-802A-76F8CA0050A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="" xmlns:a16="http://schemas.microsoft.com/office/drawing/2014/main" id="{0A2BE1D3-6B9D-4BA7-AAC7-928A6AA44D8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7">
              <a:extLst>
                <a:ext uri="{FF2B5EF4-FFF2-40B4-BE49-F238E27FC236}">
                  <a16:creationId xmlns="" xmlns:a16="http://schemas.microsoft.com/office/drawing/2014/main" id="{576E8FCF-68A2-4B49-93A1-8F3AE723DA83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="" xmlns:a16="http://schemas.microsoft.com/office/drawing/2014/main" id="{E38FF078-492E-46D5-B6EE-4FF39A801B41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="" xmlns:a16="http://schemas.microsoft.com/office/drawing/2014/main" id="{CE554615-93B8-4E75-BBD0-67603689B6A1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="" xmlns:a16="http://schemas.microsoft.com/office/drawing/2014/main" id="{AC36994E-976C-4B08-8784-AAC20FDF60E3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="" xmlns:a16="http://schemas.microsoft.com/office/drawing/2014/main" id="{7EEBE4CE-D8B6-495B-ACCE-C188E8DF4878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2">
              <a:extLst>
                <a:ext uri="{FF2B5EF4-FFF2-40B4-BE49-F238E27FC236}">
                  <a16:creationId xmlns="" xmlns:a16="http://schemas.microsoft.com/office/drawing/2014/main" id="{FD50BD70-C637-458B-8952-261DED7CC717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046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15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55" y="1131590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154419" y="1237310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1" y="1117462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98835" y="1223182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2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6260" y="1335357"/>
            <a:ext cx="6977740" cy="10116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166260" y="2527876"/>
            <a:ext cx="6977740" cy="1011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2166260" y="3720395"/>
            <a:ext cx="6977740" cy="1011600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1335357"/>
            <a:ext cx="511906" cy="10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0" y="2527876"/>
            <a:ext cx="511906" cy="10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3720395"/>
            <a:ext cx="511906" cy="101160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2">
            <a:extLst>
              <a:ext uri="{FF2B5EF4-FFF2-40B4-BE49-F238E27FC236}">
                <a16:creationId xmlns="" xmlns:a16="http://schemas.microsoft.com/office/drawing/2014/main" id="{6E3CB9E0-2383-4255-9EF1-8268A614EEEE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4" name="Rectangle 1">
              <a:extLst>
                <a:ext uri="{FF2B5EF4-FFF2-40B4-BE49-F238E27FC236}">
                  <a16:creationId xmlns="" xmlns:a16="http://schemas.microsoft.com/office/drawing/2014/main" id="{4B0CF6BD-3392-4544-A141-29F47B1CE57E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6">
              <a:extLst>
                <a:ext uri="{FF2B5EF4-FFF2-40B4-BE49-F238E27FC236}">
                  <a16:creationId xmlns="" xmlns:a16="http://schemas.microsoft.com/office/drawing/2014/main" id="{622324D8-4779-4A27-9B32-A15B60CA1E3F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7">
              <a:extLst>
                <a:ext uri="{FF2B5EF4-FFF2-40B4-BE49-F238E27FC236}">
                  <a16:creationId xmlns="" xmlns:a16="http://schemas.microsoft.com/office/drawing/2014/main" id="{70D2B963-189F-4326-8718-BF324BCA16CC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="" xmlns:a16="http://schemas.microsoft.com/office/drawing/2014/main" id="{7759F427-4CFF-402D-BAC9-E6272942E259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="" xmlns:a16="http://schemas.microsoft.com/office/drawing/2014/main" id="{21B2D139-E4A6-4AA1-9E91-EB0C320C9588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2">
              <a:extLst>
                <a:ext uri="{FF2B5EF4-FFF2-40B4-BE49-F238E27FC236}">
                  <a16:creationId xmlns="" xmlns:a16="http://schemas.microsoft.com/office/drawing/2014/main" id="{E22D69FE-AEE2-458A-BB65-4421D40B3C1E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3">
              <a:extLst>
                <a:ext uri="{FF2B5EF4-FFF2-40B4-BE49-F238E27FC236}">
                  <a16:creationId xmlns="" xmlns:a16="http://schemas.microsoft.com/office/drawing/2014/main" id="{3E9B7D25-0B74-47AD-A341-CC17CE7D3CF2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="" xmlns:a16="http://schemas.microsoft.com/office/drawing/2014/main" id="{18243A91-A937-4727-AA0C-64F7155E171A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5">
              <a:extLst>
                <a:ext uri="{FF2B5EF4-FFF2-40B4-BE49-F238E27FC236}">
                  <a16:creationId xmlns="" xmlns:a16="http://schemas.microsoft.com/office/drawing/2014/main" id="{DB98DEF8-FADC-4903-9196-0628B7FF4D70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="" xmlns:a16="http://schemas.microsoft.com/office/drawing/2014/main" id="{476076CE-F29A-4765-BAB5-55EF8812AA28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7">
              <a:extLst>
                <a:ext uri="{FF2B5EF4-FFF2-40B4-BE49-F238E27FC236}">
                  <a16:creationId xmlns="" xmlns:a16="http://schemas.microsoft.com/office/drawing/2014/main" id="{7564AFBA-D0EF-48DA-A6B6-20BBAB6A51EF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8">
              <a:extLst>
                <a:ext uri="{FF2B5EF4-FFF2-40B4-BE49-F238E27FC236}">
                  <a16:creationId xmlns="" xmlns:a16="http://schemas.microsoft.com/office/drawing/2014/main" id="{95C98BE3-6F7D-4D6D-A2E6-A7DCB674C51A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9">
              <a:extLst>
                <a:ext uri="{FF2B5EF4-FFF2-40B4-BE49-F238E27FC236}">
                  <a16:creationId xmlns="" xmlns:a16="http://schemas.microsoft.com/office/drawing/2014/main" id="{9654DC83-FBA6-4C1B-8A2E-CCDCC688FEE7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0">
              <a:extLst>
                <a:ext uri="{FF2B5EF4-FFF2-40B4-BE49-F238E27FC236}">
                  <a16:creationId xmlns="" xmlns:a16="http://schemas.microsoft.com/office/drawing/2014/main" id="{09B23FBB-894F-4244-A484-4FA3442C3C2D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1">
              <a:extLst>
                <a:ext uri="{FF2B5EF4-FFF2-40B4-BE49-F238E27FC236}">
                  <a16:creationId xmlns="" xmlns:a16="http://schemas.microsoft.com/office/drawing/2014/main" id="{04F25DA4-74DC-4F1B-9ACF-4FA301DEEDD5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2">
              <a:extLst>
                <a:ext uri="{FF2B5EF4-FFF2-40B4-BE49-F238E27FC236}">
                  <a16:creationId xmlns="" xmlns:a16="http://schemas.microsoft.com/office/drawing/2014/main" id="{47C35BF7-5E1C-4341-8835-40B8D75CE509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3563888" y="1459377"/>
            <a:ext cx="3312127" cy="360000"/>
          </a:xfrm>
          <a:prstGeom prst="homePlate">
            <a:avLst>
              <a:gd name="adj" fmla="val 58282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entagon 7"/>
          <p:cNvSpPr/>
          <p:nvPr userDrawn="1"/>
        </p:nvSpPr>
        <p:spPr>
          <a:xfrm>
            <a:off x="3563888" y="1963541"/>
            <a:ext cx="3672128" cy="360000"/>
          </a:xfrm>
          <a:prstGeom prst="homePlate">
            <a:avLst>
              <a:gd name="adj" fmla="val 58282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 userDrawn="1"/>
        </p:nvSpPr>
        <p:spPr>
          <a:xfrm>
            <a:off x="3563888" y="2467705"/>
            <a:ext cx="4032128" cy="360000"/>
          </a:xfrm>
          <a:prstGeom prst="homePlate">
            <a:avLst>
              <a:gd name="adj" fmla="val 58282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3563888" y="2947558"/>
            <a:ext cx="4392128" cy="360000"/>
          </a:xfrm>
          <a:prstGeom prst="homePlate">
            <a:avLst>
              <a:gd name="adj" fmla="val 58282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140705"/>
            <a:ext cx="5218080" cy="26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21006" y="1483269"/>
            <a:ext cx="2501783" cy="1849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">
            <a:extLst>
              <a:ext uri="{FF2B5EF4-FFF2-40B4-BE49-F238E27FC236}">
                <a16:creationId xmlns="" xmlns:a16="http://schemas.microsoft.com/office/drawing/2014/main" id="{C13A72D2-F464-40AB-BCA5-8F0F28F9501E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1" name="Rectangle 1">
              <a:extLst>
                <a:ext uri="{FF2B5EF4-FFF2-40B4-BE49-F238E27FC236}">
                  <a16:creationId xmlns="" xmlns:a16="http://schemas.microsoft.com/office/drawing/2014/main" id="{438FFFA1-D809-4F75-91E8-41D5DE88B0CA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="" xmlns:a16="http://schemas.microsoft.com/office/drawing/2014/main" id="{6E9E44BF-838A-43E0-8C09-A63C02F7A596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="" xmlns:a16="http://schemas.microsoft.com/office/drawing/2014/main" id="{A0F4344E-487C-4B76-A89D-090E9073C6F4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="" xmlns:a16="http://schemas.microsoft.com/office/drawing/2014/main" id="{49C60A68-D099-48B9-9B3C-CA487F566FFB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="" xmlns:a16="http://schemas.microsoft.com/office/drawing/2014/main" id="{1E673706-38E3-4D83-B2E4-D892E800DBB5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B2B00D80-B95E-42E5-9669-A63EE75AB1E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="" xmlns:a16="http://schemas.microsoft.com/office/drawing/2014/main" id="{3BF28E8B-36EF-45A4-B19C-E3FB3C308892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="" xmlns:a16="http://schemas.microsoft.com/office/drawing/2014/main" id="{06219DF2-62AF-47A5-A922-5121B833BBD8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="" xmlns:a16="http://schemas.microsoft.com/office/drawing/2014/main" id="{2FE4491E-50BC-4C05-BE33-62624D5A1DB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="" xmlns:a16="http://schemas.microsoft.com/office/drawing/2014/main" id="{D644C7C2-1E32-4F96-8E37-5EF1C7B510B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="" xmlns:a16="http://schemas.microsoft.com/office/drawing/2014/main" id="{251340D8-5710-48BB-8D79-70178F6A3652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>
              <a:extLst>
                <a:ext uri="{FF2B5EF4-FFF2-40B4-BE49-F238E27FC236}">
                  <a16:creationId xmlns="" xmlns:a16="http://schemas.microsoft.com/office/drawing/2014/main" id="{852D8D65-05B6-45C6-B11C-EFB134B1BFD4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9">
              <a:extLst>
                <a:ext uri="{FF2B5EF4-FFF2-40B4-BE49-F238E27FC236}">
                  <a16:creationId xmlns="" xmlns:a16="http://schemas.microsoft.com/office/drawing/2014/main" id="{676FE479-DB62-4E58-A30D-E949E480A1B8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="" xmlns:a16="http://schemas.microsoft.com/office/drawing/2014/main" id="{14E3D49C-E692-4267-9F43-814CD90ADF47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="" xmlns:a16="http://schemas.microsoft.com/office/drawing/2014/main" id="{B7A4AE3C-8634-40A6-8134-C80DE28633AC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="" xmlns:a16="http://schemas.microsoft.com/office/drawing/2014/main" id="{8D838F89-BC9F-49BF-A2E3-527CFE6E254B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43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">
            <a:extLst>
              <a:ext uri="{FF2B5EF4-FFF2-40B4-BE49-F238E27FC236}">
                <a16:creationId xmlns="" xmlns:a16="http://schemas.microsoft.com/office/drawing/2014/main" id="{8B87355E-D241-4F84-8E34-F12EFC8C5311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1" name="Rectangle 1">
              <a:extLst>
                <a:ext uri="{FF2B5EF4-FFF2-40B4-BE49-F238E27FC236}">
                  <a16:creationId xmlns="" xmlns:a16="http://schemas.microsoft.com/office/drawing/2014/main" id="{8A80B83A-8DB6-4419-B9E6-5F4B7AD8250B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="" xmlns:a16="http://schemas.microsoft.com/office/drawing/2014/main" id="{43C72C95-08A5-4AE8-AA2B-7F0F1D15237D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="" xmlns:a16="http://schemas.microsoft.com/office/drawing/2014/main" id="{F744013E-0792-4E51-B21F-CE2E88A9BDF0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="" xmlns:a16="http://schemas.microsoft.com/office/drawing/2014/main" id="{5048D8BC-6BEB-40DA-A91D-AE076BF3D670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="" xmlns:a16="http://schemas.microsoft.com/office/drawing/2014/main" id="{80C6D9FC-EAE8-4EFC-AD4C-7A54C93E55DE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8CA4EF62-C0AE-487F-99C8-557E9C34CF58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="" xmlns:a16="http://schemas.microsoft.com/office/drawing/2014/main" id="{C99470B5-F69C-47A6-A008-A055BC5A021B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="" xmlns:a16="http://schemas.microsoft.com/office/drawing/2014/main" id="{0B0E86D1-5B0C-4381-A5AE-15D3B0AA4D84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="" xmlns:a16="http://schemas.microsoft.com/office/drawing/2014/main" id="{87B717A4-B04E-47EF-9C2D-21FC12E3AC70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="" xmlns:a16="http://schemas.microsoft.com/office/drawing/2014/main" id="{08993359-6EE8-4F9B-A1B6-07CADFE356A7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="" xmlns:a16="http://schemas.microsoft.com/office/drawing/2014/main" id="{28BBF0BD-20A1-4BE9-8F51-98ACCA87025F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>
              <a:extLst>
                <a:ext uri="{FF2B5EF4-FFF2-40B4-BE49-F238E27FC236}">
                  <a16:creationId xmlns="" xmlns:a16="http://schemas.microsoft.com/office/drawing/2014/main" id="{E5999C32-E7D0-45EA-9ED9-5C3EBEF6D1A2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9">
              <a:extLst>
                <a:ext uri="{FF2B5EF4-FFF2-40B4-BE49-F238E27FC236}">
                  <a16:creationId xmlns="" xmlns:a16="http://schemas.microsoft.com/office/drawing/2014/main" id="{493FEA4D-D2EC-42FF-815F-E1C62644F9D6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="" xmlns:a16="http://schemas.microsoft.com/office/drawing/2014/main" id="{DD68CD7F-C635-4A31-91AE-B21DDAD2D667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="" xmlns:a16="http://schemas.microsoft.com/office/drawing/2014/main" id="{7EBF13E9-9DF3-4DA7-870E-B2463BDBB2FD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="" xmlns:a16="http://schemas.microsoft.com/office/drawing/2014/main" id="{DFA2D170-A948-4315-9FB0-2033E3DE34DA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3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15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55" y="1131590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154419" y="1237310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1" y="1117462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98835" y="1223182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6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theme" Target="../theme/theme3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7">
            <a:alphaModFix amt="1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1" r:id="rId3"/>
    <p:sldLayoutId id="2147483661" r:id="rId4"/>
    <p:sldLayoutId id="2147483660" r:id="rId5"/>
    <p:sldLayoutId id="2147483655" r:id="rId6"/>
    <p:sldLayoutId id="2147483662" r:id="rId7"/>
    <p:sldLayoutId id="2147483663" r:id="rId8"/>
    <p:sldLayoutId id="2147483673" r:id="rId9"/>
    <p:sldLayoutId id="2147483665" r:id="rId10"/>
    <p:sldLayoutId id="2147483666" r:id="rId11"/>
    <p:sldLayoutId id="2147483667" r:id="rId12"/>
    <p:sldLayoutId id="2147483672" r:id="rId13"/>
    <p:sldLayoutId id="2147483668" r:id="rId14"/>
    <p:sldLayoutId id="2147483669" r:id="rId15"/>
    <p:sldLayoutId id="2147483656" r:id="rId16"/>
    <p:sldLayoutId id="2147483721" r:id="rId17"/>
    <p:sldLayoutId id="2147483722" r:id="rId18"/>
    <p:sldLayoutId id="2147483704" r:id="rId19"/>
    <p:sldLayoutId id="2147483705" r:id="rId20"/>
    <p:sldLayoutId id="2147483706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3" r:id="rId3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1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F68C-3E8D-F148-A52F-207B7A212FD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9628-5E1F-5743-81D1-AC971CCDE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5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766427" y="2022981"/>
            <a:ext cx="1213285" cy="1172408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597993" y="2023890"/>
            <a:ext cx="1226528" cy="1176493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445319" y="2018895"/>
            <a:ext cx="1178617" cy="1176494"/>
          </a:xfrm>
          <a:prstGeom prst="diamond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059832" y="24048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How to boost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9132" y="425155"/>
            <a:ext cx="3714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New Brunswick’s</a:t>
            </a:r>
            <a:endParaRPr lang="en-US" sz="4000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4323" y="16778"/>
            <a:ext cx="719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ECONOMY ?</a:t>
            </a: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18" y="2249365"/>
            <a:ext cx="538409" cy="538409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84" y="2325102"/>
            <a:ext cx="689348" cy="5476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013" y="2249365"/>
            <a:ext cx="623350" cy="6233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1123"/>
            <a:ext cx="3785031" cy="808412"/>
          </a:xfrm>
          <a:prstGeom prst="rect">
            <a:avLst/>
          </a:prstGeom>
        </p:spPr>
      </p:pic>
      <p:sp>
        <p:nvSpPr>
          <p:cNvPr id="47" name="Picture Placeholder 46"/>
          <p:cNvSpPr>
            <a:spLocks noGrp="1"/>
          </p:cNvSpPr>
          <p:nvPr>
            <p:ph type="pic" idx="1"/>
          </p:nvPr>
        </p:nvSpPr>
        <p:spPr>
          <a:solidFill>
            <a:srgbClr val="DEDEDE"/>
          </a:solidFill>
        </p:spPr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02" y="1816562"/>
            <a:ext cx="1894892" cy="19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Calibri" charset="0"/>
                <a:ea typeface="Calibri" charset="0"/>
                <a:cs typeface="Calibri" charset="0"/>
              </a:rPr>
              <a:t>Why Invest In Cannabis?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sz="1600" dirty="0" smtClean="0">
                <a:latin typeface="Calibri" charset="0"/>
                <a:ea typeface="Calibri" charset="0"/>
                <a:cs typeface="Calibri" charset="0"/>
              </a:rPr>
              <a:t>Factors Favoring Cannabis Investment</a:t>
            </a:r>
            <a:endParaRPr lang="en-US" altLang="ko-KR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r="5543"/>
          <a:stretch>
            <a:fillRect/>
          </a:stretch>
        </p:blipFill>
        <p:spPr/>
      </p:pic>
      <p:sp>
        <p:nvSpPr>
          <p:cNvPr id="8" name="Diamond 7"/>
          <p:cNvSpPr/>
          <p:nvPr/>
        </p:nvSpPr>
        <p:spPr>
          <a:xfrm>
            <a:off x="7929601" y="2810824"/>
            <a:ext cx="648072" cy="648072"/>
          </a:xfrm>
          <a:prstGeom prst="diamond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7583883" y="2318014"/>
            <a:ext cx="648072" cy="648072"/>
          </a:xfrm>
          <a:prstGeom prst="diamond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7196524" y="1822422"/>
            <a:ext cx="648072" cy="64807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6864554" y="1307410"/>
            <a:ext cx="648072" cy="64807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71336" y="2965135"/>
            <a:ext cx="18082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 smtClean="0">
                <a:latin typeface="Rockwell" charset="0"/>
                <a:ea typeface="Rockwell" charset="0"/>
                <a:cs typeface="Rockwell" charset="0"/>
              </a:rPr>
              <a:t>Returns Expected</a:t>
            </a:r>
            <a:endParaRPr lang="ko-KR" altLang="en-US" sz="14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7749" y="2487516"/>
            <a:ext cx="35608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 smtClean="0">
                <a:latin typeface="Rockwell" charset="0"/>
                <a:ea typeface="Rockwell" charset="0"/>
                <a:cs typeface="Rockwell" charset="0"/>
              </a:rPr>
              <a:t>Cannabis has the Highest </a:t>
            </a:r>
            <a:r>
              <a:rPr lang="en-US" altLang="ko-KR" sz="1400" dirty="0" smtClean="0">
                <a:latin typeface="Rockwell" charset="0"/>
                <a:ea typeface="Rockwell" charset="0"/>
                <a:cs typeface="Rockwell" charset="0"/>
              </a:rPr>
              <a:t>Yield </a:t>
            </a:r>
            <a:r>
              <a:rPr lang="en-US" altLang="ko-KR" sz="1400" dirty="0" smtClean="0">
                <a:latin typeface="Rockwell" charset="0"/>
                <a:ea typeface="Rockwell" charset="0"/>
                <a:cs typeface="Rockwell" charset="0"/>
              </a:rPr>
              <a:t>per Acre</a:t>
            </a:r>
            <a:endParaRPr lang="ko-KR" altLang="en-US" sz="14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0718" y="2010237"/>
            <a:ext cx="26878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 smtClean="0">
                <a:latin typeface="Rockwell" charset="0"/>
                <a:ea typeface="Rockwell" charset="0"/>
                <a:cs typeface="Rockwell" charset="0"/>
              </a:rPr>
              <a:t>Market Size by the end of 2020</a:t>
            </a:r>
            <a:endParaRPr lang="ko-KR" altLang="en-US" sz="14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48727" y="1494128"/>
            <a:ext cx="29411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 smtClean="0">
                <a:latin typeface="Rockwell" charset="0"/>
                <a:ea typeface="Rockwell" charset="0"/>
                <a:cs typeface="Rockwell" charset="0"/>
              </a:rPr>
              <a:t>   Yearly Increase in Consumption</a:t>
            </a:r>
            <a:endParaRPr lang="ko-KR" altLang="en-US" sz="14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49979" y="1478437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Eurostile" charset="0"/>
                <a:ea typeface="Eurostile" charset="0"/>
                <a:cs typeface="Eurostile" charset="0"/>
              </a:rPr>
              <a:t>30%</a:t>
            </a:r>
            <a:endParaRPr lang="en-US" sz="1400" b="1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2628" y="1998700"/>
            <a:ext cx="82251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latin typeface="Eurostile" charset="0"/>
                <a:ea typeface="Eurostile" charset="0"/>
                <a:cs typeface="Eurostile" charset="0"/>
              </a:rPr>
              <a:t>$15.6b </a:t>
            </a:r>
            <a:endParaRPr lang="en-US" sz="1300" b="1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31204" y="2486788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Eurostile" charset="0"/>
                <a:ea typeface="Eurostile" charset="0"/>
                <a:cs typeface="Eurostile" charset="0"/>
              </a:rPr>
              <a:t> $1.1m</a:t>
            </a:r>
            <a:endParaRPr lang="en-US" sz="1400" b="1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49197" y="2965135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Eurostile" charset="0"/>
                <a:ea typeface="Eurostile" charset="0"/>
                <a:cs typeface="Eurostile" charset="0"/>
              </a:rPr>
              <a:t> 35%</a:t>
            </a:r>
            <a:endParaRPr lang="en-US" sz="1400" b="1" dirty="0">
              <a:latin typeface="Eurostile" charset="0"/>
              <a:ea typeface="Eurostile" charset="0"/>
              <a:cs typeface="Eurosti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Calibri" charset="0"/>
                <a:ea typeface="Calibri" charset="0"/>
                <a:cs typeface="Calibri" charset="0"/>
              </a:rPr>
              <a:t>New Brunswick &amp; Cannabis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sz="1600" dirty="0" smtClean="0">
                <a:latin typeface="Calibri" charset="0"/>
                <a:ea typeface="Calibri" charset="0"/>
                <a:cs typeface="Calibri" charset="0"/>
              </a:rPr>
              <a:t>Why New Brunswick is the right choice</a:t>
            </a:r>
            <a:endParaRPr lang="en-US" altLang="ko-KR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807418" y="1487132"/>
            <a:ext cx="1529162" cy="152916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1109385" y="3302511"/>
            <a:ext cx="1080120" cy="1080120"/>
          </a:xfrm>
          <a:prstGeom prst="diamond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6768244" y="3435846"/>
            <a:ext cx="1080120" cy="1080120"/>
          </a:xfrm>
          <a:prstGeom prst="diamond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1999" y="2999913"/>
            <a:ext cx="0" cy="50410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714678" y="3541951"/>
            <a:ext cx="3528393" cy="1051197"/>
            <a:chOff x="419273" y="3455966"/>
            <a:chExt cx="2454379" cy="1051197"/>
          </a:xfrm>
        </p:grpSpPr>
        <p:sp>
          <p:nvSpPr>
            <p:cNvPr id="15" name="TextBox 14"/>
            <p:cNvSpPr txBox="1"/>
            <p:nvPr/>
          </p:nvSpPr>
          <p:spPr>
            <a:xfrm>
              <a:off x="419273" y="4199386"/>
              <a:ext cx="245437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charset="0"/>
                  <a:ea typeface="Rockwell" charset="0"/>
                  <a:cs typeface="Rockwell" charset="0"/>
                </a:rPr>
                <a:t>Possesses less than 1 percent of market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charset="0"/>
                <a:ea typeface="Rockwell" charset="0"/>
                <a:cs typeface="Rockwel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412" y="3455966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charset="0"/>
                  <a:ea typeface="Impact" charset="0"/>
                  <a:cs typeface="Impact" charset="0"/>
                </a:rPr>
                <a:t>Total Share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522" y="1480405"/>
            <a:ext cx="3116074" cy="792469"/>
            <a:chOff x="710720" y="3343974"/>
            <a:chExt cx="2403826" cy="792469"/>
          </a:xfrm>
        </p:grpSpPr>
        <p:sp>
          <p:nvSpPr>
            <p:cNvPr id="18" name="TextBox 17"/>
            <p:cNvSpPr txBox="1"/>
            <p:nvPr/>
          </p:nvSpPr>
          <p:spPr>
            <a:xfrm>
              <a:off x="710720" y="3613223"/>
              <a:ext cx="24038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Rockwell" charset="0"/>
                  <a:ea typeface="Rockwell" charset="0"/>
                  <a:cs typeface="Rockwell" charset="0"/>
                </a:rPr>
                <a:t>Multimodal, modern transportation infrastructure, with more than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charset="0"/>
                <a:ea typeface="Rockwell" charset="0"/>
                <a:cs typeface="Rockwel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3364" y="3343974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charset="0"/>
                  <a:ea typeface="Impact" charset="0"/>
                  <a:cs typeface="Impact" charset="0"/>
                </a:rPr>
                <a:t>Transportation ready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754" y="1193856"/>
            <a:ext cx="3471513" cy="1221745"/>
            <a:chOff x="839270" y="3367080"/>
            <a:chExt cx="2195903" cy="973722"/>
          </a:xfrm>
        </p:grpSpPr>
        <p:sp>
          <p:nvSpPr>
            <p:cNvPr id="21" name="TextBox 20"/>
            <p:cNvSpPr txBox="1"/>
            <p:nvPr/>
          </p:nvSpPr>
          <p:spPr>
            <a:xfrm>
              <a:off x="839270" y="3489000"/>
              <a:ext cx="2195903" cy="851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Rockwell" charset="0"/>
                  <a:ea typeface="Rockwell" charset="0"/>
                  <a:cs typeface="Rockwell" charset="0"/>
                </a:rPr>
                <a:t>Cannabis farming doesn't require large investment or area which can be used to attract new farmers and investments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7393" y="3367080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charset="0"/>
                  <a:ea typeface="Impact" charset="0"/>
                  <a:cs typeface="Impact" charset="0"/>
                </a:rPr>
                <a:t>Attract Farmers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1649445" y="2265937"/>
            <a:ext cx="0" cy="103657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" idx="0"/>
          </p:cNvCxnSpPr>
          <p:nvPr/>
        </p:nvCxnSpPr>
        <p:spPr>
          <a:xfrm>
            <a:off x="7308304" y="2265937"/>
            <a:ext cx="0" cy="1169909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6" y="3564010"/>
            <a:ext cx="565557" cy="5655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40" y="1814089"/>
            <a:ext cx="759518" cy="7595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76" y="3629939"/>
            <a:ext cx="629761" cy="62976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26654" y="2534373"/>
            <a:ext cx="167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1"/>
                </a:solidFill>
                <a:latin typeface="Eurostile" charset="0"/>
                <a:ea typeface="Eurostile" charset="0"/>
                <a:cs typeface="Eurostile" charset="0"/>
              </a:rPr>
              <a:t>18,000 km</a:t>
            </a:r>
            <a:endParaRPr lang="en-US" sz="2400" dirty="0">
              <a:solidFill>
                <a:srgbClr val="C00001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26817" y="3798384"/>
            <a:ext cx="1090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  <a:latin typeface="Eurostile" charset="0"/>
                <a:ea typeface="Eurostile" charset="0"/>
                <a:cs typeface="Eurostile" charset="0"/>
              </a:rPr>
              <a:t>0.6%</a:t>
            </a:r>
            <a:endParaRPr lang="en-US" sz="3200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9362" y="4854619"/>
            <a:ext cx="474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https://www2.gnb.ca/content/</a:t>
            </a:r>
            <a:r>
              <a:rPr lang="en-US" sz="1000" dirty="0" err="1"/>
              <a:t>gnb</a:t>
            </a:r>
            <a:r>
              <a:rPr lang="en-US" sz="1000" dirty="0"/>
              <a:t>/</a:t>
            </a:r>
            <a:r>
              <a:rPr lang="en-US" sz="1000" dirty="0" err="1"/>
              <a:t>en</a:t>
            </a:r>
            <a:r>
              <a:rPr lang="en-US" sz="1000" dirty="0"/>
              <a:t>/gateways/</a:t>
            </a:r>
            <a:r>
              <a:rPr lang="en-US" sz="1000" dirty="0" err="1"/>
              <a:t>about_nb</a:t>
            </a:r>
            <a:r>
              <a:rPr lang="en-US" sz="1000" dirty="0"/>
              <a:t>/</a:t>
            </a:r>
            <a:r>
              <a:rPr lang="en-US" sz="1000" dirty="0" err="1"/>
              <a:t>transportation.html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21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Calibri" charset="0"/>
                <a:ea typeface="Calibri" charset="0"/>
                <a:cs typeface="Calibri" charset="0"/>
              </a:rPr>
              <a:t>Reducing Taxes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82427" y="822376"/>
            <a:ext cx="3275856" cy="28803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ko-KR" sz="2000" dirty="0" smtClean="0">
                <a:latin typeface="Calibri" charset="0"/>
                <a:ea typeface="Calibri" charset="0"/>
                <a:cs typeface="Calibri" charset="0"/>
              </a:rPr>
              <a:t>Commercial Taxes</a:t>
            </a:r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" r="830"/>
          <a:stretch>
            <a:fillRect/>
          </a:stretch>
        </p:blipFill>
        <p:spPr>
          <a:xfrm flipH="1">
            <a:off x="1148259" y="1270317"/>
            <a:ext cx="3043041" cy="1842028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/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1031851" y="800444"/>
            <a:ext cx="327585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Calibri" charset="0"/>
                <a:ea typeface="Calibri" charset="0"/>
                <a:cs typeface="Calibri" charset="0"/>
              </a:rPr>
              <a:t>Residential </a:t>
            </a:r>
            <a:r>
              <a:rPr lang="en-US" altLang="ko-KR" sz="2000" dirty="0" smtClean="0">
                <a:latin typeface="Calibri" charset="0"/>
                <a:ea typeface="Calibri" charset="0"/>
                <a:cs typeface="Calibri" charset="0"/>
              </a:rPr>
              <a:t>Taxes</a:t>
            </a:r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5167" y="1267151"/>
            <a:ext cx="184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New </a:t>
            </a:r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Brunswick               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36088" y="1224235"/>
            <a:ext cx="127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New Brunswick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88969" y="1531291"/>
            <a:ext cx="748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Quebec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521" y="1485175"/>
            <a:ext cx="748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Quebec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0119" y="1772834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Nova Scotia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51900" y="1750119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Rockwell" charset="0"/>
                <a:ea typeface="Rockwell" charset="0"/>
                <a:cs typeface="Rockwell" charset="0"/>
              </a:rPr>
              <a:t>Nova Scotia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76027" y="2056764"/>
            <a:ext cx="724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Ontario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11185" y="2022800"/>
            <a:ext cx="724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Ontario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8197" y="2311755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Canada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0202" y="2283966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Canada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4323" y="2588754"/>
            <a:ext cx="7191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Alberta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8566" y="2560793"/>
            <a:ext cx="7191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Alberta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6872" y="285533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B.C.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9441" y="2837792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B.C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4106647"/>
            <a:ext cx="9144000" cy="938223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Content Placeholder 4"/>
          <p:cNvSpPr txBox="1">
            <a:spLocks/>
          </p:cNvSpPr>
          <p:nvPr/>
        </p:nvSpPr>
        <p:spPr>
          <a:xfrm>
            <a:off x="845585" y="4177288"/>
            <a:ext cx="8106498" cy="1080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City’s </a:t>
            </a:r>
            <a:r>
              <a:rPr lang="en-US" sz="1600" b="1" dirty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Property Tax is directly linked to its competitiveness. Higher investments will strengthen the provincial workforce by developing and attracting people.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5" name="Rounded Rectangle 51">
            <a:extLst>
              <a:ext uri="{FF2B5EF4-FFF2-40B4-BE49-F238E27FC236}">
                <a16:creationId xmlns="" xmlns:a16="http://schemas.microsoft.com/office/drawing/2014/main" id="{33009117-5BEC-4CD5-8AC2-65403D5860B1}"/>
              </a:ext>
            </a:extLst>
          </p:cNvPr>
          <p:cNvSpPr/>
          <p:nvPr/>
        </p:nvSpPr>
        <p:spPr>
          <a:xfrm rot="16200000" flipH="1">
            <a:off x="141106" y="4224581"/>
            <a:ext cx="668300" cy="60001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044871"/>
            <a:ext cx="9144000" cy="102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1546" y="12503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$15.88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6752" y="150792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$9.88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1958" y="178998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$11.98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28783" y="2066987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$6.62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12175" y="231297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$8.66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38568" y="257231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$8.51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46" y="2861127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Rockwell" charset="0"/>
                <a:ea typeface="Rockwell" charset="0"/>
                <a:cs typeface="Rockwell" charset="0"/>
              </a:rPr>
              <a:t>$2.55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9441" y="3876250"/>
            <a:ext cx="4130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*Values are representing taxes per $1000 of Assessment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2258" y="12023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$42.38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1618" y="1471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$37.23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4686" y="17374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$33.18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53406" y="19906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$25.20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4881" y="2267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$23.02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40549" y="2511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$20.76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1033" y="28052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$12.44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Calibri" charset="0"/>
                <a:ea typeface="Calibri" charset="0"/>
                <a:cs typeface="Calibri" charset="0"/>
              </a:rPr>
              <a:t>Focus on Manufacturing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sz="1600" dirty="0" smtClean="0">
                <a:latin typeface="Calibri" charset="0"/>
                <a:ea typeface="Calibri" charset="0"/>
                <a:cs typeface="Calibri" charset="0"/>
              </a:rPr>
              <a:t>Workforce in Manufacturing Canada vs. N.B.</a:t>
            </a:r>
            <a:endParaRPr lang="en-US" altLang="ko-KR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27990" y="3440485"/>
            <a:ext cx="861035" cy="617384"/>
            <a:chOff x="5764394" y="3394105"/>
            <a:chExt cx="861035" cy="617384"/>
          </a:xfrm>
          <a:solidFill>
            <a:schemeClr val="tx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422025" y="3363837"/>
            <a:ext cx="123623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600" b="1" dirty="0" smtClean="0">
                <a:latin typeface="Eurostile" charset="0"/>
                <a:ea typeface="Eurostile" charset="0"/>
                <a:cs typeface="Eurostile" charset="0"/>
              </a:rPr>
              <a:t>3.3%</a:t>
            </a:r>
          </a:p>
          <a:p>
            <a:pPr algn="r"/>
            <a:r>
              <a:rPr lang="en-US" altLang="ko-KR" sz="1200" b="1" dirty="0" smtClean="0">
                <a:latin typeface="Rockwell" charset="0"/>
                <a:ea typeface="Rockwell" charset="0"/>
                <a:cs typeface="Rockwell" charset="0"/>
              </a:rPr>
              <a:t>of Work Force</a:t>
            </a:r>
            <a:endParaRPr lang="ko-KR" altLang="en-US" sz="1200" b="1" dirty="0">
              <a:latin typeface="Rockwell" charset="0"/>
              <a:ea typeface="Rockwell" charset="0"/>
              <a:cs typeface="Rockwell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522498" y="1510499"/>
            <a:ext cx="2302636" cy="593671"/>
            <a:chOff x="5764394" y="3394105"/>
            <a:chExt cx="2290080" cy="617384"/>
          </a:xfrm>
          <a:solidFill>
            <a:schemeClr val="tx1"/>
          </a:solidFill>
        </p:grpSpPr>
        <p:sp>
          <p:nvSpPr>
            <p:cNvPr id="53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3" name="Round Same Side Corner Rectangle 20"/>
          <p:cNvSpPr/>
          <p:nvPr/>
        </p:nvSpPr>
        <p:spPr>
          <a:xfrm rot="10800000">
            <a:off x="5833028" y="1515612"/>
            <a:ext cx="291004" cy="59367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ound Same Side Corner Rectangle 20"/>
          <p:cNvSpPr/>
          <p:nvPr/>
        </p:nvSpPr>
        <p:spPr>
          <a:xfrm rot="10800000">
            <a:off x="6132609" y="1510232"/>
            <a:ext cx="291004" cy="59367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ound Same Side Corner Rectangle 20"/>
          <p:cNvSpPr/>
          <p:nvPr/>
        </p:nvSpPr>
        <p:spPr>
          <a:xfrm rot="10800000">
            <a:off x="6435843" y="1521057"/>
            <a:ext cx="291004" cy="59367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69407" y="1402393"/>
            <a:ext cx="152157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600" b="1" dirty="0" smtClean="0">
                <a:latin typeface="Eurostile" charset="0"/>
                <a:ea typeface="Eurostile" charset="0"/>
                <a:cs typeface="Eurostile" charset="0"/>
              </a:rPr>
              <a:t>11.4%</a:t>
            </a:r>
          </a:p>
          <a:p>
            <a:pPr algn="r"/>
            <a:r>
              <a:rPr lang="en-US" altLang="ko-KR" sz="1200" b="1" dirty="0" smtClean="0">
                <a:latin typeface="Rockwell" charset="0"/>
                <a:ea typeface="Rockwell" charset="0"/>
                <a:cs typeface="Rockwell" charset="0"/>
              </a:rPr>
              <a:t>   of  Work Force    </a:t>
            </a:r>
            <a:endParaRPr lang="ko-KR" altLang="en-US" sz="1200" b="1" dirty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6" y="3002468"/>
            <a:ext cx="1588710" cy="142683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4" y="1224821"/>
            <a:ext cx="1651284" cy="108361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1994103" y="1148139"/>
            <a:ext cx="1241869" cy="124186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2280629" y="1766628"/>
            <a:ext cx="6729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984526" y="3121101"/>
            <a:ext cx="1251446" cy="12514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115648" y="3269608"/>
            <a:ext cx="99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#</a:t>
            </a:r>
            <a:r>
              <a:rPr lang="en-US" sz="2800" dirty="0" smtClean="0">
                <a:latin typeface="Eurostile" charset="0"/>
                <a:ea typeface="Eurostile" charset="0"/>
                <a:cs typeface="Eurostile" charset="0"/>
              </a:rPr>
              <a:t>12</a:t>
            </a:r>
            <a:r>
              <a:rPr lang="en-US" sz="2800" dirty="0" smtClean="0"/>
              <a:t> 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206285" y="3779336"/>
            <a:ext cx="7227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70968" y="3812222"/>
            <a:ext cx="81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ckwell" charset="0"/>
                <a:ea typeface="Rockwell" charset="0"/>
                <a:cs typeface="Rockwell" charset="0"/>
              </a:rPr>
              <a:t> Largest </a:t>
            </a:r>
          </a:p>
          <a:p>
            <a:r>
              <a:rPr lang="en-US" sz="1200" dirty="0">
                <a:latin typeface="Rockwell" charset="0"/>
                <a:ea typeface="Rockwell" charset="0"/>
                <a:cs typeface="Rockwell" charset="0"/>
              </a:rPr>
              <a:t> </a:t>
            </a:r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Industry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06285" y="1239458"/>
            <a:ext cx="99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#</a:t>
            </a:r>
            <a:r>
              <a:rPr lang="en-US" sz="2800" dirty="0" smtClean="0">
                <a:latin typeface="Eurostile" charset="0"/>
                <a:ea typeface="Eurostile" charset="0"/>
                <a:cs typeface="Eurostile" charset="0"/>
              </a:rPr>
              <a:t>2</a:t>
            </a:r>
            <a:r>
              <a:rPr lang="en-US" sz="2800" dirty="0" smtClean="0"/>
              <a:t>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20840" y="1807068"/>
            <a:ext cx="81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ckwell" charset="0"/>
                <a:ea typeface="Rockwell" charset="0"/>
                <a:cs typeface="Rockwell" charset="0"/>
              </a:rPr>
              <a:t> Largest </a:t>
            </a:r>
          </a:p>
          <a:p>
            <a:r>
              <a:rPr lang="en-US" sz="1200" dirty="0">
                <a:latin typeface="Rockwell" charset="0"/>
                <a:ea typeface="Rockwell" charset="0"/>
                <a:cs typeface="Rockwell" charset="0"/>
              </a:rPr>
              <a:t> </a:t>
            </a:r>
            <a:r>
              <a:rPr lang="en-US" sz="1200" dirty="0" smtClean="0">
                <a:latin typeface="Rockwell" charset="0"/>
                <a:ea typeface="Rockwell" charset="0"/>
                <a:cs typeface="Rockwell" charset="0"/>
              </a:rPr>
              <a:t>Industry</a:t>
            </a:r>
            <a:endParaRPr lang="en-US" sz="12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407" y="4866501"/>
            <a:ext cx="2478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 </a:t>
            </a:r>
            <a:r>
              <a:rPr lang="en-US" sz="1000" dirty="0" err="1" smtClean="0"/>
              <a:t>gnb.socrata.com</a:t>
            </a:r>
            <a:r>
              <a:rPr lang="en-US" sz="1000" dirty="0" smtClean="0"/>
              <a:t>,</a:t>
            </a:r>
            <a:r>
              <a:rPr lang="en-US" sz="1000" dirty="0"/>
              <a:t> </a:t>
            </a:r>
            <a:r>
              <a:rPr lang="en-US" sz="1000" dirty="0" err="1"/>
              <a:t>www.statcan.gc.ca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02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" t="5290" b="6549"/>
          <a:stretch/>
        </p:blipFill>
        <p:spPr>
          <a:xfrm>
            <a:off x="3917324" y="6959"/>
            <a:ext cx="5260116" cy="4094894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980728" y="113931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Focus on Manufacturing</a:t>
            </a:r>
            <a:endParaRPr lang="ko-KR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2124744" y="661016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GDP Contribution of Manufacturing to N.B </a:t>
            </a:r>
            <a:endParaRPr lang="en-US" altLang="ko-KR" dirty="0"/>
          </a:p>
        </p:txBody>
      </p:sp>
      <p:sp>
        <p:nvSpPr>
          <p:cNvPr id="11" name="Oval 10"/>
          <p:cNvSpPr/>
          <p:nvPr/>
        </p:nvSpPr>
        <p:spPr>
          <a:xfrm>
            <a:off x="1264881" y="1320630"/>
            <a:ext cx="2361554" cy="236155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91680" y="1670771"/>
            <a:ext cx="254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>  #</a:t>
            </a:r>
            <a:r>
              <a:rPr lang="en-US" sz="3200" dirty="0" smtClean="0">
                <a:latin typeface="Rockwell" charset="0"/>
                <a:ea typeface="Rockwell" charset="0"/>
                <a:cs typeface="Rockwell" charset="0"/>
              </a:rPr>
              <a:t>4</a:t>
            </a:r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> PLACE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3413" y="2314177"/>
            <a:ext cx="23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>  </a:t>
            </a:r>
          </a:p>
          <a:p>
            <a:r>
              <a:rPr lang="en-US" dirty="0">
                <a:latin typeface="Rockwell" charset="0"/>
                <a:ea typeface="Rockwell" charset="0"/>
                <a:cs typeface="Rockwell" charset="0"/>
              </a:rPr>
              <a:t> </a:t>
            </a:r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>   GDP Contribution</a:t>
            </a:r>
            <a:endParaRPr 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4575" y="2122539"/>
            <a:ext cx="213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>WITH 9.5%</a:t>
            </a:r>
            <a:endParaRPr 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4159450"/>
            <a:ext cx="9144001" cy="911147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290" y="4456436"/>
            <a:ext cx="80861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Rockwell" charset="0"/>
                <a:ea typeface="Rockwell" charset="0"/>
                <a:cs typeface="Rockwell" charset="0"/>
              </a:rPr>
              <a:t>Growth in Manufacturing will help New Brunswick residents and economy.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575" y="2513543"/>
            <a:ext cx="2008167" cy="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51">
            <a:extLst>
              <a:ext uri="{FF2B5EF4-FFF2-40B4-BE49-F238E27FC236}">
                <a16:creationId xmlns="" xmlns:a16="http://schemas.microsoft.com/office/drawing/2014/main" id="{33009117-5BEC-4CD5-8AC2-65403D5860B1}"/>
              </a:ext>
            </a:extLst>
          </p:cNvPr>
          <p:cNvSpPr/>
          <p:nvPr/>
        </p:nvSpPr>
        <p:spPr>
          <a:xfrm rot="16200000" flipH="1">
            <a:off x="100134" y="4325707"/>
            <a:ext cx="668300" cy="60001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2871" y="4881126"/>
            <a:ext cx="570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 </a:t>
            </a:r>
            <a:r>
              <a:rPr lang="en-US" sz="1000" dirty="0" err="1" smtClean="0"/>
              <a:t>gnb.socrata.com</a:t>
            </a:r>
            <a:r>
              <a:rPr lang="en-US" sz="1000" dirty="0" smtClean="0"/>
              <a:t>,</a:t>
            </a:r>
            <a:r>
              <a:rPr lang="en-US" sz="1000" dirty="0"/>
              <a:t> </a:t>
            </a:r>
            <a:r>
              <a:rPr lang="en-US" sz="1000" dirty="0"/>
              <a:t>Statistics Canada - Gross Domestic Product by Industry - Provincial and Territorial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40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478"/>
            <a:ext cx="73513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941"/>
      </a:accent1>
      <a:accent2>
        <a:srgbClr val="A4D144"/>
      </a:accent2>
      <a:accent3>
        <a:srgbClr val="649941"/>
      </a:accent3>
      <a:accent4>
        <a:srgbClr val="A4D144"/>
      </a:accent4>
      <a:accent5>
        <a:srgbClr val="649941"/>
      </a:accent5>
      <a:accent6>
        <a:srgbClr val="A4D144"/>
      </a:accent6>
      <a:hlink>
        <a:srgbClr val="76923C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941"/>
      </a:accent1>
      <a:accent2>
        <a:srgbClr val="A4D144"/>
      </a:accent2>
      <a:accent3>
        <a:srgbClr val="649941"/>
      </a:accent3>
      <a:accent4>
        <a:srgbClr val="A4D144"/>
      </a:accent4>
      <a:accent5>
        <a:srgbClr val="649941"/>
      </a:accent5>
      <a:accent6>
        <a:srgbClr val="A4D144"/>
      </a:accent6>
      <a:hlink>
        <a:srgbClr val="76923C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278</Words>
  <Application>Microsoft Macintosh PowerPoint</Application>
  <PresentationFormat>On-screen Show (16:9)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 Unicode MS</vt:lpstr>
      <vt:lpstr>Calibri</vt:lpstr>
      <vt:lpstr>Calibri Light</vt:lpstr>
      <vt:lpstr>Eurostile</vt:lpstr>
      <vt:lpstr>Helvetica</vt:lpstr>
      <vt:lpstr>Impact</vt:lpstr>
      <vt:lpstr>Rockwell</vt:lpstr>
      <vt:lpstr>맑은 고딕</vt:lpstr>
      <vt:lpstr>Arial</vt:lpstr>
      <vt:lpstr>Contents Slide Master</vt:lpstr>
      <vt:lpstr>Section Break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Caner Irfanoglu</cp:lastModifiedBy>
  <cp:revision>217</cp:revision>
  <dcterms:created xsi:type="dcterms:W3CDTF">2016-12-05T23:26:54Z</dcterms:created>
  <dcterms:modified xsi:type="dcterms:W3CDTF">2018-11-22T05:21:55Z</dcterms:modified>
</cp:coreProperties>
</file>