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ED41565-CAE2-4B19-9296-8628C1F00703}">
  <a:tblStyle styleId="{1ED41565-CAE2-4B19-9296-8628C1F0070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vJqRWh3A0cQ" TargetMode="Externa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EjbmKQSqXXE" TargetMode="Externa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instructables.com/id/Long-Range-18km-Arduino-to-Arduino-Wireless-Commun/" TargetMode="External"/><Relationship Id="rId4" Type="http://schemas.openxmlformats.org/officeDocument/2006/relationships/hyperlink" Target="http://www.arduinoecia.com.br/2016/11/modulo-wireless-hc-12-arduino.html" TargetMode="External"/><Relationship Id="rId9" Type="http://schemas.openxmlformats.org/officeDocument/2006/relationships/hyperlink" Target="https://www.youtube.com/watch?v=F6RGIXDaZtg&amp;t=90s" TargetMode="External"/><Relationship Id="rId5" Type="http://schemas.openxmlformats.org/officeDocument/2006/relationships/hyperlink" Target="https://www.allaboutcircuits.com/projects/gps-transmission-with-the-hc-12-transmitter/" TargetMode="External"/><Relationship Id="rId6" Type="http://schemas.openxmlformats.org/officeDocument/2006/relationships/hyperlink" Target="http://wildlab.org/index.php/arduino-remote-433-mhz-hc-12-module-beta/" TargetMode="External"/><Relationship Id="rId7" Type="http://schemas.openxmlformats.org/officeDocument/2006/relationships/hyperlink" Target="https://www.youtube.com/watch?v=YSTsx00z_zk" TargetMode="External"/><Relationship Id="rId8" Type="http://schemas.openxmlformats.org/officeDocument/2006/relationships/hyperlink" Target="https://www.youtube.com/watch?v=ACnO0ymOIG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552000"/>
            <a:ext cx="8520600" cy="792600"/>
          </a:xfrm>
          <a:prstGeom prst="rect">
            <a:avLst/>
          </a:prstGeom>
        </p:spPr>
        <p:txBody>
          <a:bodyPr anchorCtr="0" anchor="b" bIns="91425" lIns="91425" rIns="91425" tIns="91425">
            <a:noAutofit/>
          </a:bodyPr>
          <a:lstStyle/>
          <a:p>
            <a:pPr lvl="0" algn="l">
              <a:spcBef>
                <a:spcPts val="0"/>
              </a:spcBef>
              <a:buNone/>
            </a:pPr>
            <a:r>
              <a:rPr lang="pt-BR" sz="3600">
                <a:solidFill>
                  <a:srgbClr val="394356"/>
                </a:solidFill>
                <a:highlight>
                  <a:srgbClr val="FFFFFF"/>
                </a:highlight>
              </a:rPr>
              <a:t>HC012 - Radio Serial de baixo consumo</a:t>
            </a:r>
          </a:p>
        </p:txBody>
      </p:sp>
      <p:sp>
        <p:nvSpPr>
          <p:cNvPr id="55" name="Shape 55"/>
          <p:cNvSpPr txBox="1"/>
          <p:nvPr>
            <p:ph idx="1" type="subTitle"/>
          </p:nvPr>
        </p:nvSpPr>
        <p:spPr>
          <a:xfrm>
            <a:off x="381675" y="2941250"/>
            <a:ext cx="5415300" cy="1785600"/>
          </a:xfrm>
          <a:prstGeom prst="rect">
            <a:avLst/>
          </a:prstGeom>
        </p:spPr>
        <p:txBody>
          <a:bodyPr anchorCtr="0" anchor="t" bIns="91425" lIns="91425" rIns="91425" tIns="91425">
            <a:noAutofit/>
          </a:bodyPr>
          <a:lstStyle/>
          <a:p>
            <a:pPr lvl="0" rtl="0" algn="l">
              <a:spcBef>
                <a:spcPts val="0"/>
              </a:spcBef>
              <a:buNone/>
            </a:pPr>
            <a:r>
              <a:rPr lang="pt-BR" sz="2000">
                <a:solidFill>
                  <a:srgbClr val="000000"/>
                </a:solidFill>
              </a:rPr>
              <a:t>Grupo:</a:t>
            </a:r>
          </a:p>
          <a:p>
            <a:pPr lvl="0" rtl="0" algn="l">
              <a:spcBef>
                <a:spcPts val="0"/>
              </a:spcBef>
              <a:buNone/>
            </a:pPr>
            <a:r>
              <a:rPr lang="pt-BR" sz="2000">
                <a:solidFill>
                  <a:srgbClr val="000000"/>
                </a:solidFill>
              </a:rPr>
              <a:t>	Juliana Moreno - 75763</a:t>
            </a:r>
          </a:p>
          <a:p>
            <a:pPr lvl="0" rtl="0" algn="l">
              <a:spcBef>
                <a:spcPts val="0"/>
              </a:spcBef>
              <a:buNone/>
            </a:pPr>
            <a:r>
              <a:rPr lang="pt-BR" sz="2000">
                <a:solidFill>
                  <a:srgbClr val="000000"/>
                </a:solidFill>
              </a:rPr>
              <a:t>	Michael Canesche - 68064</a:t>
            </a:r>
          </a:p>
          <a:p>
            <a:pPr lvl="0" algn="l">
              <a:spcBef>
                <a:spcPts val="0"/>
              </a:spcBef>
              <a:buNone/>
            </a:pPr>
            <a:r>
              <a:rPr lang="pt-BR" sz="2000">
                <a:solidFill>
                  <a:srgbClr val="000000"/>
                </a:solidFill>
              </a:rPr>
              <a:t>	Vanessa Vasconcelos - 77427</a:t>
            </a:r>
          </a:p>
        </p:txBody>
      </p:sp>
      <p:pic>
        <p:nvPicPr>
          <p:cNvPr id="56" name="Shape 56"/>
          <p:cNvPicPr preferRelativeResize="0"/>
          <p:nvPr/>
        </p:nvPicPr>
        <p:blipFill>
          <a:blip r:embed="rId3">
            <a:alphaModFix/>
          </a:blip>
          <a:stretch>
            <a:fillRect/>
          </a:stretch>
        </p:blipFill>
        <p:spPr>
          <a:xfrm>
            <a:off x="5891450" y="1922100"/>
            <a:ext cx="2940850" cy="2940850"/>
          </a:xfrm>
          <a:prstGeom prst="rect">
            <a:avLst/>
          </a:prstGeom>
          <a:noFill/>
          <a:ln>
            <a:noFill/>
          </a:ln>
        </p:spPr>
      </p:pic>
      <p:sp>
        <p:nvSpPr>
          <p:cNvPr id="57" name="Shape 57"/>
          <p:cNvSpPr txBox="1"/>
          <p:nvPr/>
        </p:nvSpPr>
        <p:spPr>
          <a:xfrm>
            <a:off x="311700" y="1922100"/>
            <a:ext cx="6224700" cy="523800"/>
          </a:xfrm>
          <a:prstGeom prst="rect">
            <a:avLst/>
          </a:prstGeom>
          <a:noFill/>
          <a:ln>
            <a:noFill/>
          </a:ln>
        </p:spPr>
        <p:txBody>
          <a:bodyPr anchorCtr="0" anchor="t" bIns="91425" lIns="91425" rIns="91425" tIns="91425">
            <a:noAutofit/>
          </a:bodyPr>
          <a:lstStyle/>
          <a:p>
            <a:pPr lvl="0">
              <a:spcBef>
                <a:spcPts val="0"/>
              </a:spcBef>
              <a:buNone/>
            </a:pPr>
            <a:r>
              <a:rPr lang="pt-BR" sz="1800"/>
              <a:t>Trabalho de INF 350 - Prof.: Ricardo dos Santos Ferreira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114900" y="316725"/>
            <a:ext cx="8914200" cy="572700"/>
          </a:xfrm>
          <a:prstGeom prst="rect">
            <a:avLst/>
          </a:prstGeom>
        </p:spPr>
        <p:txBody>
          <a:bodyPr anchorCtr="0" anchor="t" bIns="91425" lIns="91425" rIns="91425" tIns="91425">
            <a:noAutofit/>
          </a:bodyPr>
          <a:lstStyle/>
          <a:p>
            <a:pPr lvl="0">
              <a:spcBef>
                <a:spcPts val="0"/>
              </a:spcBef>
              <a:buNone/>
            </a:pPr>
            <a:r>
              <a:rPr lang="pt-BR"/>
              <a:t>Sensibilidade do módulo em diferentes </a:t>
            </a:r>
            <a:r>
              <a:rPr i="1" lang="pt-BR"/>
              <a:t>baud rates </a:t>
            </a:r>
            <a:r>
              <a:rPr lang="pt-BR"/>
              <a:t>(ar)</a:t>
            </a:r>
          </a:p>
        </p:txBody>
      </p:sp>
      <p:sp>
        <p:nvSpPr>
          <p:cNvPr id="127" name="Shape 127"/>
          <p:cNvSpPr txBox="1"/>
          <p:nvPr>
            <p:ph idx="1" type="body"/>
          </p:nvPr>
        </p:nvSpPr>
        <p:spPr>
          <a:xfrm>
            <a:off x="311700" y="2738025"/>
            <a:ext cx="8520600" cy="2106300"/>
          </a:xfrm>
          <a:prstGeom prst="rect">
            <a:avLst/>
          </a:prstGeom>
        </p:spPr>
        <p:txBody>
          <a:bodyPr anchorCtr="0" anchor="t" bIns="91425" lIns="91425" rIns="91425" tIns="91425">
            <a:noAutofit/>
          </a:bodyPr>
          <a:lstStyle/>
          <a:p>
            <a:pPr lvl="0" rtl="0">
              <a:spcBef>
                <a:spcPts val="0"/>
              </a:spcBef>
              <a:buNone/>
            </a:pPr>
            <a:r>
              <a:rPr lang="pt-BR">
                <a:solidFill>
                  <a:srgbClr val="000000"/>
                </a:solidFill>
              </a:rPr>
              <a:t>Obs.1</a:t>
            </a:r>
            <a:r>
              <a:rPr lang="pt-BR"/>
              <a:t>: dBm ou dBmW (</a:t>
            </a:r>
            <a:r>
              <a:rPr lang="pt-BR"/>
              <a:t>decibel</a:t>
            </a:r>
            <a:r>
              <a:rPr lang="pt-BR"/>
              <a:t> miliwatt)</a:t>
            </a:r>
          </a:p>
          <a:p>
            <a:pPr lvl="0">
              <a:spcBef>
                <a:spcPts val="0"/>
              </a:spcBef>
              <a:buNone/>
            </a:pPr>
            <a:r>
              <a:rPr lang="pt-BR">
                <a:solidFill>
                  <a:srgbClr val="000000"/>
                </a:solidFill>
              </a:rPr>
              <a:t>Obs.2</a:t>
            </a:r>
            <a:r>
              <a:rPr lang="pt-BR"/>
              <a:t>: Quanto maior o valor (mais próximo de zero), menos </a:t>
            </a:r>
            <a:r>
              <a:rPr lang="pt-BR"/>
              <a:t>vulnerável</a:t>
            </a:r>
            <a:r>
              <a:rPr lang="pt-BR"/>
              <a:t> a </a:t>
            </a:r>
            <a:r>
              <a:rPr lang="pt-BR"/>
              <a:t>interferências externas.</a:t>
            </a:r>
            <a:r>
              <a:rPr lang="pt-BR"/>
              <a:t> </a:t>
            </a:r>
          </a:p>
          <a:p>
            <a:pPr lvl="0">
              <a:spcBef>
                <a:spcPts val="0"/>
              </a:spcBef>
              <a:buNone/>
            </a:pPr>
            <a:r>
              <a:rPr lang="pt-BR">
                <a:solidFill>
                  <a:srgbClr val="000000"/>
                </a:solidFill>
              </a:rPr>
              <a:t>Obs.3</a:t>
            </a:r>
            <a:r>
              <a:rPr lang="pt-BR"/>
              <a:t>: Em geral, a cada vez que a sensibilidade recepção é reduzida em </a:t>
            </a:r>
            <a:r>
              <a:rPr lang="pt-BR" u="sng"/>
              <a:t>6dB</a:t>
            </a:r>
            <a:r>
              <a:rPr lang="pt-BR"/>
              <a:t>, a distância de comunicação será reduzida pela metade.</a:t>
            </a:r>
          </a:p>
          <a:p>
            <a:pPr lvl="0" rtl="0">
              <a:spcBef>
                <a:spcPts val="0"/>
              </a:spcBef>
              <a:buNone/>
            </a:pPr>
            <a:r>
              <a:t/>
            </a:r>
            <a:endParaRPr/>
          </a:p>
          <a:p>
            <a:pPr lvl="0">
              <a:spcBef>
                <a:spcPts val="0"/>
              </a:spcBef>
              <a:buNone/>
            </a:pPr>
            <a:r>
              <a:t/>
            </a:r>
            <a:endParaRPr/>
          </a:p>
        </p:txBody>
      </p:sp>
      <p:graphicFrame>
        <p:nvGraphicFramePr>
          <p:cNvPr id="128" name="Shape 128"/>
          <p:cNvGraphicFramePr/>
          <p:nvPr/>
        </p:nvGraphicFramePr>
        <p:xfrm>
          <a:off x="360125" y="1710825"/>
          <a:ext cx="3000000" cy="3000000"/>
        </p:xfrm>
        <a:graphic>
          <a:graphicData uri="http://schemas.openxmlformats.org/drawingml/2006/table">
            <a:tbl>
              <a:tblPr>
                <a:noFill/>
                <a:tableStyleId>{1ED41565-CAE2-4B19-9296-8628C1F00703}</a:tableStyleId>
              </a:tblPr>
              <a:tblGrid>
                <a:gridCol w="1827625"/>
                <a:gridCol w="1541875"/>
                <a:gridCol w="1684750"/>
                <a:gridCol w="1684750"/>
                <a:gridCol w="1684750"/>
              </a:tblGrid>
              <a:tr h="396200">
                <a:tc>
                  <a:txBody>
                    <a:bodyPr>
                      <a:noAutofit/>
                    </a:bodyPr>
                    <a:lstStyle/>
                    <a:p>
                      <a:pPr lvl="0">
                        <a:spcBef>
                          <a:spcPts val="0"/>
                        </a:spcBef>
                        <a:buClr>
                          <a:schemeClr val="dk1"/>
                        </a:buClr>
                        <a:buSzPct val="78571"/>
                        <a:buFont typeface="Arial"/>
                        <a:buNone/>
                      </a:pPr>
                      <a:r>
                        <a:rPr lang="pt-BR">
                          <a:solidFill>
                            <a:schemeClr val="dk1"/>
                          </a:solidFill>
                        </a:rPr>
                        <a:t>No ar (bps)</a:t>
                      </a:r>
                    </a:p>
                  </a:txBody>
                  <a:tcPr marT="91425" marB="91425" marR="91425" marL="91425"/>
                </a:tc>
                <a:tc>
                  <a:txBody>
                    <a:bodyPr>
                      <a:noAutofit/>
                    </a:bodyPr>
                    <a:lstStyle/>
                    <a:p>
                      <a:pPr lvl="0" algn="ctr">
                        <a:spcBef>
                          <a:spcPts val="0"/>
                        </a:spcBef>
                        <a:buNone/>
                      </a:pPr>
                      <a:r>
                        <a:rPr lang="pt-BR"/>
                        <a:t>5000</a:t>
                      </a:r>
                    </a:p>
                  </a:txBody>
                  <a:tcPr marT="91425" marB="91425" marR="91425" marL="91425"/>
                </a:tc>
                <a:tc>
                  <a:txBody>
                    <a:bodyPr>
                      <a:noAutofit/>
                    </a:bodyPr>
                    <a:lstStyle/>
                    <a:p>
                      <a:pPr lvl="0" algn="ctr">
                        <a:spcBef>
                          <a:spcPts val="0"/>
                        </a:spcBef>
                        <a:buNone/>
                      </a:pPr>
                      <a:r>
                        <a:rPr lang="pt-BR"/>
                        <a:t>15000</a:t>
                      </a:r>
                    </a:p>
                  </a:txBody>
                  <a:tcPr marT="91425" marB="91425" marR="91425" marL="91425"/>
                </a:tc>
                <a:tc>
                  <a:txBody>
                    <a:bodyPr>
                      <a:noAutofit/>
                    </a:bodyPr>
                    <a:lstStyle/>
                    <a:p>
                      <a:pPr lvl="0" algn="ctr">
                        <a:spcBef>
                          <a:spcPts val="0"/>
                        </a:spcBef>
                        <a:buNone/>
                      </a:pPr>
                      <a:r>
                        <a:rPr lang="pt-BR"/>
                        <a:t>58000</a:t>
                      </a:r>
                    </a:p>
                  </a:txBody>
                  <a:tcPr marT="91425" marB="91425" marR="91425" marL="91425"/>
                </a:tc>
                <a:tc>
                  <a:txBody>
                    <a:bodyPr>
                      <a:noAutofit/>
                    </a:bodyPr>
                    <a:lstStyle/>
                    <a:p>
                      <a:pPr lvl="0" algn="ctr">
                        <a:spcBef>
                          <a:spcPts val="0"/>
                        </a:spcBef>
                        <a:buNone/>
                      </a:pPr>
                      <a:r>
                        <a:rPr lang="pt-BR"/>
                        <a:t>236000</a:t>
                      </a:r>
                    </a:p>
                  </a:txBody>
                  <a:tcPr marT="91425" marB="91425" marR="91425" marL="91425"/>
                </a:tc>
              </a:tr>
              <a:tr h="381000">
                <a:tc>
                  <a:txBody>
                    <a:bodyPr>
                      <a:noAutofit/>
                    </a:bodyPr>
                    <a:lstStyle/>
                    <a:p>
                      <a:pPr lvl="0">
                        <a:spcBef>
                          <a:spcPts val="0"/>
                        </a:spcBef>
                        <a:buClr>
                          <a:schemeClr val="dk1"/>
                        </a:buClr>
                        <a:buSzPct val="78571"/>
                        <a:buFont typeface="Arial"/>
                        <a:buNone/>
                      </a:pPr>
                      <a:r>
                        <a:rPr lang="pt-BR">
                          <a:solidFill>
                            <a:schemeClr val="dk1"/>
                          </a:solidFill>
                        </a:rPr>
                        <a:t>sensibilidade (dBm)</a:t>
                      </a:r>
                    </a:p>
                  </a:txBody>
                  <a:tcPr marT="91425" marB="91425" marR="91425" marL="91425"/>
                </a:tc>
                <a:tc>
                  <a:txBody>
                    <a:bodyPr>
                      <a:noAutofit/>
                    </a:bodyPr>
                    <a:lstStyle/>
                    <a:p>
                      <a:pPr lvl="0" algn="ctr">
                        <a:spcBef>
                          <a:spcPts val="0"/>
                        </a:spcBef>
                        <a:buNone/>
                      </a:pPr>
                      <a:r>
                        <a:rPr lang="pt-BR"/>
                        <a:t>-117</a:t>
                      </a:r>
                    </a:p>
                  </a:txBody>
                  <a:tcPr marT="91425" marB="91425" marR="91425" marL="91425"/>
                </a:tc>
                <a:tc>
                  <a:txBody>
                    <a:bodyPr>
                      <a:noAutofit/>
                    </a:bodyPr>
                    <a:lstStyle/>
                    <a:p>
                      <a:pPr lvl="0" algn="ctr">
                        <a:spcBef>
                          <a:spcPts val="0"/>
                        </a:spcBef>
                        <a:buNone/>
                      </a:pPr>
                      <a:r>
                        <a:rPr lang="pt-BR"/>
                        <a:t>-112</a:t>
                      </a:r>
                    </a:p>
                  </a:txBody>
                  <a:tcPr marT="91425" marB="91425" marR="91425" marL="91425"/>
                </a:tc>
                <a:tc>
                  <a:txBody>
                    <a:bodyPr>
                      <a:noAutofit/>
                    </a:bodyPr>
                    <a:lstStyle/>
                    <a:p>
                      <a:pPr lvl="0" algn="ctr">
                        <a:spcBef>
                          <a:spcPts val="0"/>
                        </a:spcBef>
                        <a:buNone/>
                      </a:pPr>
                      <a:r>
                        <a:rPr lang="pt-BR"/>
                        <a:t>-107</a:t>
                      </a:r>
                    </a:p>
                  </a:txBody>
                  <a:tcPr marT="91425" marB="91425" marR="91425" marL="91425"/>
                </a:tc>
                <a:tc>
                  <a:txBody>
                    <a:bodyPr>
                      <a:noAutofit/>
                    </a:bodyPr>
                    <a:lstStyle/>
                    <a:p>
                      <a:pPr lvl="0" algn="ctr">
                        <a:spcBef>
                          <a:spcPts val="0"/>
                        </a:spcBef>
                        <a:buNone/>
                      </a:pPr>
                      <a:r>
                        <a:rPr lang="pt-BR"/>
                        <a:t>-100</a:t>
                      </a: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255962" y="200100"/>
            <a:ext cx="8520600" cy="572700"/>
          </a:xfrm>
          <a:prstGeom prst="rect">
            <a:avLst/>
          </a:prstGeom>
        </p:spPr>
        <p:txBody>
          <a:bodyPr anchorCtr="0" anchor="t" bIns="91425" lIns="91425" rIns="91425" tIns="91425">
            <a:noAutofit/>
          </a:bodyPr>
          <a:lstStyle/>
          <a:p>
            <a:pPr lvl="0">
              <a:spcBef>
                <a:spcPts val="0"/>
              </a:spcBef>
              <a:buNone/>
            </a:pPr>
            <a:r>
              <a:rPr lang="pt-BR"/>
              <a:t>Comparações de cada modo do HC-12  </a:t>
            </a:r>
          </a:p>
        </p:txBody>
      </p:sp>
      <p:graphicFrame>
        <p:nvGraphicFramePr>
          <p:cNvPr id="134" name="Shape 134"/>
          <p:cNvGraphicFramePr/>
          <p:nvPr/>
        </p:nvGraphicFramePr>
        <p:xfrm>
          <a:off x="3750" y="1147362"/>
          <a:ext cx="3000000" cy="3000000"/>
        </p:xfrm>
        <a:graphic>
          <a:graphicData uri="http://schemas.openxmlformats.org/drawingml/2006/table">
            <a:tbl>
              <a:tblPr>
                <a:noFill/>
                <a:tableStyleId>{1ED41565-CAE2-4B19-9296-8628C1F00703}</a:tableStyleId>
              </a:tblPr>
              <a:tblGrid>
                <a:gridCol w="1943500"/>
                <a:gridCol w="1192675"/>
                <a:gridCol w="1291800"/>
                <a:gridCol w="1289475"/>
                <a:gridCol w="1279525"/>
                <a:gridCol w="2028050"/>
              </a:tblGrid>
              <a:tr h="381000">
                <a:tc>
                  <a:txBody>
                    <a:bodyPr>
                      <a:noAutofit/>
                    </a:bodyPr>
                    <a:lstStyle/>
                    <a:p>
                      <a:pPr lvl="0" algn="ctr">
                        <a:spcBef>
                          <a:spcPts val="0"/>
                        </a:spcBef>
                        <a:buNone/>
                      </a:pPr>
                      <a:r>
                        <a:rPr lang="pt-BR"/>
                        <a:t>Modo</a:t>
                      </a:r>
                    </a:p>
                  </a:txBody>
                  <a:tcPr marT="91425" marB="91425" marR="91425" marL="91425"/>
                </a:tc>
                <a:tc>
                  <a:txBody>
                    <a:bodyPr>
                      <a:noAutofit/>
                    </a:bodyPr>
                    <a:lstStyle/>
                    <a:p>
                      <a:pPr lvl="0" algn="ctr">
                        <a:spcBef>
                          <a:spcPts val="0"/>
                        </a:spcBef>
                        <a:buNone/>
                      </a:pPr>
                      <a:r>
                        <a:rPr lang="pt-BR"/>
                        <a:t>FU1</a:t>
                      </a:r>
                    </a:p>
                  </a:txBody>
                  <a:tcPr marT="91425" marB="91425" marR="91425" marL="91425"/>
                </a:tc>
                <a:tc>
                  <a:txBody>
                    <a:bodyPr>
                      <a:noAutofit/>
                    </a:bodyPr>
                    <a:lstStyle/>
                    <a:p>
                      <a:pPr lvl="0" algn="ctr">
                        <a:spcBef>
                          <a:spcPts val="0"/>
                        </a:spcBef>
                        <a:buNone/>
                      </a:pPr>
                      <a:r>
                        <a:rPr lang="pt-BR"/>
                        <a:t>FU2</a:t>
                      </a:r>
                    </a:p>
                  </a:txBody>
                  <a:tcPr marT="91425" marB="91425" marR="91425" marL="91425"/>
                </a:tc>
                <a:tc>
                  <a:txBody>
                    <a:bodyPr>
                      <a:noAutofit/>
                    </a:bodyPr>
                    <a:lstStyle/>
                    <a:p>
                      <a:pPr lvl="0" algn="ctr">
                        <a:spcBef>
                          <a:spcPts val="0"/>
                        </a:spcBef>
                        <a:buNone/>
                      </a:pPr>
                      <a:r>
                        <a:rPr lang="pt-BR"/>
                        <a:t>FU3</a:t>
                      </a:r>
                    </a:p>
                  </a:txBody>
                  <a:tcPr marT="91425" marB="91425" marR="91425" marL="91425"/>
                </a:tc>
                <a:tc>
                  <a:txBody>
                    <a:bodyPr>
                      <a:noAutofit/>
                    </a:bodyPr>
                    <a:lstStyle/>
                    <a:p>
                      <a:pPr lvl="0" algn="ctr">
                        <a:spcBef>
                          <a:spcPts val="0"/>
                        </a:spcBef>
                        <a:buNone/>
                      </a:pPr>
                      <a:r>
                        <a:rPr lang="pt-BR"/>
                        <a:t>FU4</a:t>
                      </a:r>
                    </a:p>
                  </a:txBody>
                  <a:tcPr marT="91425" marB="91425" marR="91425" marL="91425"/>
                </a:tc>
                <a:tc>
                  <a:txBody>
                    <a:bodyPr>
                      <a:noAutofit/>
                    </a:bodyPr>
                    <a:lstStyle/>
                    <a:p>
                      <a:pPr lvl="0" algn="ctr">
                        <a:spcBef>
                          <a:spcPts val="0"/>
                        </a:spcBef>
                        <a:buNone/>
                      </a:pPr>
                      <a:r>
                        <a:rPr lang="pt-BR"/>
                        <a:t>Observação</a:t>
                      </a:r>
                    </a:p>
                  </a:txBody>
                  <a:tcPr marT="91425" marB="91425" marR="91425" marL="91425"/>
                </a:tc>
              </a:tr>
              <a:tr h="381000">
                <a:tc>
                  <a:txBody>
                    <a:bodyPr>
                      <a:noAutofit/>
                    </a:bodyPr>
                    <a:lstStyle/>
                    <a:p>
                      <a:pPr lvl="0">
                        <a:spcBef>
                          <a:spcPts val="0"/>
                        </a:spcBef>
                        <a:buNone/>
                      </a:pPr>
                      <a:r>
                        <a:rPr lang="pt-BR"/>
                        <a:t>Inativo</a:t>
                      </a:r>
                    </a:p>
                  </a:txBody>
                  <a:tcPr marT="91425" marB="91425" marR="91425" marL="91425"/>
                </a:tc>
                <a:tc>
                  <a:txBody>
                    <a:bodyPr>
                      <a:noAutofit/>
                    </a:bodyPr>
                    <a:lstStyle/>
                    <a:p>
                      <a:pPr lvl="0" algn="ctr">
                        <a:spcBef>
                          <a:spcPts val="0"/>
                        </a:spcBef>
                        <a:buNone/>
                      </a:pPr>
                      <a:r>
                        <a:rPr lang="pt-BR"/>
                        <a:t>3.6mA</a:t>
                      </a:r>
                    </a:p>
                  </a:txBody>
                  <a:tcPr marT="91425" marB="91425" marR="91425" marL="91425"/>
                </a:tc>
                <a:tc>
                  <a:txBody>
                    <a:bodyPr>
                      <a:noAutofit/>
                    </a:bodyPr>
                    <a:lstStyle/>
                    <a:p>
                      <a:pPr lvl="0" algn="ctr">
                        <a:spcBef>
                          <a:spcPts val="0"/>
                        </a:spcBef>
                        <a:buNone/>
                      </a:pPr>
                      <a:r>
                        <a:rPr lang="pt-BR"/>
                        <a:t>80μa</a:t>
                      </a:r>
                    </a:p>
                  </a:txBody>
                  <a:tcPr marT="91425" marB="91425" marR="91425" marL="91425"/>
                </a:tc>
                <a:tc>
                  <a:txBody>
                    <a:bodyPr>
                      <a:noAutofit/>
                    </a:bodyPr>
                    <a:lstStyle/>
                    <a:p>
                      <a:pPr lvl="0" algn="ctr">
                        <a:spcBef>
                          <a:spcPts val="0"/>
                        </a:spcBef>
                        <a:buNone/>
                      </a:pPr>
                      <a:r>
                        <a:rPr lang="pt-BR"/>
                        <a:t>16ma</a:t>
                      </a:r>
                    </a:p>
                  </a:txBody>
                  <a:tcPr marT="91425" marB="91425" marR="91425" marL="91425"/>
                </a:tc>
                <a:tc>
                  <a:txBody>
                    <a:bodyPr>
                      <a:noAutofit/>
                    </a:bodyPr>
                    <a:lstStyle/>
                    <a:p>
                      <a:pPr lvl="0" algn="ctr">
                        <a:spcBef>
                          <a:spcPts val="0"/>
                        </a:spcBef>
                        <a:buNone/>
                      </a:pPr>
                      <a:r>
                        <a:rPr lang="pt-BR"/>
                        <a:t>16ma</a:t>
                      </a:r>
                    </a:p>
                  </a:txBody>
                  <a:tcPr marT="91425" marB="91425" marR="91425" marL="91425"/>
                </a:tc>
                <a:tc>
                  <a:txBody>
                    <a:bodyPr>
                      <a:noAutofit/>
                    </a:bodyPr>
                    <a:lstStyle/>
                    <a:p>
                      <a:pPr lvl="0">
                        <a:spcBef>
                          <a:spcPts val="0"/>
                        </a:spcBef>
                        <a:buNone/>
                      </a:pPr>
                      <a:r>
                        <a:rPr lang="pt-BR"/>
                        <a:t>valor médio</a:t>
                      </a:r>
                    </a:p>
                  </a:txBody>
                  <a:tcPr marT="91425" marB="91425" marR="91425" marL="91425"/>
                </a:tc>
              </a:tr>
              <a:tr h="381000">
                <a:tc>
                  <a:txBody>
                    <a:bodyPr>
                      <a:noAutofit/>
                    </a:bodyPr>
                    <a:lstStyle/>
                    <a:p>
                      <a:pPr lvl="0">
                        <a:spcBef>
                          <a:spcPts val="0"/>
                        </a:spcBef>
                        <a:buNone/>
                      </a:pPr>
                      <a:r>
                        <a:rPr lang="pt-BR"/>
                        <a:t>tempo de delay </a:t>
                      </a:r>
                    </a:p>
                    <a:p>
                      <a:pPr lvl="0">
                        <a:spcBef>
                          <a:spcPts val="0"/>
                        </a:spcBef>
                        <a:buNone/>
                      </a:pPr>
                      <a:r>
                        <a:rPr lang="pt-BR"/>
                        <a:t>transmissão</a:t>
                      </a:r>
                    </a:p>
                  </a:txBody>
                  <a:tcPr marT="91425" marB="91425" marR="91425" marL="91425"/>
                </a:tc>
                <a:tc>
                  <a:txBody>
                    <a:bodyPr>
                      <a:noAutofit/>
                    </a:bodyPr>
                    <a:lstStyle/>
                    <a:p>
                      <a:pPr lvl="0" algn="ctr">
                        <a:spcBef>
                          <a:spcPts val="0"/>
                        </a:spcBef>
                        <a:buNone/>
                      </a:pPr>
                      <a:r>
                        <a:rPr lang="pt-BR"/>
                        <a:t>15-25ms</a:t>
                      </a:r>
                    </a:p>
                  </a:txBody>
                  <a:tcPr marT="91425" marB="91425" marR="91425" marL="91425"/>
                </a:tc>
                <a:tc>
                  <a:txBody>
                    <a:bodyPr>
                      <a:noAutofit/>
                    </a:bodyPr>
                    <a:lstStyle/>
                    <a:p>
                      <a:pPr lvl="0" algn="ctr">
                        <a:spcBef>
                          <a:spcPts val="0"/>
                        </a:spcBef>
                        <a:buNone/>
                      </a:pPr>
                      <a:r>
                        <a:rPr lang="pt-BR"/>
                        <a:t>500ms</a:t>
                      </a:r>
                    </a:p>
                  </a:txBody>
                  <a:tcPr marT="91425" marB="91425" marR="91425" marL="91425"/>
                </a:tc>
                <a:tc>
                  <a:txBody>
                    <a:bodyPr>
                      <a:noAutofit/>
                    </a:bodyPr>
                    <a:lstStyle/>
                    <a:p>
                      <a:pPr lvl="0" algn="ctr">
                        <a:spcBef>
                          <a:spcPts val="0"/>
                        </a:spcBef>
                        <a:buNone/>
                      </a:pPr>
                      <a:r>
                        <a:rPr lang="pt-BR"/>
                        <a:t>4-80ms</a:t>
                      </a:r>
                    </a:p>
                  </a:txBody>
                  <a:tcPr marT="91425" marB="91425" marR="91425" marL="91425"/>
                </a:tc>
                <a:tc>
                  <a:txBody>
                    <a:bodyPr>
                      <a:noAutofit/>
                    </a:bodyPr>
                    <a:lstStyle/>
                    <a:p>
                      <a:pPr lvl="0" algn="ctr">
                        <a:spcBef>
                          <a:spcPts val="0"/>
                        </a:spcBef>
                        <a:buNone/>
                      </a:pPr>
                      <a:r>
                        <a:rPr lang="pt-BR"/>
                        <a:t>1000ms</a:t>
                      </a:r>
                    </a:p>
                  </a:txBody>
                  <a:tcPr marT="91425" marB="91425" marR="91425" marL="91425"/>
                </a:tc>
                <a:tc>
                  <a:txBody>
                    <a:bodyPr>
                      <a:noAutofit/>
                    </a:bodyPr>
                    <a:lstStyle/>
                    <a:p>
                      <a:pPr lvl="0">
                        <a:spcBef>
                          <a:spcPts val="0"/>
                        </a:spcBef>
                        <a:buNone/>
                      </a:pPr>
                      <a:r>
                        <a:rPr lang="pt-BR"/>
                        <a:t>enviar um byte (8 bits)</a:t>
                      </a:r>
                    </a:p>
                  </a:txBody>
                  <a:tcPr marT="91425" marB="91425" marR="91425" marL="91425"/>
                </a:tc>
              </a:tr>
              <a:tr h="381000">
                <a:tc>
                  <a:txBody>
                    <a:bodyPr>
                      <a:noAutofit/>
                    </a:bodyPr>
                    <a:lstStyle/>
                    <a:p>
                      <a:pPr lvl="0">
                        <a:spcBef>
                          <a:spcPts val="0"/>
                        </a:spcBef>
                        <a:buNone/>
                      </a:pPr>
                      <a:r>
                        <a:rPr lang="pt-BR"/>
                        <a:t>Teste de Loopback</a:t>
                      </a:r>
                    </a:p>
                    <a:p>
                      <a:pPr lvl="0">
                        <a:spcBef>
                          <a:spcPts val="0"/>
                        </a:spcBef>
                        <a:buNone/>
                      </a:pPr>
                      <a:r>
                        <a:rPr lang="pt-BR"/>
                        <a:t>tempo de atraso 1</a:t>
                      </a:r>
                    </a:p>
                  </a:txBody>
                  <a:tcPr marT="91425" marB="91425" marR="91425" marL="91425"/>
                </a:tc>
                <a:tc>
                  <a:txBody>
                    <a:bodyPr>
                      <a:noAutofit/>
                    </a:bodyPr>
                    <a:lstStyle/>
                    <a:p>
                      <a:pPr lvl="0" algn="ctr">
                        <a:spcBef>
                          <a:spcPts val="0"/>
                        </a:spcBef>
                        <a:buNone/>
                      </a:pPr>
                      <a:r>
                        <a:rPr lang="pt-BR"/>
                        <a:t>31ms</a:t>
                      </a:r>
                    </a:p>
                  </a:txBody>
                  <a:tcPr marT="91425" marB="91425" marR="91425" marL="91425"/>
                </a:tc>
                <a:tc>
                  <a:txBody>
                    <a:bodyPr>
                      <a:noAutofit/>
                    </a:bodyPr>
                    <a:lstStyle/>
                    <a:p>
                      <a:pPr lvl="0" algn="ctr">
                        <a:spcBef>
                          <a:spcPts val="0"/>
                        </a:spcBef>
                        <a:buNone/>
                      </a:pPr>
                      <a:r>
                        <a:rPr lang="pt-BR"/>
                        <a:t>-</a:t>
                      </a:r>
                    </a:p>
                  </a:txBody>
                  <a:tcPr marT="91425" marB="91425" marR="91425" marL="91425"/>
                </a:tc>
                <a:tc>
                  <a:txBody>
                    <a:bodyPr>
                      <a:noAutofit/>
                    </a:bodyPr>
                    <a:lstStyle/>
                    <a:p>
                      <a:pPr lvl="0" algn="ctr">
                        <a:spcBef>
                          <a:spcPts val="0"/>
                        </a:spcBef>
                        <a:buNone/>
                      </a:pPr>
                      <a:r>
                        <a:rPr lang="pt-BR"/>
                        <a:t>-</a:t>
                      </a:r>
                    </a:p>
                  </a:txBody>
                  <a:tcPr marT="91425" marB="91425" marR="91425" marL="91425"/>
                </a:tc>
                <a:tc>
                  <a:txBody>
                    <a:bodyPr>
                      <a:noAutofit/>
                    </a:bodyPr>
                    <a:lstStyle/>
                    <a:p>
                      <a:pPr lvl="0" algn="ctr">
                        <a:spcBef>
                          <a:spcPts val="0"/>
                        </a:spcBef>
                        <a:buNone/>
                      </a:pPr>
                      <a:r>
                        <a:rPr lang="pt-BR"/>
                        <a:t>-</a:t>
                      </a:r>
                    </a:p>
                  </a:txBody>
                  <a:tcPr marT="91425" marB="91425" marR="91425" marL="91425"/>
                </a:tc>
                <a:tc>
                  <a:txBody>
                    <a:bodyPr>
                      <a:noAutofit/>
                    </a:bodyPr>
                    <a:lstStyle/>
                    <a:p>
                      <a:pPr lvl="0">
                        <a:spcBef>
                          <a:spcPts val="0"/>
                        </a:spcBef>
                        <a:buNone/>
                      </a:pPr>
                      <a:r>
                        <a:rPr lang="pt-BR"/>
                        <a:t>Porta serial (9600), 1 byte</a:t>
                      </a:r>
                    </a:p>
                  </a:txBody>
                  <a:tcPr marT="91425" marB="91425" marR="91425" marL="91425"/>
                </a:tc>
              </a:tr>
              <a:tr h="381000">
                <a:tc>
                  <a:txBody>
                    <a:bodyPr>
                      <a:noAutofit/>
                    </a:bodyPr>
                    <a:lstStyle/>
                    <a:p>
                      <a:pPr lvl="0">
                        <a:spcBef>
                          <a:spcPts val="0"/>
                        </a:spcBef>
                        <a:buNone/>
                      </a:pPr>
                      <a:r>
                        <a:rPr lang="pt-BR"/>
                        <a:t>Teste de Loopback</a:t>
                      </a:r>
                    </a:p>
                    <a:p>
                      <a:pPr lvl="0">
                        <a:spcBef>
                          <a:spcPts val="0"/>
                        </a:spcBef>
                        <a:buNone/>
                      </a:pPr>
                      <a:r>
                        <a:rPr lang="pt-BR"/>
                        <a:t>tempo de atraso 2</a:t>
                      </a:r>
                    </a:p>
                  </a:txBody>
                  <a:tcPr marT="91425" marB="91425" marR="91425" marL="91425"/>
                </a:tc>
                <a:tc>
                  <a:txBody>
                    <a:bodyPr>
                      <a:noAutofit/>
                    </a:bodyPr>
                    <a:lstStyle/>
                    <a:p>
                      <a:pPr lvl="0" algn="ctr">
                        <a:spcBef>
                          <a:spcPts val="0"/>
                        </a:spcBef>
                        <a:buNone/>
                      </a:pPr>
                      <a:r>
                        <a:rPr lang="pt-BR"/>
                        <a:t>31ms</a:t>
                      </a:r>
                    </a:p>
                  </a:txBody>
                  <a:tcPr marT="91425" marB="91425" marR="91425" marL="91425"/>
                </a:tc>
                <a:tc>
                  <a:txBody>
                    <a:bodyPr>
                      <a:noAutofit/>
                    </a:bodyPr>
                    <a:lstStyle/>
                    <a:p>
                      <a:pPr lvl="0" algn="ctr">
                        <a:spcBef>
                          <a:spcPts val="0"/>
                        </a:spcBef>
                        <a:buNone/>
                      </a:pPr>
                      <a:r>
                        <a:rPr lang="pt-BR"/>
                        <a:t>-</a:t>
                      </a:r>
                    </a:p>
                  </a:txBody>
                  <a:tcPr marT="91425" marB="91425" marR="91425" marL="91425"/>
                </a:tc>
                <a:tc>
                  <a:txBody>
                    <a:bodyPr>
                      <a:noAutofit/>
                    </a:bodyPr>
                    <a:lstStyle/>
                    <a:p>
                      <a:pPr lvl="0" algn="ctr">
                        <a:spcBef>
                          <a:spcPts val="0"/>
                        </a:spcBef>
                        <a:buNone/>
                      </a:pPr>
                      <a:r>
                        <a:rPr lang="pt-BR"/>
                        <a:t>-</a:t>
                      </a:r>
                    </a:p>
                  </a:txBody>
                  <a:tcPr marT="91425" marB="91425" marR="91425" marL="91425"/>
                </a:tc>
                <a:tc>
                  <a:txBody>
                    <a:bodyPr>
                      <a:noAutofit/>
                    </a:bodyPr>
                    <a:lstStyle/>
                    <a:p>
                      <a:pPr lvl="0" algn="ctr">
                        <a:spcBef>
                          <a:spcPts val="0"/>
                        </a:spcBef>
                        <a:buNone/>
                      </a:pPr>
                      <a:r>
                        <a:rPr lang="pt-BR"/>
                        <a:t>-</a:t>
                      </a:r>
                    </a:p>
                  </a:txBody>
                  <a:tcPr marT="91425" marB="91425" marR="91425" marL="91425"/>
                </a:tc>
                <a:tc>
                  <a:txBody>
                    <a:bodyPr>
                      <a:noAutofit/>
                    </a:bodyPr>
                    <a:lstStyle/>
                    <a:p>
                      <a:pPr lvl="0">
                        <a:spcBef>
                          <a:spcPts val="0"/>
                        </a:spcBef>
                        <a:buNone/>
                      </a:pPr>
                      <a:r>
                        <a:rPr lang="pt-BR"/>
                        <a:t>Porta serial</a:t>
                      </a:r>
                    </a:p>
                    <a:p>
                      <a:pPr lvl="0">
                        <a:spcBef>
                          <a:spcPts val="0"/>
                        </a:spcBef>
                        <a:buNone/>
                      </a:pPr>
                      <a:r>
                        <a:rPr lang="pt-BR"/>
                        <a:t>(9600), 10 bytes</a:t>
                      </a:r>
                    </a:p>
                  </a:txBody>
                  <a:tcPr marT="91425" marB="91425" marR="91425" marL="91425"/>
                </a:tc>
              </a:tr>
              <a:tr h="381000">
                <a:tc>
                  <a:txBody>
                    <a:bodyPr>
                      <a:noAutofit/>
                    </a:bodyPr>
                    <a:lstStyle/>
                    <a:p>
                      <a:pPr lvl="0">
                        <a:spcBef>
                          <a:spcPts val="0"/>
                        </a:spcBef>
                        <a:buNone/>
                      </a:pPr>
                      <a:r>
                        <a:rPr lang="pt-BR"/>
                        <a:t>Alcance da operação a força total (20)</a:t>
                      </a:r>
                    </a:p>
                  </a:txBody>
                  <a:tcPr marT="91425" marB="91425" marR="91425" marL="91425"/>
                </a:tc>
                <a:tc>
                  <a:txBody>
                    <a:bodyPr>
                      <a:noAutofit/>
                    </a:bodyPr>
                    <a:lstStyle/>
                    <a:p>
                      <a:pPr lvl="0" algn="ctr">
                        <a:spcBef>
                          <a:spcPts val="0"/>
                        </a:spcBef>
                        <a:buNone/>
                      </a:pPr>
                      <a:r>
                        <a:rPr lang="pt-BR"/>
                        <a:t>100m</a:t>
                      </a:r>
                    </a:p>
                  </a:txBody>
                  <a:tcPr marT="91425" marB="91425" marR="91425" marL="91425"/>
                </a:tc>
                <a:tc>
                  <a:txBody>
                    <a:bodyPr>
                      <a:noAutofit/>
                    </a:bodyPr>
                    <a:lstStyle/>
                    <a:p>
                      <a:pPr lvl="0" algn="ctr">
                        <a:spcBef>
                          <a:spcPts val="0"/>
                        </a:spcBef>
                        <a:buNone/>
                      </a:pPr>
                      <a:r>
                        <a:rPr lang="pt-BR"/>
                        <a:t>100m</a:t>
                      </a:r>
                    </a:p>
                  </a:txBody>
                  <a:tcPr marT="91425" marB="91425" marR="91425" marL="91425"/>
                </a:tc>
                <a:tc>
                  <a:txBody>
                    <a:bodyPr>
                      <a:noAutofit/>
                    </a:bodyPr>
                    <a:lstStyle/>
                    <a:p>
                      <a:pPr lvl="0" rtl="0" algn="ctr">
                        <a:spcBef>
                          <a:spcPts val="0"/>
                        </a:spcBef>
                        <a:buNone/>
                      </a:pPr>
                      <a:r>
                        <a:rPr lang="pt-BR"/>
                        <a:t>600m (9600bps)</a:t>
                      </a:r>
                    </a:p>
                    <a:p>
                      <a:pPr lvl="0" rtl="0" algn="ctr">
                        <a:spcBef>
                          <a:spcPts val="0"/>
                        </a:spcBef>
                        <a:buNone/>
                      </a:pPr>
                      <a:r>
                        <a:rPr lang="pt-BR"/>
                        <a:t>1000m</a:t>
                      </a:r>
                    </a:p>
                    <a:p>
                      <a:pPr lvl="0" rtl="0" algn="ctr">
                        <a:spcBef>
                          <a:spcPts val="0"/>
                        </a:spcBef>
                        <a:buNone/>
                      </a:pPr>
                      <a:r>
                        <a:rPr lang="pt-BR"/>
                        <a:t>(2400bps)</a:t>
                      </a:r>
                    </a:p>
                  </a:txBody>
                  <a:tcPr marT="91425" marB="91425" marR="91425" marL="91425"/>
                </a:tc>
                <a:tc>
                  <a:txBody>
                    <a:bodyPr>
                      <a:noAutofit/>
                    </a:bodyPr>
                    <a:lstStyle/>
                    <a:p>
                      <a:pPr lvl="0" rtl="0" algn="ctr">
                        <a:spcBef>
                          <a:spcPts val="0"/>
                        </a:spcBef>
                        <a:buNone/>
                      </a:pPr>
                      <a:r>
                        <a:rPr lang="pt-BR"/>
                        <a:t>1800m</a:t>
                      </a:r>
                    </a:p>
                    <a:p>
                      <a:pPr lvl="0" algn="ctr">
                        <a:spcBef>
                          <a:spcPts val="0"/>
                        </a:spcBef>
                        <a:buNone/>
                      </a:pPr>
                      <a:r>
                        <a:rPr lang="pt-BR"/>
                        <a:t>(1200bps)</a:t>
                      </a:r>
                    </a:p>
                  </a:txBody>
                  <a:tcPr marT="91425" marB="91425" marR="91425" marL="91425"/>
                </a:tc>
                <a:tc>
                  <a:txBody>
                    <a:bodyPr>
                      <a:noAutofit/>
                    </a:bodyPr>
                    <a:lstStyle/>
                    <a:p>
                      <a:pPr lvl="0">
                        <a:spcBef>
                          <a:spcPts val="0"/>
                        </a:spcBef>
                        <a:buNone/>
                      </a:pPr>
                      <a:r>
                        <a:rPr lang="pt-BR"/>
                        <a:t>condições ideais (sem interferência)</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223425"/>
            <a:ext cx="8520600" cy="572700"/>
          </a:xfrm>
          <a:prstGeom prst="rect">
            <a:avLst/>
          </a:prstGeom>
        </p:spPr>
        <p:txBody>
          <a:bodyPr anchorCtr="0" anchor="t" bIns="91425" lIns="91425" rIns="91425" tIns="91425">
            <a:noAutofit/>
          </a:bodyPr>
          <a:lstStyle/>
          <a:p>
            <a:pPr lvl="0">
              <a:spcBef>
                <a:spcPts val="0"/>
              </a:spcBef>
              <a:buNone/>
            </a:pPr>
            <a:r>
              <a:rPr lang="pt-BR"/>
              <a:t>Observações dos modos do HC-12</a:t>
            </a:r>
          </a:p>
        </p:txBody>
      </p:sp>
      <p:pic>
        <p:nvPicPr>
          <p:cNvPr id="140" name="Shape 140"/>
          <p:cNvPicPr preferRelativeResize="0"/>
          <p:nvPr/>
        </p:nvPicPr>
        <p:blipFill>
          <a:blip r:embed="rId3">
            <a:alphaModFix/>
          </a:blip>
          <a:stretch>
            <a:fillRect/>
          </a:stretch>
        </p:blipFill>
        <p:spPr>
          <a:xfrm>
            <a:off x="6145650" y="2604975"/>
            <a:ext cx="2857500" cy="2457450"/>
          </a:xfrm>
          <a:prstGeom prst="rect">
            <a:avLst/>
          </a:prstGeom>
          <a:noFill/>
          <a:ln>
            <a:noFill/>
          </a:ln>
        </p:spPr>
      </p:pic>
      <p:sp>
        <p:nvSpPr>
          <p:cNvPr id="141" name="Shape 141"/>
          <p:cNvSpPr txBox="1"/>
          <p:nvPr>
            <p:ph idx="1" type="body"/>
          </p:nvPr>
        </p:nvSpPr>
        <p:spPr>
          <a:xfrm>
            <a:off x="0" y="844850"/>
            <a:ext cx="8988000" cy="2457600"/>
          </a:xfrm>
          <a:prstGeom prst="rect">
            <a:avLst/>
          </a:prstGeom>
        </p:spPr>
        <p:txBody>
          <a:bodyPr anchorCtr="0" anchor="t" bIns="91425" lIns="91425" rIns="91425" tIns="91425">
            <a:noAutofit/>
          </a:bodyPr>
          <a:lstStyle/>
          <a:p>
            <a:pPr lvl="0">
              <a:spcBef>
                <a:spcPts val="0"/>
              </a:spcBef>
              <a:buNone/>
            </a:pPr>
            <a:r>
              <a:rPr b="1" lang="pt-BR">
                <a:solidFill>
                  <a:srgbClr val="000000"/>
                </a:solidFill>
              </a:rPr>
              <a:t>FU1</a:t>
            </a:r>
            <a:r>
              <a:rPr lang="pt-BR"/>
              <a:t> - Modo moderado de economia de energia.</a:t>
            </a:r>
          </a:p>
          <a:p>
            <a:pPr lvl="0">
              <a:spcBef>
                <a:spcPts val="0"/>
              </a:spcBef>
              <a:buNone/>
            </a:pPr>
            <a:r>
              <a:rPr b="1" lang="pt-BR">
                <a:solidFill>
                  <a:srgbClr val="000000"/>
                </a:solidFill>
              </a:rPr>
              <a:t>FU2</a:t>
            </a:r>
            <a:r>
              <a:rPr lang="pt-BR"/>
              <a:t> - Modo extremo de economia de energia</a:t>
            </a:r>
          </a:p>
          <a:p>
            <a:pPr lvl="0">
              <a:spcBef>
                <a:spcPts val="0"/>
              </a:spcBef>
              <a:buNone/>
            </a:pPr>
            <a:r>
              <a:rPr b="1" lang="pt-BR">
                <a:solidFill>
                  <a:srgbClr val="000000"/>
                </a:solidFill>
              </a:rPr>
              <a:t>FU3</a:t>
            </a:r>
            <a:r>
              <a:rPr lang="pt-BR"/>
              <a:t> - Modo alto de gasto de energia (interessante para evitar interferência externas) </a:t>
            </a:r>
            <a:r>
              <a:rPr lang="pt-BR"/>
              <a:t>(padrão de fábrica)</a:t>
            </a:r>
          </a:p>
          <a:p>
            <a:pPr lvl="0">
              <a:spcBef>
                <a:spcPts val="0"/>
              </a:spcBef>
              <a:buNone/>
            </a:pPr>
            <a:r>
              <a:rPr b="1" lang="pt-BR">
                <a:solidFill>
                  <a:srgbClr val="000000"/>
                </a:solidFill>
              </a:rPr>
              <a:t>FU4</a:t>
            </a:r>
            <a:r>
              <a:rPr lang="pt-BR"/>
              <a:t> - Modo para usos de longos alcances (chegando a 1,8 km)</a:t>
            </a:r>
          </a:p>
          <a:p>
            <a:pPr lvl="0">
              <a:lnSpc>
                <a:spcPct val="100000"/>
              </a:lnSpc>
              <a:spcBef>
                <a:spcPts val="0"/>
              </a:spcBef>
              <a:buNone/>
            </a:pPr>
            <a:r>
              <a:t/>
            </a:r>
            <a:endParaRPr/>
          </a:p>
        </p:txBody>
      </p:sp>
      <p:sp>
        <p:nvSpPr>
          <p:cNvPr id="142" name="Shape 142"/>
          <p:cNvSpPr txBox="1"/>
          <p:nvPr/>
        </p:nvSpPr>
        <p:spPr>
          <a:xfrm>
            <a:off x="0" y="3494075"/>
            <a:ext cx="6069300" cy="1111500"/>
          </a:xfrm>
          <a:prstGeom prst="rect">
            <a:avLst/>
          </a:prstGeom>
          <a:noFill/>
          <a:ln>
            <a:noFill/>
          </a:ln>
        </p:spPr>
        <p:txBody>
          <a:bodyPr anchorCtr="0" anchor="t" bIns="91425" lIns="91425" rIns="91425" tIns="91425">
            <a:noAutofit/>
          </a:bodyPr>
          <a:lstStyle/>
          <a:p>
            <a:pPr lvl="0" rtl="0">
              <a:spcBef>
                <a:spcPts val="0"/>
              </a:spcBef>
              <a:spcAft>
                <a:spcPts val="1600"/>
              </a:spcAft>
              <a:buClr>
                <a:schemeClr val="dk1"/>
              </a:buClr>
              <a:buSzPct val="61111"/>
              <a:buFont typeface="Arial"/>
              <a:buNone/>
            </a:pPr>
            <a:r>
              <a:rPr b="1" lang="pt-BR" sz="1800"/>
              <a:t>Teste Loopback</a:t>
            </a:r>
            <a:r>
              <a:rPr lang="pt-BR" sz="1800"/>
              <a:t>:</a:t>
            </a:r>
            <a:r>
              <a:rPr lang="pt-BR" sz="1800">
                <a:solidFill>
                  <a:schemeClr val="dk2"/>
                </a:solidFill>
              </a:rPr>
              <a:t> Teste do tempo de ida e volta, desde a transmissão da informação (pino TxD) até o recebimento da confirmação (ack) (pino RxD) no mesmo módulo.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01575"/>
            <a:ext cx="8520600" cy="572700"/>
          </a:xfrm>
          <a:prstGeom prst="rect">
            <a:avLst/>
          </a:prstGeom>
        </p:spPr>
        <p:txBody>
          <a:bodyPr anchorCtr="0" anchor="t" bIns="91425" lIns="91425" rIns="91425" tIns="91425">
            <a:noAutofit/>
          </a:bodyPr>
          <a:lstStyle/>
          <a:p>
            <a:pPr lvl="0">
              <a:spcBef>
                <a:spcPts val="0"/>
              </a:spcBef>
              <a:buNone/>
            </a:pPr>
            <a:r>
              <a:rPr lang="pt-BR"/>
              <a:t>Exemplo - Transmissão Simples</a:t>
            </a:r>
            <a:r>
              <a:rPr baseline="30000" lang="pt-BR"/>
              <a:t>1</a:t>
            </a: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sz="1100">
              <a:solidFill>
                <a:schemeClr val="dk1"/>
              </a:solidFill>
            </a:endParaRPr>
          </a:p>
          <a:p>
            <a:pPr lvl="0">
              <a:spcBef>
                <a:spcPts val="0"/>
              </a:spcBef>
              <a:buNone/>
            </a:pPr>
            <a:r>
              <a:t/>
            </a:r>
            <a:endParaRPr sz="1100">
              <a:solidFill>
                <a:schemeClr val="dk1"/>
              </a:solidFill>
            </a:endParaRPr>
          </a:p>
          <a:p>
            <a:pPr lvl="0">
              <a:spcBef>
                <a:spcPts val="0"/>
              </a:spcBef>
              <a:buNone/>
            </a:pPr>
            <a:r>
              <a:t/>
            </a:r>
            <a:endParaRPr sz="1100">
              <a:solidFill>
                <a:schemeClr val="dk1"/>
              </a:solidFill>
            </a:endParaRPr>
          </a:p>
          <a:p>
            <a:pPr lvl="0">
              <a:spcBef>
                <a:spcPts val="0"/>
              </a:spcBef>
              <a:buNone/>
            </a:pPr>
            <a:r>
              <a:t/>
            </a:r>
            <a:endParaRPr sz="1100">
              <a:solidFill>
                <a:schemeClr val="dk1"/>
              </a:solidFill>
            </a:endParaRPr>
          </a:p>
          <a:p>
            <a:pPr lvl="0">
              <a:spcBef>
                <a:spcPts val="0"/>
              </a:spcBef>
              <a:buNone/>
            </a:pPr>
            <a:r>
              <a:t/>
            </a:r>
            <a:endParaRPr sz="1100">
              <a:solidFill>
                <a:schemeClr val="dk1"/>
              </a:solidFill>
            </a:endParaRPr>
          </a:p>
          <a:p>
            <a:pPr lvl="0">
              <a:spcBef>
                <a:spcPts val="0"/>
              </a:spcBef>
              <a:buNone/>
            </a:pPr>
            <a:r>
              <a:t/>
            </a:r>
            <a:endParaRPr sz="1100">
              <a:solidFill>
                <a:schemeClr val="dk1"/>
              </a:solidFill>
            </a:endParaRPr>
          </a:p>
          <a:p>
            <a:pPr lvl="0">
              <a:spcBef>
                <a:spcPts val="0"/>
              </a:spcBef>
              <a:buNone/>
            </a:pPr>
            <a:r>
              <a:t/>
            </a:r>
            <a:endParaRPr sz="2800">
              <a:solidFill>
                <a:schemeClr val="dk1"/>
              </a:solidFill>
            </a:endParaRPr>
          </a:p>
          <a:p>
            <a:pPr lvl="0" rtl="0" algn="ctr">
              <a:spcBef>
                <a:spcPts val="0"/>
              </a:spcBef>
              <a:buNone/>
            </a:pPr>
            <a:r>
              <a:rPr baseline="30000" lang="pt-BR" sz="1000">
                <a:solidFill>
                  <a:schemeClr val="dk1"/>
                </a:solidFill>
              </a:rPr>
              <a:t>1</a:t>
            </a:r>
            <a:r>
              <a:rPr lang="pt-BR" sz="1000">
                <a:solidFill>
                  <a:schemeClr val="dk1"/>
                </a:solidFill>
              </a:rPr>
              <a:t>https://www.allaboutcircuits.com/projects/understanding-and-implementing-the-hc-12-wireless-transceiver-module/</a:t>
            </a:r>
          </a:p>
        </p:txBody>
      </p:sp>
      <p:pic>
        <p:nvPicPr>
          <p:cNvPr descr="Screen Shot 2017-05-08 at 19.39.49.png" id="149" name="Shape 149"/>
          <p:cNvPicPr preferRelativeResize="0"/>
          <p:nvPr/>
        </p:nvPicPr>
        <p:blipFill>
          <a:blip r:embed="rId3">
            <a:alphaModFix/>
          </a:blip>
          <a:stretch>
            <a:fillRect/>
          </a:stretch>
        </p:blipFill>
        <p:spPr>
          <a:xfrm>
            <a:off x="1579475" y="999275"/>
            <a:ext cx="5985049" cy="3144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157175"/>
            <a:ext cx="8520600" cy="572700"/>
          </a:xfrm>
          <a:prstGeom prst="rect">
            <a:avLst/>
          </a:prstGeom>
        </p:spPr>
        <p:txBody>
          <a:bodyPr anchorCtr="0" anchor="t" bIns="91425" lIns="91425" rIns="91425" tIns="91425">
            <a:noAutofit/>
          </a:bodyPr>
          <a:lstStyle/>
          <a:p>
            <a:pPr lvl="0">
              <a:spcBef>
                <a:spcPts val="0"/>
              </a:spcBef>
              <a:buNone/>
            </a:pPr>
            <a:r>
              <a:rPr lang="pt-BR"/>
              <a:t>Exemplo - Envio de Comandos AT</a:t>
            </a:r>
            <a:r>
              <a:rPr baseline="30000" lang="pt-BR"/>
              <a:t>1</a:t>
            </a:r>
          </a:p>
        </p:txBody>
      </p:sp>
      <p:pic>
        <p:nvPicPr>
          <p:cNvPr descr="Screen Shot 2017-05-08 at 21.51.13.png" id="155" name="Shape 155"/>
          <p:cNvPicPr preferRelativeResize="0"/>
          <p:nvPr/>
        </p:nvPicPr>
        <p:blipFill>
          <a:blip r:embed="rId3">
            <a:alphaModFix/>
          </a:blip>
          <a:stretch>
            <a:fillRect/>
          </a:stretch>
        </p:blipFill>
        <p:spPr>
          <a:xfrm>
            <a:off x="511000" y="990600"/>
            <a:ext cx="4019575" cy="4074650"/>
          </a:xfrm>
          <a:prstGeom prst="rect">
            <a:avLst/>
          </a:prstGeom>
          <a:noFill/>
          <a:ln>
            <a:noFill/>
          </a:ln>
        </p:spPr>
      </p:pic>
      <p:pic>
        <p:nvPicPr>
          <p:cNvPr descr="Screen Shot 2017-05-08 at 21.51.46.png" id="156" name="Shape 156"/>
          <p:cNvPicPr preferRelativeResize="0"/>
          <p:nvPr/>
        </p:nvPicPr>
        <p:blipFill rotWithShape="1">
          <a:blip r:embed="rId4">
            <a:alphaModFix/>
          </a:blip>
          <a:srcRect b="0" l="2133" r="0" t="0"/>
          <a:stretch/>
        </p:blipFill>
        <p:spPr>
          <a:xfrm>
            <a:off x="4783124" y="990600"/>
            <a:ext cx="3781524" cy="4074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16177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pt-BR"/>
              <a:t>Drop System for Drones!!</a:t>
            </a:r>
          </a:p>
          <a:p>
            <a:pPr lvl="0">
              <a:spcBef>
                <a:spcPts val="0"/>
              </a:spcBef>
              <a:buNone/>
            </a:pPr>
            <a:r>
              <a:t/>
            </a:r>
            <a:endParaRPr/>
          </a:p>
        </p:txBody>
      </p:sp>
      <p:sp>
        <p:nvSpPr>
          <p:cNvPr id="162" name="Shape 162"/>
          <p:cNvSpPr txBox="1"/>
          <p:nvPr>
            <p:ph idx="1" type="body"/>
          </p:nvPr>
        </p:nvSpPr>
        <p:spPr>
          <a:xfrm>
            <a:off x="484375" y="4693750"/>
            <a:ext cx="8290200" cy="186600"/>
          </a:xfrm>
          <a:prstGeom prst="rect">
            <a:avLst/>
          </a:prstGeom>
        </p:spPr>
        <p:txBody>
          <a:bodyPr anchorCtr="0" anchor="t" bIns="91425" lIns="91425" rIns="91425" tIns="91425">
            <a:noAutofit/>
          </a:bodyPr>
          <a:lstStyle/>
          <a:p>
            <a:pPr lvl="0">
              <a:spcBef>
                <a:spcPts val="0"/>
              </a:spcBef>
              <a:buNone/>
            </a:pPr>
            <a:r>
              <a:rPr lang="pt-BR" sz="1100">
                <a:solidFill>
                  <a:schemeClr val="dk1"/>
                </a:solidFill>
              </a:rPr>
              <a:t>https://www.youtube.com/watch?v=vJqRWh3A0cQ</a:t>
            </a:r>
          </a:p>
        </p:txBody>
      </p:sp>
      <p:sp>
        <p:nvSpPr>
          <p:cNvPr descr="In this video I will be demonstrating my homemade item dropping system that can be mounted onto drones! The drone used in the video is a DJI Phantom 3 Professional.   For more information and full build instructions check out my Instructables page!: http://www.instructables.com/id/Long-Range-Dropping-System-for-Drones-With-Arduino/  The dropping system consists of a handheld remote and a dropper, each containing an HC-12 wireless communication module and an Arduino nano. When the button on the remote is pressed a signal is sent to the dropper and a servo opens up the latch dropping any item that is attached. The biggest struggle with the project was trying to make the device as light weight as possible but still very strong. I also wanted to design it in a way so that the camera and proximity censors on the bottom of the drone did not get covered up, and that is why the device is mounted on the side of the drone.  Thanks for watching and don't forget to LIKE and SUBSCRIBE!  Music: Vexento - Let's Run Away https://www.youtube.com/watch?v=ZKm-BVkBTJk Facebook: https://www.facebook.com/austiwawa/ Instructables: http://www.instructables.com/member/austiwawa/" id="163" name="Shape 163" title="Homemade Drop System for Drones!">
            <a:hlinkClick r:id="rId3"/>
          </p:cNvPr>
          <p:cNvSpPr/>
          <p:nvPr/>
        </p:nvSpPr>
        <p:spPr>
          <a:xfrm>
            <a:off x="2286000" y="1076375"/>
            <a:ext cx="4572000" cy="3429000"/>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78700"/>
            <a:ext cx="8520600" cy="572700"/>
          </a:xfrm>
          <a:prstGeom prst="rect">
            <a:avLst/>
          </a:prstGeom>
        </p:spPr>
        <p:txBody>
          <a:bodyPr anchorCtr="0" anchor="t" bIns="91425" lIns="91425" rIns="91425" tIns="91425">
            <a:noAutofit/>
          </a:bodyPr>
          <a:lstStyle/>
          <a:p>
            <a:pPr lvl="0">
              <a:spcBef>
                <a:spcPts val="0"/>
              </a:spcBef>
              <a:buNone/>
            </a:pPr>
            <a:r>
              <a:rPr lang="pt-BR"/>
              <a:t>Drop System for Drones - Emissor</a:t>
            </a:r>
          </a:p>
        </p:txBody>
      </p:sp>
      <p:pic>
        <p:nvPicPr>
          <p:cNvPr descr="Screen Shot 2017-05-08 at 22.16.28.png" id="169" name="Shape 169"/>
          <p:cNvPicPr preferRelativeResize="0"/>
          <p:nvPr/>
        </p:nvPicPr>
        <p:blipFill>
          <a:blip r:embed="rId3">
            <a:alphaModFix/>
          </a:blip>
          <a:stretch>
            <a:fillRect/>
          </a:stretch>
        </p:blipFill>
        <p:spPr>
          <a:xfrm>
            <a:off x="2661387" y="1017725"/>
            <a:ext cx="3821225" cy="400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32987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pt-BR"/>
              <a:t>Drop System for Drones - Receptor</a:t>
            </a:r>
          </a:p>
          <a:p>
            <a:pPr lvl="0">
              <a:spcBef>
                <a:spcPts val="0"/>
              </a:spcBef>
              <a:buNone/>
            </a:pPr>
            <a:r>
              <a:t/>
            </a:r>
            <a:endParaRPr/>
          </a:p>
        </p:txBody>
      </p:sp>
      <p:sp>
        <p:nvSpPr>
          <p:cNvPr id="175" name="Shape 175"/>
          <p:cNvSpPr txBox="1"/>
          <p:nvPr>
            <p:ph idx="1" type="body"/>
          </p:nvPr>
        </p:nvSpPr>
        <p:spPr>
          <a:xfrm>
            <a:off x="242500" y="4693750"/>
            <a:ext cx="8520600" cy="232800"/>
          </a:xfrm>
          <a:prstGeom prst="rect">
            <a:avLst/>
          </a:prstGeom>
        </p:spPr>
        <p:txBody>
          <a:bodyPr anchorCtr="0" anchor="t" bIns="91425" lIns="91425" rIns="91425" tIns="91425">
            <a:noAutofit/>
          </a:bodyPr>
          <a:lstStyle/>
          <a:p>
            <a:pPr lvl="0">
              <a:spcBef>
                <a:spcPts val="0"/>
              </a:spcBef>
              <a:buNone/>
            </a:pPr>
            <a:r>
              <a:rPr lang="pt-BR" sz="1100">
                <a:solidFill>
                  <a:schemeClr val="dk1"/>
                </a:solidFill>
              </a:rPr>
              <a:t>http://www.instructables.com/id/Long-Range-Dropping-System-for-Drones-With-Arduino/</a:t>
            </a:r>
          </a:p>
        </p:txBody>
      </p:sp>
      <p:pic>
        <p:nvPicPr>
          <p:cNvPr descr="Screen Shot 2017-05-08 at 22.15.23.png" id="176" name="Shape 176"/>
          <p:cNvPicPr preferRelativeResize="0"/>
          <p:nvPr/>
        </p:nvPicPr>
        <p:blipFill>
          <a:blip r:embed="rId3">
            <a:alphaModFix/>
          </a:blip>
          <a:stretch>
            <a:fillRect/>
          </a:stretch>
        </p:blipFill>
        <p:spPr>
          <a:xfrm>
            <a:off x="1784775" y="1069637"/>
            <a:ext cx="5574449" cy="357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265900"/>
            <a:ext cx="8520600" cy="572700"/>
          </a:xfrm>
          <a:prstGeom prst="rect">
            <a:avLst/>
          </a:prstGeom>
        </p:spPr>
        <p:txBody>
          <a:bodyPr anchorCtr="0" anchor="t" bIns="91425" lIns="91425" rIns="91425" tIns="91425">
            <a:noAutofit/>
          </a:bodyPr>
          <a:lstStyle/>
          <a:p>
            <a:pPr lvl="0">
              <a:spcBef>
                <a:spcPts val="0"/>
              </a:spcBef>
              <a:buNone/>
            </a:pPr>
            <a:r>
              <a:rPr lang="pt-BR"/>
              <a:t>Arduino Wing</a:t>
            </a:r>
          </a:p>
        </p:txBody>
      </p:sp>
      <p:sp>
        <p:nvSpPr>
          <p:cNvPr id="182" name="Shape 182"/>
          <p:cNvSpPr txBox="1"/>
          <p:nvPr>
            <p:ph idx="1" type="body"/>
          </p:nvPr>
        </p:nvSpPr>
        <p:spPr>
          <a:xfrm>
            <a:off x="311700" y="4591050"/>
            <a:ext cx="8520600" cy="218700"/>
          </a:xfrm>
          <a:prstGeom prst="rect">
            <a:avLst/>
          </a:prstGeom>
        </p:spPr>
        <p:txBody>
          <a:bodyPr anchorCtr="0" anchor="t" bIns="91425" lIns="91425" rIns="91425" tIns="91425">
            <a:noAutofit/>
          </a:bodyPr>
          <a:lstStyle/>
          <a:p>
            <a:pPr lvl="0">
              <a:spcBef>
                <a:spcPts val="0"/>
              </a:spcBef>
              <a:buNone/>
            </a:pPr>
            <a:r>
              <a:rPr lang="pt-BR" sz="1200">
                <a:solidFill>
                  <a:schemeClr val="dk1"/>
                </a:solidFill>
              </a:rPr>
              <a:t>https://www.youtube.com/watch?v=EjbmKQSqXXE</a:t>
            </a:r>
          </a:p>
        </p:txBody>
      </p:sp>
      <p:sp>
        <p:nvSpPr>
          <p:cNvPr descr="My quest do build a remote and receiver based on Arduino and the UHF module HC-12. The antenna seen on the green board is a Nagoya Na-771. More: http://robotics.stackexchange.com/questions/11320/remote-controlled-quadcopter-why-is-it-not-possible-to-send-all-the-commands-o/11345#11345" id="183" name="Shape 183" title="HC-12 UHF Arduino RC Wing">
            <a:hlinkClick r:id="rId3"/>
          </p:cNvPr>
          <p:cNvSpPr/>
          <p:nvPr/>
        </p:nvSpPr>
        <p:spPr>
          <a:xfrm>
            <a:off x="2286000" y="1009650"/>
            <a:ext cx="4572000" cy="3429000"/>
          </a:xfrm>
          <a:prstGeom prst="rect">
            <a:avLst/>
          </a:prstGeom>
          <a:blipFill>
            <a:blip r:embed="rId4">
              <a:alphaModFix/>
            </a:blip>
            <a:stretch>
              <a:fillRect/>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278700"/>
            <a:ext cx="8520600" cy="572700"/>
          </a:xfrm>
          <a:prstGeom prst="rect">
            <a:avLst/>
          </a:prstGeom>
        </p:spPr>
        <p:txBody>
          <a:bodyPr anchorCtr="0" anchor="t" bIns="91425" lIns="91425" rIns="91425" tIns="91425">
            <a:noAutofit/>
          </a:bodyPr>
          <a:lstStyle/>
          <a:p>
            <a:pPr lvl="0">
              <a:spcBef>
                <a:spcPts val="0"/>
              </a:spcBef>
              <a:buNone/>
            </a:pPr>
            <a:r>
              <a:rPr lang="pt-BR"/>
              <a:t>Outros Exemplos...</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t-BR" sz="1200" u="sng">
                <a:solidFill>
                  <a:schemeClr val="hlink"/>
                </a:solidFill>
                <a:hlinkClick r:id="rId3"/>
              </a:rPr>
              <a:t>Long Range 1.8KM</a:t>
            </a:r>
          </a:p>
          <a:p>
            <a:pPr lvl="0">
              <a:spcBef>
                <a:spcPts val="0"/>
              </a:spcBef>
              <a:buNone/>
            </a:pPr>
            <a:r>
              <a:rPr lang="pt-BR" sz="1200" u="sng">
                <a:solidFill>
                  <a:schemeClr val="hlink"/>
                </a:solidFill>
                <a:hlinkClick r:id="rId4"/>
              </a:rPr>
              <a:t>Acende Leds</a:t>
            </a:r>
          </a:p>
          <a:p>
            <a:pPr lvl="0">
              <a:spcBef>
                <a:spcPts val="0"/>
              </a:spcBef>
              <a:buNone/>
            </a:pPr>
            <a:r>
              <a:rPr lang="pt-BR" sz="1200" u="sng">
                <a:solidFill>
                  <a:schemeClr val="hlink"/>
                </a:solidFill>
                <a:hlinkClick r:id="rId5"/>
              </a:rPr>
              <a:t>GPS Transmission with HC-12</a:t>
            </a:r>
          </a:p>
          <a:p>
            <a:pPr lvl="0">
              <a:spcBef>
                <a:spcPts val="0"/>
              </a:spcBef>
              <a:buNone/>
            </a:pPr>
            <a:r>
              <a:rPr lang="pt-BR" sz="1200" u="sng">
                <a:solidFill>
                  <a:schemeClr val="hlink"/>
                </a:solidFill>
                <a:hlinkClick r:id="rId6"/>
              </a:rPr>
              <a:t>Arduino Remote Beta</a:t>
            </a:r>
          </a:p>
          <a:p>
            <a:pPr lvl="0">
              <a:spcBef>
                <a:spcPts val="0"/>
              </a:spcBef>
              <a:buNone/>
            </a:pPr>
            <a:r>
              <a:rPr lang="pt-BR" sz="1200" u="sng">
                <a:solidFill>
                  <a:schemeClr val="hlink"/>
                </a:solidFill>
                <a:highlight>
                  <a:srgbClr val="FFFFFF"/>
                </a:highlight>
                <a:hlinkClick r:id="rId7"/>
              </a:rPr>
              <a:t>HC 12 Uart Transciever</a:t>
            </a:r>
          </a:p>
          <a:p>
            <a:pPr lvl="0">
              <a:spcBef>
                <a:spcPts val="0"/>
              </a:spcBef>
              <a:buNone/>
            </a:pPr>
            <a:r>
              <a:rPr lang="pt-BR" sz="1200" u="sng">
                <a:solidFill>
                  <a:schemeClr val="hlink"/>
                </a:solidFill>
                <a:hlinkClick r:id="rId8"/>
              </a:rPr>
              <a:t>DIY Arduino Car</a:t>
            </a:r>
          </a:p>
          <a:p>
            <a:pPr lvl="0">
              <a:spcBef>
                <a:spcPts val="0"/>
              </a:spcBef>
              <a:buNone/>
            </a:pPr>
            <a:r>
              <a:rPr lang="pt-BR" sz="1200" u="sng">
                <a:solidFill>
                  <a:schemeClr val="hlink"/>
                </a:solidFill>
                <a:hlinkClick r:id="rId9"/>
              </a:rPr>
              <a:t>DCC++ Wireless Throttle</a:t>
            </a:r>
          </a:p>
          <a:p>
            <a:pPr lvl="0">
              <a:spcBef>
                <a:spcPts val="0"/>
              </a:spcBef>
              <a:buNone/>
            </a:pPr>
            <a:r>
              <a:rPr lang="pt-BR" sz="1200">
                <a:solidFill>
                  <a:srgbClr val="000000"/>
                </a:solidFill>
                <a:highlight>
                  <a:srgbClr val="FFFFFF"/>
                </a:highlight>
              </a:rPr>
              <a:t>Acessado em 08 de Maio de 2017</a:t>
            </a:r>
          </a:p>
          <a:p>
            <a:pPr lvl="0">
              <a:spcBef>
                <a:spcPts val="0"/>
              </a:spcBef>
              <a:buNone/>
            </a:pPr>
            <a:r>
              <a:t/>
            </a:r>
            <a:endParaRPr sz="1050">
              <a:solidFill>
                <a:srgbClr val="00662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58375"/>
            <a:ext cx="8520600" cy="7095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39285"/>
              <a:buFont typeface="Arial"/>
              <a:buNone/>
            </a:pPr>
            <a:r>
              <a:rPr lang="pt-BR"/>
              <a:t>O que é:</a:t>
            </a:r>
          </a:p>
        </p:txBody>
      </p:sp>
      <p:sp>
        <p:nvSpPr>
          <p:cNvPr id="63" name="Shape 63"/>
          <p:cNvSpPr txBox="1"/>
          <p:nvPr>
            <p:ph idx="1" type="body"/>
          </p:nvPr>
        </p:nvSpPr>
        <p:spPr>
          <a:xfrm>
            <a:off x="183450" y="1387925"/>
            <a:ext cx="8777100" cy="3510600"/>
          </a:xfrm>
          <a:prstGeom prst="rect">
            <a:avLst/>
          </a:prstGeom>
        </p:spPr>
        <p:txBody>
          <a:bodyPr anchorCtr="0" anchor="t" bIns="91425" lIns="91425" rIns="91425" tIns="91425">
            <a:noAutofit/>
          </a:bodyPr>
          <a:lstStyle/>
          <a:p>
            <a:pPr indent="-228600" lvl="0" marL="457200" rtl="0">
              <a:lnSpc>
                <a:spcPct val="115000"/>
              </a:lnSpc>
              <a:spcBef>
                <a:spcPts val="0"/>
              </a:spcBef>
              <a:spcAft>
                <a:spcPts val="1000"/>
              </a:spcAft>
              <a:buClr>
                <a:srgbClr val="222222"/>
              </a:buClr>
              <a:buChar char="●"/>
            </a:pPr>
            <a:r>
              <a:rPr lang="pt-BR">
                <a:solidFill>
                  <a:srgbClr val="222222"/>
                </a:solidFill>
                <a:highlight>
                  <a:srgbClr val="FFFFFF"/>
                </a:highlight>
              </a:rPr>
              <a:t>É um módulo que promete comunicação em distâncias de até 1000m.</a:t>
            </a:r>
          </a:p>
          <a:p>
            <a:pPr indent="-228600" lvl="0" marL="457200" rtl="0">
              <a:lnSpc>
                <a:spcPct val="115000"/>
              </a:lnSpc>
              <a:spcBef>
                <a:spcPts val="0"/>
              </a:spcBef>
              <a:spcAft>
                <a:spcPts val="1000"/>
              </a:spcAft>
              <a:buClr>
                <a:srgbClr val="222222"/>
              </a:buClr>
              <a:buChar char="●"/>
            </a:pPr>
            <a:r>
              <a:rPr lang="pt-BR">
                <a:solidFill>
                  <a:srgbClr val="222222"/>
                </a:solidFill>
                <a:highlight>
                  <a:srgbClr val="FFFFFF"/>
                </a:highlight>
              </a:rPr>
              <a:t>Serve para conexão wireless: possui facilidade de uso e se conecta aos mais variados tipos de dispositivos.</a:t>
            </a:r>
          </a:p>
          <a:p>
            <a:pPr indent="-228600" lvl="0" marL="457200" rtl="0">
              <a:spcBef>
                <a:spcPts val="0"/>
              </a:spcBef>
              <a:spcAft>
                <a:spcPts val="1000"/>
              </a:spcAft>
              <a:buClr>
                <a:srgbClr val="222222"/>
              </a:buClr>
              <a:buChar char="●"/>
            </a:pPr>
            <a:r>
              <a:rPr lang="pt-BR">
                <a:solidFill>
                  <a:srgbClr val="333333"/>
                </a:solidFill>
                <a:highlight>
                  <a:srgbClr val="FFFFFF"/>
                </a:highlight>
              </a:rPr>
              <a:t>Ideal para aplicações sem fio usando rádio frequência.</a:t>
            </a:r>
          </a:p>
          <a:p>
            <a:pPr indent="-228600" lvl="0" marL="457200" rtl="0">
              <a:spcBef>
                <a:spcPts val="0"/>
              </a:spcBef>
              <a:spcAft>
                <a:spcPts val="1000"/>
              </a:spcAft>
              <a:buClr>
                <a:srgbClr val="222222"/>
              </a:buClr>
              <a:buChar char="●"/>
            </a:pPr>
            <a:r>
              <a:rPr lang="pt-BR">
                <a:solidFill>
                  <a:srgbClr val="222222"/>
                </a:solidFill>
                <a:highlight>
                  <a:srgbClr val="FFFFFF"/>
                </a:highlight>
              </a:rPr>
              <a:t>Funciona por interface serial na conexão com o dispositivo (PC, embarcados, etc).</a:t>
            </a:r>
          </a:p>
          <a:p>
            <a:pPr indent="-228600" lvl="0" marL="457200" rtl="0">
              <a:spcBef>
                <a:spcPts val="0"/>
              </a:spcBef>
              <a:spcAft>
                <a:spcPts val="1000"/>
              </a:spcAft>
              <a:buClr>
                <a:srgbClr val="222222"/>
              </a:buClr>
              <a:buChar char="●"/>
            </a:pPr>
            <a:r>
              <a:rPr lang="pt-BR">
                <a:solidFill>
                  <a:srgbClr val="222222"/>
                </a:solidFill>
                <a:highlight>
                  <a:srgbClr val="FFFFFF"/>
                </a:highlight>
              </a:rPr>
              <a:t>Usa radiofrequência para comunicação.</a:t>
            </a:r>
          </a:p>
          <a:p>
            <a:pPr lvl="0" rtl="0">
              <a:spcBef>
                <a:spcPts val="0"/>
              </a:spcBef>
              <a:buNone/>
            </a:pPr>
            <a:r>
              <a:t/>
            </a:r>
            <a:endParaRPr>
              <a:solidFill>
                <a:srgbClr val="222222"/>
              </a:solidFill>
              <a:highlight>
                <a:srgbClr val="FFFFFF"/>
              </a:highlight>
            </a:endParaRPr>
          </a:p>
          <a:p>
            <a:pPr lvl="0" rtl="0">
              <a:spcBef>
                <a:spcPts val="0"/>
              </a:spcBef>
              <a:buNone/>
            </a:pPr>
            <a:r>
              <a:t/>
            </a:r>
            <a:endParaRPr sz="1200">
              <a:solidFill>
                <a:srgbClr val="22222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id="194" name="Shape 194"/>
          <p:cNvPicPr preferRelativeResize="0"/>
          <p:nvPr/>
        </p:nvPicPr>
        <p:blipFill>
          <a:blip r:embed="rId3">
            <a:alphaModFix/>
          </a:blip>
          <a:stretch>
            <a:fillRect/>
          </a:stretch>
        </p:blipFill>
        <p:spPr>
          <a:xfrm>
            <a:off x="1515249" y="700599"/>
            <a:ext cx="2285575" cy="3742299"/>
          </a:xfrm>
          <a:prstGeom prst="rect">
            <a:avLst/>
          </a:prstGeom>
          <a:noFill/>
          <a:ln>
            <a:noFill/>
          </a:ln>
        </p:spPr>
      </p:pic>
      <p:sp>
        <p:nvSpPr>
          <p:cNvPr id="195" name="Shape 195"/>
          <p:cNvSpPr txBox="1"/>
          <p:nvPr>
            <p:ph type="title"/>
          </p:nvPr>
        </p:nvSpPr>
        <p:spPr>
          <a:xfrm>
            <a:off x="311700" y="235100"/>
            <a:ext cx="8520600" cy="572700"/>
          </a:xfrm>
          <a:prstGeom prst="rect">
            <a:avLst/>
          </a:prstGeom>
        </p:spPr>
        <p:txBody>
          <a:bodyPr anchorCtr="0" anchor="t" bIns="91425" lIns="91425" rIns="91425" tIns="91425">
            <a:noAutofit/>
          </a:bodyPr>
          <a:lstStyle/>
          <a:p>
            <a:pPr lvl="0">
              <a:spcBef>
                <a:spcPts val="0"/>
              </a:spcBef>
              <a:buNone/>
            </a:pPr>
            <a:r>
              <a:rPr lang="pt-BR"/>
              <a:t>Eu quero um...</a:t>
            </a:r>
          </a:p>
        </p:txBody>
      </p:sp>
      <p:sp>
        <p:nvSpPr>
          <p:cNvPr id="196" name="Shape 196"/>
          <p:cNvSpPr txBox="1"/>
          <p:nvPr/>
        </p:nvSpPr>
        <p:spPr>
          <a:xfrm>
            <a:off x="311700" y="4558725"/>
            <a:ext cx="4371300" cy="410100"/>
          </a:xfrm>
          <a:prstGeom prst="rect">
            <a:avLst/>
          </a:prstGeom>
          <a:noFill/>
          <a:ln>
            <a:noFill/>
          </a:ln>
        </p:spPr>
        <p:txBody>
          <a:bodyPr anchorCtr="0" anchor="t" bIns="91425" lIns="91425" rIns="91425" tIns="91425">
            <a:noAutofit/>
          </a:bodyPr>
          <a:lstStyle/>
          <a:p>
            <a:pPr lvl="0">
              <a:spcBef>
                <a:spcPts val="0"/>
              </a:spcBef>
              <a:buNone/>
            </a:pPr>
            <a:r>
              <a:rPr lang="pt-BR"/>
              <a:t>A</a:t>
            </a:r>
            <a:r>
              <a:rPr lang="pt-BR"/>
              <a:t>liexpress, Acessado em 08 de Maio de 2017</a:t>
            </a:r>
          </a:p>
        </p:txBody>
      </p:sp>
      <p:sp>
        <p:nvSpPr>
          <p:cNvPr id="197" name="Shape 197"/>
          <p:cNvSpPr txBox="1"/>
          <p:nvPr/>
        </p:nvSpPr>
        <p:spPr>
          <a:xfrm>
            <a:off x="4683000" y="4558725"/>
            <a:ext cx="4194300" cy="410100"/>
          </a:xfrm>
          <a:prstGeom prst="rect">
            <a:avLst/>
          </a:prstGeom>
          <a:noFill/>
          <a:ln>
            <a:noFill/>
          </a:ln>
        </p:spPr>
        <p:txBody>
          <a:bodyPr anchorCtr="0" anchor="t" bIns="91425" lIns="91425" rIns="91425" tIns="91425">
            <a:noAutofit/>
          </a:bodyPr>
          <a:lstStyle/>
          <a:p>
            <a:pPr lvl="0">
              <a:spcBef>
                <a:spcPts val="0"/>
              </a:spcBef>
              <a:buNone/>
            </a:pPr>
            <a:r>
              <a:rPr lang="pt-BR"/>
              <a:t>Mercado Livre, </a:t>
            </a:r>
            <a:r>
              <a:rPr lang="pt-BR">
                <a:solidFill>
                  <a:schemeClr val="dk1"/>
                </a:solidFill>
              </a:rPr>
              <a:t>Acessado em 08 de Maio de 2017</a:t>
            </a:r>
          </a:p>
        </p:txBody>
      </p:sp>
      <p:pic>
        <p:nvPicPr>
          <p:cNvPr id="198" name="Shape 198"/>
          <p:cNvPicPr preferRelativeResize="0"/>
          <p:nvPr/>
        </p:nvPicPr>
        <p:blipFill>
          <a:blip r:embed="rId4">
            <a:alphaModFix/>
          </a:blip>
          <a:stretch>
            <a:fillRect/>
          </a:stretch>
        </p:blipFill>
        <p:spPr>
          <a:xfrm>
            <a:off x="5934075" y="752475"/>
            <a:ext cx="2305050" cy="348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pt-BR"/>
              <a:t>Obrigado!! </a:t>
            </a:r>
            <a:r>
              <a:rPr lang="pt-BR" sz="3000"/>
              <a:t>Perguntas?</a:t>
            </a:r>
          </a:p>
          <a:p>
            <a:pPr lvl="0" algn="ctr">
              <a:spcBef>
                <a:spcPts val="0"/>
              </a:spcBef>
              <a:buNone/>
            </a:pPr>
            <a:r>
              <a:t/>
            </a:r>
            <a:endParaRPr/>
          </a:p>
        </p:txBody>
      </p:sp>
      <p:pic>
        <p:nvPicPr>
          <p:cNvPr descr="post_img_10-perguntas-para-fotografo-de-casamentos.jpg" id="204" name="Shape 204"/>
          <p:cNvPicPr preferRelativeResize="0"/>
          <p:nvPr/>
        </p:nvPicPr>
        <p:blipFill>
          <a:blip r:embed="rId3">
            <a:alphaModFix/>
          </a:blip>
          <a:stretch>
            <a:fillRect/>
          </a:stretch>
        </p:blipFill>
        <p:spPr>
          <a:xfrm>
            <a:off x="1857375" y="1228725"/>
            <a:ext cx="5429250" cy="268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311700" y="49932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pt-BR">
                <a:solidFill>
                  <a:srgbClr val="222222"/>
                </a:solidFill>
              </a:rPr>
              <a:t>Existe duas formas de ligar uma antena nesse módulo: </a:t>
            </a:r>
            <a:r>
              <a:rPr lang="pt-BR">
                <a:solidFill>
                  <a:srgbClr val="092939"/>
                </a:solidFill>
              </a:rPr>
              <a:t> pode utilizar a antena espiral que acompanha o módulo</a:t>
            </a:r>
            <a:r>
              <a:rPr lang="pt-BR">
                <a:solidFill>
                  <a:srgbClr val="222222"/>
                </a:solidFill>
              </a:rPr>
              <a:t>, ou utilizar uma antena externa no conector</a:t>
            </a:r>
            <a:r>
              <a:rPr lang="pt-BR">
                <a:solidFill>
                  <a:srgbClr val="545454"/>
                </a:solidFill>
                <a:highlight>
                  <a:srgbClr val="FFFFFF"/>
                </a:highlight>
              </a:rPr>
              <a:t> </a:t>
            </a:r>
            <a:r>
              <a:rPr lang="pt-BR">
                <a:solidFill>
                  <a:srgbClr val="000000"/>
                </a:solidFill>
                <a:highlight>
                  <a:srgbClr val="FFFFFF"/>
                </a:highlight>
              </a:rPr>
              <a:t>U.FL</a:t>
            </a:r>
            <a:r>
              <a:rPr lang="pt-BR">
                <a:solidFill>
                  <a:srgbClr val="000000"/>
                </a:solidFill>
              </a:rPr>
              <a:t>.</a:t>
            </a:r>
          </a:p>
        </p:txBody>
      </p:sp>
      <p:grpSp>
        <p:nvGrpSpPr>
          <p:cNvPr id="69" name="Shape 69"/>
          <p:cNvGrpSpPr/>
          <p:nvPr/>
        </p:nvGrpSpPr>
        <p:grpSpPr>
          <a:xfrm>
            <a:off x="735141" y="2414297"/>
            <a:ext cx="3522906" cy="2542601"/>
            <a:chOff x="6446598" y="610298"/>
            <a:chExt cx="1978049" cy="1792457"/>
          </a:xfrm>
        </p:grpSpPr>
        <p:pic>
          <p:nvPicPr>
            <p:cNvPr id="70" name="Shape 70"/>
            <p:cNvPicPr preferRelativeResize="0"/>
            <p:nvPr/>
          </p:nvPicPr>
          <p:blipFill>
            <a:blip r:embed="rId3">
              <a:alphaModFix/>
            </a:blip>
            <a:stretch>
              <a:fillRect/>
            </a:stretch>
          </p:blipFill>
          <p:spPr>
            <a:xfrm>
              <a:off x="6446598" y="610298"/>
              <a:ext cx="1978049" cy="1465749"/>
            </a:xfrm>
            <a:prstGeom prst="rect">
              <a:avLst/>
            </a:prstGeom>
            <a:noFill/>
            <a:ln>
              <a:noFill/>
            </a:ln>
          </p:spPr>
        </p:pic>
        <p:sp>
          <p:nvSpPr>
            <p:cNvPr id="71" name="Shape 71"/>
            <p:cNvSpPr txBox="1"/>
            <p:nvPr/>
          </p:nvSpPr>
          <p:spPr>
            <a:xfrm>
              <a:off x="6944119" y="2076056"/>
              <a:ext cx="897300" cy="326700"/>
            </a:xfrm>
            <a:prstGeom prst="rect">
              <a:avLst/>
            </a:prstGeom>
            <a:noFill/>
            <a:ln>
              <a:noFill/>
            </a:ln>
          </p:spPr>
          <p:txBody>
            <a:bodyPr anchorCtr="0" anchor="t" bIns="91425" lIns="91425" rIns="91425" tIns="91425">
              <a:noAutofit/>
            </a:bodyPr>
            <a:lstStyle/>
            <a:p>
              <a:pPr lvl="0" rtl="0">
                <a:spcBef>
                  <a:spcPts val="0"/>
                </a:spcBef>
                <a:buNone/>
              </a:pPr>
              <a:r>
                <a:rPr lang="pt-BR" sz="1200"/>
                <a:t>Antena SMA e Mola</a:t>
              </a:r>
            </a:p>
          </p:txBody>
        </p:sp>
      </p:grpSp>
      <p:grpSp>
        <p:nvGrpSpPr>
          <p:cNvPr id="72" name="Shape 72"/>
          <p:cNvGrpSpPr/>
          <p:nvPr/>
        </p:nvGrpSpPr>
        <p:grpSpPr>
          <a:xfrm>
            <a:off x="4851949" y="1514650"/>
            <a:ext cx="3743550" cy="2473425"/>
            <a:chOff x="4851950" y="1514650"/>
            <a:chExt cx="3743550" cy="2473425"/>
          </a:xfrm>
        </p:grpSpPr>
        <p:pic>
          <p:nvPicPr>
            <p:cNvPr id="73" name="Shape 73"/>
            <p:cNvPicPr preferRelativeResize="0"/>
            <p:nvPr/>
          </p:nvPicPr>
          <p:blipFill>
            <a:blip r:embed="rId4">
              <a:alphaModFix/>
            </a:blip>
            <a:stretch>
              <a:fillRect/>
            </a:stretch>
          </p:blipFill>
          <p:spPr>
            <a:xfrm>
              <a:off x="4851949" y="1514650"/>
              <a:ext cx="3743550" cy="2088524"/>
            </a:xfrm>
            <a:prstGeom prst="rect">
              <a:avLst/>
            </a:prstGeom>
            <a:noFill/>
            <a:ln>
              <a:noFill/>
            </a:ln>
          </p:spPr>
        </p:pic>
        <p:sp>
          <p:nvSpPr>
            <p:cNvPr id="74" name="Shape 74"/>
            <p:cNvSpPr txBox="1"/>
            <p:nvPr/>
          </p:nvSpPr>
          <p:spPr>
            <a:xfrm>
              <a:off x="5913300" y="3603175"/>
              <a:ext cx="1796100" cy="384900"/>
            </a:xfrm>
            <a:prstGeom prst="rect">
              <a:avLst/>
            </a:prstGeom>
            <a:noFill/>
            <a:ln>
              <a:noFill/>
            </a:ln>
          </p:spPr>
          <p:txBody>
            <a:bodyPr anchorCtr="0" anchor="t" bIns="91425" lIns="91425" rIns="91425" tIns="91425">
              <a:noAutofit/>
            </a:bodyPr>
            <a:lstStyle/>
            <a:p>
              <a:pPr lvl="0">
                <a:spcBef>
                  <a:spcPts val="0"/>
                </a:spcBef>
                <a:buNone/>
              </a:pPr>
              <a:r>
                <a:rPr lang="pt-BR" sz="1200"/>
                <a:t>Módulo com antena.</a:t>
              </a: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1" type="body"/>
          </p:nvPr>
        </p:nvSpPr>
        <p:spPr>
          <a:xfrm>
            <a:off x="174900" y="443200"/>
            <a:ext cx="8794200" cy="4370700"/>
          </a:xfrm>
          <a:prstGeom prst="rect">
            <a:avLst/>
          </a:prstGeom>
        </p:spPr>
        <p:txBody>
          <a:bodyPr anchorCtr="0" anchor="t" bIns="91425" lIns="91425" rIns="91425" tIns="91425">
            <a:noAutofit/>
          </a:bodyPr>
          <a:lstStyle/>
          <a:p>
            <a:pPr indent="-228600" lvl="0" marL="457200" marR="25400" rtl="0">
              <a:spcBef>
                <a:spcPts val="0"/>
              </a:spcBef>
              <a:spcAft>
                <a:spcPts val="1000"/>
              </a:spcAft>
              <a:buClr>
                <a:schemeClr val="accent2"/>
              </a:buClr>
              <a:buChar char="●"/>
            </a:pPr>
            <a:r>
              <a:rPr lang="pt-BR">
                <a:solidFill>
                  <a:schemeClr val="accent2"/>
                </a:solidFill>
                <a:highlight>
                  <a:srgbClr val="FFFFFF"/>
                </a:highlight>
              </a:rPr>
              <a:t>Há MCU dentro do módulo, o usuário não precisa programar o módulo separadamente.</a:t>
            </a:r>
          </a:p>
          <a:p>
            <a:pPr indent="-228600" lvl="0" marL="457200" marR="25400" rtl="0">
              <a:spcBef>
                <a:spcPts val="0"/>
              </a:spcBef>
              <a:spcAft>
                <a:spcPts val="1000"/>
              </a:spcAft>
              <a:buClr>
                <a:srgbClr val="092939"/>
              </a:buClr>
              <a:buChar char="●"/>
            </a:pPr>
            <a:r>
              <a:rPr lang="pt-BR">
                <a:solidFill>
                  <a:srgbClr val="092939"/>
                </a:solidFill>
                <a:highlight>
                  <a:srgbClr val="FFFFFF"/>
                </a:highlight>
              </a:rPr>
              <a:t>Pode ser programado por comandos AT: </a:t>
            </a:r>
          </a:p>
          <a:p>
            <a:pPr indent="-228600" lvl="0" marL="914400" marR="25400" rtl="0">
              <a:spcBef>
                <a:spcPts val="0"/>
              </a:spcBef>
              <a:spcAft>
                <a:spcPts val="1000"/>
              </a:spcAft>
              <a:buClr>
                <a:srgbClr val="092939"/>
              </a:buClr>
              <a:buChar char="➢"/>
            </a:pPr>
            <a:r>
              <a:rPr lang="pt-BR">
                <a:solidFill>
                  <a:srgbClr val="092939"/>
                </a:solidFill>
                <a:highlight>
                  <a:srgbClr val="FFFFFF"/>
                </a:highlight>
              </a:rPr>
              <a:t>altera o baud rate,</a:t>
            </a:r>
          </a:p>
          <a:p>
            <a:pPr indent="-228600" lvl="0" marL="914400" marR="25400" rtl="0">
              <a:spcBef>
                <a:spcPts val="0"/>
              </a:spcBef>
              <a:spcAft>
                <a:spcPts val="1000"/>
              </a:spcAft>
              <a:buClr>
                <a:srgbClr val="092939"/>
              </a:buClr>
              <a:buChar char="➢"/>
            </a:pPr>
            <a:r>
              <a:rPr lang="pt-BR">
                <a:solidFill>
                  <a:srgbClr val="092939"/>
                </a:solidFill>
                <a:highlight>
                  <a:srgbClr val="FFFFFF"/>
                </a:highlight>
              </a:rPr>
              <a:t>parâmetros de inicialização, </a:t>
            </a:r>
          </a:p>
          <a:p>
            <a:pPr indent="-228600" lvl="0" marL="914400" marR="25400" rtl="0">
              <a:spcBef>
                <a:spcPts val="0"/>
              </a:spcBef>
              <a:spcAft>
                <a:spcPts val="1000"/>
              </a:spcAft>
              <a:buClr>
                <a:srgbClr val="092939"/>
              </a:buClr>
              <a:buChar char="➢"/>
            </a:pPr>
            <a:r>
              <a:rPr lang="pt-BR">
                <a:solidFill>
                  <a:srgbClr val="092939"/>
                </a:solidFill>
                <a:highlight>
                  <a:srgbClr val="FFFFFF"/>
                </a:highlight>
              </a:rPr>
              <a:t>velocidade, potência, </a:t>
            </a:r>
          </a:p>
          <a:p>
            <a:pPr indent="-228600" lvl="0" marL="914400" marR="25400" rtl="0">
              <a:spcBef>
                <a:spcPts val="0"/>
              </a:spcBef>
              <a:spcAft>
                <a:spcPts val="1000"/>
              </a:spcAft>
              <a:buClr>
                <a:srgbClr val="092939"/>
              </a:buClr>
              <a:buChar char="➢"/>
            </a:pPr>
            <a:r>
              <a:rPr lang="pt-BR">
                <a:solidFill>
                  <a:srgbClr val="092939"/>
                </a:solidFill>
                <a:highlight>
                  <a:srgbClr val="FFFFFF"/>
                </a:highlight>
              </a:rPr>
              <a:t>frequência de operação, </a:t>
            </a:r>
          </a:p>
          <a:p>
            <a:pPr indent="-228600" lvl="0" marL="914400" marR="25400" rtl="0">
              <a:spcBef>
                <a:spcPts val="0"/>
              </a:spcBef>
              <a:spcAft>
                <a:spcPts val="1000"/>
              </a:spcAft>
              <a:buClr>
                <a:srgbClr val="092939"/>
              </a:buClr>
              <a:buChar char="➢"/>
            </a:pPr>
            <a:r>
              <a:rPr lang="pt-BR">
                <a:solidFill>
                  <a:srgbClr val="092939"/>
                </a:solidFill>
                <a:highlight>
                  <a:srgbClr val="FFFFFF"/>
                </a:highlight>
              </a:rPr>
              <a:t>entre outros.</a:t>
            </a:r>
          </a:p>
        </p:txBody>
      </p:sp>
      <p:grpSp>
        <p:nvGrpSpPr>
          <p:cNvPr id="80" name="Shape 80"/>
          <p:cNvGrpSpPr/>
          <p:nvPr/>
        </p:nvGrpSpPr>
        <p:grpSpPr>
          <a:xfrm>
            <a:off x="4570562" y="2063025"/>
            <a:ext cx="4181475" cy="2331000"/>
            <a:chOff x="546737" y="2250300"/>
            <a:chExt cx="4181475" cy="2331000"/>
          </a:xfrm>
        </p:grpSpPr>
        <p:pic>
          <p:nvPicPr>
            <p:cNvPr id="81" name="Shape 81"/>
            <p:cNvPicPr preferRelativeResize="0"/>
            <p:nvPr/>
          </p:nvPicPr>
          <p:blipFill>
            <a:blip r:embed="rId3">
              <a:alphaModFix/>
            </a:blip>
            <a:stretch>
              <a:fillRect/>
            </a:stretch>
          </p:blipFill>
          <p:spPr>
            <a:xfrm>
              <a:off x="546737" y="2250300"/>
              <a:ext cx="4181475" cy="1981200"/>
            </a:xfrm>
            <a:prstGeom prst="rect">
              <a:avLst/>
            </a:prstGeom>
            <a:noFill/>
            <a:ln>
              <a:noFill/>
            </a:ln>
          </p:spPr>
        </p:pic>
        <p:sp>
          <p:nvSpPr>
            <p:cNvPr id="82" name="Shape 82"/>
            <p:cNvSpPr txBox="1"/>
            <p:nvPr/>
          </p:nvSpPr>
          <p:spPr>
            <a:xfrm>
              <a:off x="734775" y="4231500"/>
              <a:ext cx="3627300" cy="349800"/>
            </a:xfrm>
            <a:prstGeom prst="rect">
              <a:avLst/>
            </a:prstGeom>
            <a:noFill/>
            <a:ln>
              <a:noFill/>
            </a:ln>
          </p:spPr>
          <p:txBody>
            <a:bodyPr anchorCtr="0" anchor="t" bIns="91425" lIns="91425" rIns="91425" tIns="91425">
              <a:noAutofit/>
            </a:bodyPr>
            <a:lstStyle/>
            <a:p>
              <a:pPr lvl="0">
                <a:spcBef>
                  <a:spcPts val="0"/>
                </a:spcBef>
                <a:buNone/>
              </a:pPr>
              <a:r>
                <a:rPr lang="pt-BR" sz="1200">
                  <a:solidFill>
                    <a:srgbClr val="222222"/>
                  </a:solidFill>
                  <a:highlight>
                    <a:srgbClr val="FFFFFF"/>
                  </a:highlight>
                </a:rPr>
                <a:t>Alterando a frequência de comunicação do módulo</a:t>
              </a: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68250"/>
            <a:ext cx="8520600" cy="7494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39285"/>
              <a:buFont typeface="Arial"/>
              <a:buNone/>
            </a:pPr>
            <a:r>
              <a:rPr lang="pt-BR">
                <a:solidFill>
                  <a:srgbClr val="222222"/>
                </a:solidFill>
                <a:highlight>
                  <a:srgbClr val="FFFFFF"/>
                </a:highlight>
              </a:rPr>
              <a:t>Aplicações</a:t>
            </a:r>
          </a:p>
        </p:txBody>
      </p:sp>
      <p:sp>
        <p:nvSpPr>
          <p:cNvPr id="88" name="Shape 88"/>
          <p:cNvSpPr txBox="1"/>
          <p:nvPr>
            <p:ph idx="1" type="body"/>
          </p:nvPr>
        </p:nvSpPr>
        <p:spPr>
          <a:xfrm>
            <a:off x="311700" y="1260100"/>
            <a:ext cx="8520600" cy="3416400"/>
          </a:xfrm>
          <a:prstGeom prst="rect">
            <a:avLst/>
          </a:prstGeom>
        </p:spPr>
        <p:txBody>
          <a:bodyPr anchorCtr="0" anchor="t" bIns="91425" lIns="91425" rIns="91425" tIns="91425">
            <a:noAutofit/>
          </a:bodyPr>
          <a:lstStyle/>
          <a:p>
            <a:pPr indent="-330200" lvl="0" marL="457200" marR="25400" rtl="0">
              <a:spcBef>
                <a:spcPts val="0"/>
              </a:spcBef>
              <a:spcAft>
                <a:spcPts val="0"/>
              </a:spcAft>
              <a:buClr>
                <a:srgbClr val="000000"/>
              </a:buClr>
              <a:buSzPct val="100000"/>
              <a:buChar char="●"/>
            </a:pPr>
            <a:r>
              <a:rPr lang="pt-BR" sz="1600">
                <a:solidFill>
                  <a:srgbClr val="000000"/>
                </a:solidFill>
                <a:highlight>
                  <a:srgbClr val="FFFFFF"/>
                </a:highlight>
              </a:rPr>
              <a:t>Sensor sem fio</a:t>
            </a:r>
          </a:p>
          <a:p>
            <a:pPr indent="-330200" lvl="0" marL="457200" marR="25400" rtl="0">
              <a:spcBef>
                <a:spcPts val="0"/>
              </a:spcBef>
              <a:spcAft>
                <a:spcPts val="0"/>
              </a:spcAft>
              <a:buClr>
                <a:srgbClr val="000000"/>
              </a:buClr>
              <a:buSzPct val="100000"/>
              <a:buChar char="●"/>
            </a:pPr>
            <a:r>
              <a:rPr lang="pt-BR" sz="1600">
                <a:solidFill>
                  <a:srgbClr val="000000"/>
                </a:solidFill>
                <a:highlight>
                  <a:srgbClr val="FFFFFF"/>
                </a:highlight>
              </a:rPr>
              <a:t>Controle de robô sem fio</a:t>
            </a:r>
          </a:p>
          <a:p>
            <a:pPr indent="-330200" lvl="0" marL="457200" marR="25400" rtl="0">
              <a:spcBef>
                <a:spcPts val="0"/>
              </a:spcBef>
              <a:spcAft>
                <a:spcPts val="0"/>
              </a:spcAft>
              <a:buClr>
                <a:srgbClr val="000000"/>
              </a:buClr>
              <a:buSzPct val="100000"/>
              <a:buChar char="●"/>
            </a:pPr>
            <a:r>
              <a:rPr lang="pt-BR" sz="1600">
                <a:solidFill>
                  <a:srgbClr val="000000"/>
                </a:solidFill>
                <a:highlight>
                  <a:srgbClr val="FFFFFF"/>
                </a:highlight>
              </a:rPr>
              <a:t>Aquisição automática de dados</a:t>
            </a:r>
          </a:p>
          <a:p>
            <a:pPr indent="-330200" lvl="0" marL="457200" marR="25400" rtl="0">
              <a:spcBef>
                <a:spcPts val="0"/>
              </a:spcBef>
              <a:spcAft>
                <a:spcPts val="0"/>
              </a:spcAft>
              <a:buClr>
                <a:srgbClr val="000000"/>
              </a:buClr>
              <a:buSzPct val="100000"/>
              <a:buChar char="●"/>
            </a:pPr>
            <a:r>
              <a:rPr lang="pt-BR" sz="1600">
                <a:solidFill>
                  <a:srgbClr val="000000"/>
                </a:solidFill>
                <a:highlight>
                  <a:srgbClr val="FFFFFF"/>
                </a:highlight>
              </a:rPr>
              <a:t>Sistema de entrada sem chave do veículo</a:t>
            </a:r>
          </a:p>
          <a:p>
            <a:pPr indent="-330200" lvl="0" marL="457200" marR="25400" rtl="0">
              <a:spcBef>
                <a:spcPts val="0"/>
              </a:spcBef>
              <a:spcAft>
                <a:spcPts val="0"/>
              </a:spcAft>
              <a:buClr>
                <a:srgbClr val="000000"/>
              </a:buClr>
              <a:buSzPct val="100000"/>
              <a:buChar char="●"/>
            </a:pPr>
            <a:r>
              <a:rPr lang="pt-BR" sz="1600">
                <a:solidFill>
                  <a:srgbClr val="000000"/>
                </a:solidFill>
                <a:highlight>
                  <a:srgbClr val="FFFFFF"/>
                </a:highlight>
              </a:rPr>
              <a:t>Rede sem fios para PC</a:t>
            </a:r>
          </a:p>
          <a:p>
            <a:pPr indent="-330200" lvl="0" marL="457200" rtl="0">
              <a:spcBef>
                <a:spcPts val="0"/>
              </a:spcBef>
              <a:buClr>
                <a:srgbClr val="000000"/>
              </a:buClr>
              <a:buSzPct val="100000"/>
              <a:buChar char="●"/>
            </a:pPr>
            <a:r>
              <a:rPr lang="pt-BR" sz="1600">
                <a:solidFill>
                  <a:schemeClr val="accent2"/>
                </a:solidFill>
                <a:highlight>
                  <a:srgbClr val="FFFFFF"/>
                </a:highlight>
              </a:rPr>
              <a:t>Controle remoto industrial e de telemedição</a:t>
            </a:r>
          </a:p>
          <a:p>
            <a:pPr indent="-330200" lvl="0" marL="457200" rtl="0">
              <a:spcBef>
                <a:spcPts val="0"/>
              </a:spcBef>
              <a:buClr>
                <a:srgbClr val="000000"/>
              </a:buClr>
              <a:buSzPct val="100000"/>
              <a:buChar char="●"/>
            </a:pPr>
            <a:r>
              <a:rPr lang="pt-BR" sz="1600">
                <a:solidFill>
                  <a:srgbClr val="000000"/>
                </a:solidFill>
              </a:rPr>
              <a:t>Automação residencial</a:t>
            </a:r>
          </a:p>
          <a:p>
            <a:pPr indent="-330200" lvl="0" marL="457200" marR="25400" rtl="0">
              <a:spcBef>
                <a:spcPts val="0"/>
              </a:spcBef>
              <a:spcAft>
                <a:spcPts val="0"/>
              </a:spcAft>
              <a:buClr>
                <a:srgbClr val="000000"/>
              </a:buClr>
              <a:buSzPct val="100000"/>
              <a:buChar char="●"/>
            </a:pPr>
            <a:r>
              <a:rPr lang="pt-BR" sz="1600">
                <a:solidFill>
                  <a:schemeClr val="accent2"/>
                </a:solidFill>
                <a:highlight>
                  <a:srgbClr val="FFFFFF"/>
                </a:highlight>
              </a:rPr>
              <a:t>Aquisição sem fio de dados de medidores de gás</a:t>
            </a:r>
          </a:p>
          <a:p>
            <a:pPr indent="-330200" lvl="0" marL="457200" rtl="0">
              <a:lnSpc>
                <a:spcPct val="120000"/>
              </a:lnSpc>
              <a:spcBef>
                <a:spcPts val="0"/>
              </a:spcBef>
              <a:spcAft>
                <a:spcPts val="800"/>
              </a:spcAft>
              <a:buClr>
                <a:srgbClr val="000000"/>
              </a:buClr>
              <a:buSzPct val="100000"/>
              <a:buChar char="●"/>
            </a:pPr>
            <a:r>
              <a:rPr lang="pt-BR" sz="1600">
                <a:solidFill>
                  <a:srgbClr val="000000"/>
                </a:solidFill>
              </a:rPr>
              <a:t>Monitoramento do clima sem fio</a:t>
            </a:r>
          </a:p>
          <a:p>
            <a:pPr lvl="0" marR="25400" rtl="0">
              <a:spcBef>
                <a:spcPts val="0"/>
              </a:spcBef>
              <a:spcAft>
                <a:spcPts val="0"/>
              </a:spcAft>
              <a:buNone/>
            </a:pPr>
            <a:r>
              <a:t/>
            </a:r>
            <a:endParaRPr sz="1100">
              <a:solidFill>
                <a:schemeClr val="accent2"/>
              </a:solidFill>
              <a:highlight>
                <a:srgbClr val="FFFFFF"/>
              </a:highlight>
            </a:endParaRPr>
          </a:p>
          <a:p>
            <a:pPr lvl="0" rtl="0">
              <a:spcBef>
                <a:spcPts val="0"/>
              </a:spcBef>
              <a:buNone/>
            </a:pPr>
            <a:r>
              <a:t/>
            </a:r>
            <a:endParaRPr sz="1400">
              <a:solidFill>
                <a:srgbClr val="000000"/>
              </a:solidFill>
            </a:endParaRPr>
          </a:p>
          <a:p>
            <a:pPr lvl="0">
              <a:spcBef>
                <a:spcPts val="0"/>
              </a:spcBef>
              <a:buNone/>
            </a:pPr>
            <a:r>
              <a:t/>
            </a:r>
            <a:endParaRPr sz="1400">
              <a:solidFill>
                <a:srgbClr val="000000"/>
              </a:solidFill>
            </a:endParaRPr>
          </a:p>
        </p:txBody>
      </p:sp>
      <p:grpSp>
        <p:nvGrpSpPr>
          <p:cNvPr id="89" name="Shape 89"/>
          <p:cNvGrpSpPr/>
          <p:nvPr/>
        </p:nvGrpSpPr>
        <p:grpSpPr>
          <a:xfrm>
            <a:off x="5665525" y="2803424"/>
            <a:ext cx="2924100" cy="2263875"/>
            <a:chOff x="5393175" y="2430249"/>
            <a:chExt cx="2924100" cy="2263875"/>
          </a:xfrm>
        </p:grpSpPr>
        <p:pic>
          <p:nvPicPr>
            <p:cNvPr id="90" name="Shape 90"/>
            <p:cNvPicPr preferRelativeResize="0"/>
            <p:nvPr/>
          </p:nvPicPr>
          <p:blipFill>
            <a:blip r:embed="rId3">
              <a:alphaModFix/>
            </a:blip>
            <a:stretch>
              <a:fillRect/>
            </a:stretch>
          </p:blipFill>
          <p:spPr>
            <a:xfrm>
              <a:off x="5393175" y="2430249"/>
              <a:ext cx="2924025" cy="1901774"/>
            </a:xfrm>
            <a:prstGeom prst="rect">
              <a:avLst/>
            </a:prstGeom>
            <a:noFill/>
            <a:ln>
              <a:noFill/>
            </a:ln>
          </p:spPr>
        </p:pic>
        <p:sp>
          <p:nvSpPr>
            <p:cNvPr id="91" name="Shape 91"/>
            <p:cNvSpPr txBox="1"/>
            <p:nvPr/>
          </p:nvSpPr>
          <p:spPr>
            <a:xfrm>
              <a:off x="5393175" y="4332025"/>
              <a:ext cx="2924100" cy="362100"/>
            </a:xfrm>
            <a:prstGeom prst="rect">
              <a:avLst/>
            </a:prstGeom>
            <a:noFill/>
            <a:ln>
              <a:noFill/>
            </a:ln>
          </p:spPr>
          <p:txBody>
            <a:bodyPr anchorCtr="0" anchor="t" bIns="91425" lIns="91425" rIns="91425" tIns="91425">
              <a:noAutofit/>
            </a:bodyPr>
            <a:lstStyle/>
            <a:p>
              <a:pPr lvl="0" marR="25400" rtl="0">
                <a:lnSpc>
                  <a:spcPct val="115000"/>
                </a:lnSpc>
                <a:spcBef>
                  <a:spcPts val="0"/>
                </a:spcBef>
                <a:buClr>
                  <a:schemeClr val="dk1"/>
                </a:buClr>
                <a:buSzPct val="100000"/>
                <a:buFont typeface="Arial"/>
                <a:buNone/>
              </a:pPr>
              <a:r>
                <a:rPr lang="pt-BR" sz="1100">
                  <a:solidFill>
                    <a:schemeClr val="accent2"/>
                  </a:solidFill>
                  <a:highlight>
                    <a:srgbClr val="FFFFFF"/>
                  </a:highlight>
                </a:rPr>
                <a:t>Dispositivo de rastreamento muito simples.</a:t>
              </a:r>
            </a:p>
          </p:txBody>
        </p:sp>
      </p:grpSp>
      <p:pic>
        <p:nvPicPr>
          <p:cNvPr id="92" name="Shape 92"/>
          <p:cNvPicPr preferRelativeResize="0"/>
          <p:nvPr/>
        </p:nvPicPr>
        <p:blipFill>
          <a:blip r:embed="rId4">
            <a:alphaModFix/>
          </a:blip>
          <a:stretch>
            <a:fillRect/>
          </a:stretch>
        </p:blipFill>
        <p:spPr>
          <a:xfrm>
            <a:off x="7094487" y="268250"/>
            <a:ext cx="1737824" cy="2380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87425"/>
            <a:ext cx="8520600" cy="572700"/>
          </a:xfrm>
          <a:prstGeom prst="rect">
            <a:avLst/>
          </a:prstGeom>
        </p:spPr>
        <p:txBody>
          <a:bodyPr anchorCtr="0" anchor="t" bIns="91425" lIns="91425" rIns="91425" tIns="91425">
            <a:noAutofit/>
          </a:bodyPr>
          <a:lstStyle/>
          <a:p>
            <a:pPr lvl="0">
              <a:spcBef>
                <a:spcPts val="0"/>
              </a:spcBef>
              <a:buNone/>
            </a:pPr>
            <a:r>
              <a:rPr lang="pt-BR"/>
              <a:t>Características Físicas</a:t>
            </a:r>
          </a:p>
        </p:txBody>
      </p:sp>
      <p:sp>
        <p:nvSpPr>
          <p:cNvPr id="98" name="Shape 98"/>
          <p:cNvSpPr txBox="1"/>
          <p:nvPr>
            <p:ph idx="1" type="body"/>
          </p:nvPr>
        </p:nvSpPr>
        <p:spPr>
          <a:xfrm>
            <a:off x="311700" y="1064175"/>
            <a:ext cx="8520600" cy="4012500"/>
          </a:xfrm>
          <a:prstGeom prst="rect">
            <a:avLst/>
          </a:prstGeom>
        </p:spPr>
        <p:txBody>
          <a:bodyPr anchorCtr="0" anchor="t" bIns="91425" lIns="91425" rIns="91425" tIns="91425">
            <a:noAutofit/>
          </a:bodyPr>
          <a:lstStyle/>
          <a:p>
            <a:pPr lvl="0">
              <a:spcBef>
                <a:spcPts val="0"/>
              </a:spcBef>
              <a:buNone/>
            </a:pPr>
            <a:r>
              <a:rPr lang="pt-BR">
                <a:solidFill>
                  <a:srgbClr val="000000"/>
                </a:solidFill>
                <a:highlight>
                  <a:srgbClr val="FFFFFF"/>
                </a:highlight>
              </a:rPr>
              <a:t>Tensão de alimentação:</a:t>
            </a:r>
            <a:r>
              <a:rPr lang="pt-BR">
                <a:solidFill>
                  <a:srgbClr val="394356"/>
                </a:solidFill>
                <a:highlight>
                  <a:srgbClr val="FFFFFF"/>
                </a:highlight>
              </a:rPr>
              <a:t> 3.2V ~ 5.5V</a:t>
            </a:r>
          </a:p>
          <a:p>
            <a:pPr lvl="0">
              <a:spcBef>
                <a:spcPts val="0"/>
              </a:spcBef>
              <a:buNone/>
            </a:pPr>
            <a:r>
              <a:rPr lang="pt-BR">
                <a:solidFill>
                  <a:srgbClr val="000000"/>
                </a:solidFill>
                <a:highlight>
                  <a:srgbClr val="FFFFFF"/>
                </a:highlight>
              </a:rPr>
              <a:t>Dimensões (sem antena):</a:t>
            </a:r>
            <a:r>
              <a:rPr lang="pt-BR">
                <a:solidFill>
                  <a:srgbClr val="394356"/>
                </a:solidFill>
                <a:highlight>
                  <a:srgbClr val="FFFFFF"/>
                </a:highlight>
              </a:rPr>
              <a:t> 27.8 x 14.4 x 4 mm</a:t>
            </a:r>
          </a:p>
          <a:p>
            <a:pPr lvl="0">
              <a:spcBef>
                <a:spcPts val="0"/>
              </a:spcBef>
              <a:buNone/>
            </a:pPr>
            <a:r>
              <a:rPr lang="pt-BR">
                <a:solidFill>
                  <a:srgbClr val="000000"/>
                </a:solidFill>
                <a:highlight>
                  <a:srgbClr val="FFFFFF"/>
                </a:highlight>
              </a:rPr>
              <a:t>Frequência de operação:</a:t>
            </a:r>
            <a:r>
              <a:rPr lang="pt-BR">
                <a:solidFill>
                  <a:srgbClr val="394356"/>
                </a:solidFill>
                <a:highlight>
                  <a:srgbClr val="FFFFFF"/>
                </a:highlight>
              </a:rPr>
              <a:t> 433.4 - 473.0MHZ (100 canais de comunicação).</a:t>
            </a:r>
          </a:p>
          <a:p>
            <a:pPr lvl="0">
              <a:spcBef>
                <a:spcPts val="0"/>
              </a:spcBef>
              <a:buNone/>
            </a:pPr>
            <a:r>
              <a:rPr lang="pt-BR">
                <a:solidFill>
                  <a:srgbClr val="000000"/>
                </a:solidFill>
                <a:highlight>
                  <a:srgbClr val="FFFFFF"/>
                </a:highlight>
              </a:rPr>
              <a:t>Distância de comunicação padrão:</a:t>
            </a:r>
            <a:r>
              <a:rPr lang="pt-BR">
                <a:solidFill>
                  <a:srgbClr val="394356"/>
                </a:solidFill>
                <a:highlight>
                  <a:srgbClr val="FFFFFF"/>
                </a:highlight>
              </a:rPr>
              <a:t> 600m ( ambiente aberto) até 1000m (ajustável)</a:t>
            </a:r>
          </a:p>
          <a:p>
            <a:pPr lvl="0">
              <a:spcBef>
                <a:spcPts val="0"/>
              </a:spcBef>
              <a:buClr>
                <a:schemeClr val="dk1"/>
              </a:buClr>
              <a:buSzPct val="61111"/>
              <a:buFont typeface="Arial"/>
              <a:buNone/>
            </a:pPr>
            <a:r>
              <a:rPr lang="pt-BR">
                <a:solidFill>
                  <a:srgbClr val="000000"/>
                </a:solidFill>
              </a:rPr>
              <a:t>Possui antena (soldado):</a:t>
            </a:r>
            <a:r>
              <a:rPr lang="pt-BR"/>
              <a:t> 5 mm x 26 mm</a:t>
            </a:r>
          </a:p>
          <a:p>
            <a:pPr lvl="0">
              <a:spcBef>
                <a:spcPts val="0"/>
              </a:spcBef>
              <a:buNone/>
            </a:pPr>
            <a:r>
              <a:rPr lang="pt-BR">
                <a:solidFill>
                  <a:srgbClr val="000000"/>
                </a:solidFill>
              </a:rPr>
              <a:t>Anterna externa (conector U.FL);</a:t>
            </a:r>
          </a:p>
          <a:p>
            <a:pPr lvl="0">
              <a:spcBef>
                <a:spcPts val="0"/>
              </a:spcBef>
              <a:buNone/>
            </a:pPr>
            <a:r>
              <a:rPr lang="pt-BR">
                <a:solidFill>
                  <a:srgbClr val="000000"/>
                </a:solidFill>
              </a:rPr>
              <a:t>Potência máxima de transmissão: 100mW</a:t>
            </a:r>
          </a:p>
          <a:p>
            <a:pPr lvl="0">
              <a:spcBef>
                <a:spcPts val="0"/>
              </a:spcBef>
              <a:buNone/>
            </a:pPr>
            <a:r>
              <a:rPr lang="pt-BR">
                <a:solidFill>
                  <a:srgbClr val="000000"/>
                </a:solidFill>
              </a:rPr>
              <a:t>Comunicação Serial</a:t>
            </a:r>
          </a:p>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4724400" y="3095499"/>
            <a:ext cx="1732650" cy="1981325"/>
          </a:xfrm>
          <a:prstGeom prst="rect">
            <a:avLst/>
          </a:prstGeom>
          <a:noFill/>
          <a:ln>
            <a:noFill/>
          </a:ln>
        </p:spPr>
      </p:pic>
      <p:pic>
        <p:nvPicPr>
          <p:cNvPr id="100" name="Shape 100"/>
          <p:cNvPicPr preferRelativeResize="0"/>
          <p:nvPr/>
        </p:nvPicPr>
        <p:blipFill>
          <a:blip r:embed="rId4">
            <a:alphaModFix/>
          </a:blip>
          <a:stretch>
            <a:fillRect/>
          </a:stretch>
        </p:blipFill>
        <p:spPr>
          <a:xfrm>
            <a:off x="5188050" y="257399"/>
            <a:ext cx="3727349" cy="1576175"/>
          </a:xfrm>
          <a:prstGeom prst="rect">
            <a:avLst/>
          </a:prstGeom>
          <a:noFill/>
          <a:ln>
            <a:noFill/>
          </a:ln>
        </p:spPr>
      </p:pic>
      <p:pic>
        <p:nvPicPr>
          <p:cNvPr id="101" name="Shape 101"/>
          <p:cNvPicPr preferRelativeResize="0"/>
          <p:nvPr/>
        </p:nvPicPr>
        <p:blipFill>
          <a:blip r:embed="rId5">
            <a:alphaModFix/>
          </a:blip>
          <a:stretch>
            <a:fillRect/>
          </a:stretch>
        </p:blipFill>
        <p:spPr>
          <a:xfrm>
            <a:off x="6457049" y="3495675"/>
            <a:ext cx="2634575" cy="11159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1938904" y="1107199"/>
            <a:ext cx="5484595" cy="2344675"/>
          </a:xfrm>
          <a:prstGeom prst="rect">
            <a:avLst/>
          </a:prstGeom>
          <a:noFill/>
          <a:ln>
            <a:noFill/>
          </a:ln>
        </p:spPr>
      </p:pic>
      <p:sp>
        <p:nvSpPr>
          <p:cNvPr id="107" name="Shape 107"/>
          <p:cNvSpPr txBox="1"/>
          <p:nvPr>
            <p:ph type="title"/>
          </p:nvPr>
        </p:nvSpPr>
        <p:spPr>
          <a:xfrm>
            <a:off x="311700" y="305050"/>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pt-BR"/>
              <a:t>Características Físicas - Módulo</a:t>
            </a:r>
          </a:p>
        </p:txBody>
      </p:sp>
      <p:sp>
        <p:nvSpPr>
          <p:cNvPr id="108" name="Shape 108"/>
          <p:cNvSpPr txBox="1"/>
          <p:nvPr/>
        </p:nvSpPr>
        <p:spPr>
          <a:xfrm>
            <a:off x="102400" y="3528075"/>
            <a:ext cx="4941300" cy="1263000"/>
          </a:xfrm>
          <a:prstGeom prst="rect">
            <a:avLst/>
          </a:prstGeom>
          <a:noFill/>
          <a:ln>
            <a:noFill/>
          </a:ln>
        </p:spPr>
        <p:txBody>
          <a:bodyPr anchorCtr="0" anchor="t" bIns="91425" lIns="91425" rIns="91425" tIns="91425">
            <a:noAutofit/>
          </a:bodyPr>
          <a:lstStyle/>
          <a:p>
            <a:pPr indent="-298450" lvl="0" marL="457200" rtl="0">
              <a:lnSpc>
                <a:spcPct val="115000"/>
              </a:lnSpc>
              <a:spcBef>
                <a:spcPts val="0"/>
              </a:spcBef>
              <a:buClr>
                <a:schemeClr val="dk1"/>
              </a:buClr>
              <a:buSzPct val="91666"/>
            </a:pPr>
            <a:r>
              <a:rPr lang="pt-BR" sz="1200">
                <a:solidFill>
                  <a:srgbClr val="333333"/>
                </a:solidFill>
              </a:rPr>
              <a:t>Pino 1: VCC (3.3V ~ 5V)</a:t>
            </a:r>
          </a:p>
          <a:p>
            <a:pPr indent="-298450" lvl="0" marL="457200" rtl="0">
              <a:lnSpc>
                <a:spcPct val="115000"/>
              </a:lnSpc>
              <a:spcBef>
                <a:spcPts val="0"/>
              </a:spcBef>
              <a:buClr>
                <a:schemeClr val="dk1"/>
              </a:buClr>
              <a:buSzPct val="91666"/>
            </a:pPr>
            <a:r>
              <a:rPr lang="pt-BR" sz="1200">
                <a:solidFill>
                  <a:srgbClr val="333333"/>
                </a:solidFill>
              </a:rPr>
              <a:t>Pino 2: GND</a:t>
            </a:r>
          </a:p>
          <a:p>
            <a:pPr indent="-298450" lvl="0" marL="457200" rtl="0">
              <a:lnSpc>
                <a:spcPct val="115000"/>
              </a:lnSpc>
              <a:spcBef>
                <a:spcPts val="0"/>
              </a:spcBef>
              <a:buClr>
                <a:schemeClr val="dk1"/>
              </a:buClr>
              <a:buSzPct val="91666"/>
            </a:pPr>
            <a:r>
              <a:rPr lang="pt-BR" sz="1200">
                <a:solidFill>
                  <a:srgbClr val="333333"/>
                </a:solidFill>
              </a:rPr>
              <a:t>Pino 3: RX</a:t>
            </a:r>
          </a:p>
          <a:p>
            <a:pPr indent="-298450" lvl="0" marL="457200" rtl="0">
              <a:lnSpc>
                <a:spcPct val="115000"/>
              </a:lnSpc>
              <a:spcBef>
                <a:spcPts val="0"/>
              </a:spcBef>
              <a:buClr>
                <a:schemeClr val="dk1"/>
              </a:buClr>
              <a:buSzPct val="91666"/>
            </a:pPr>
            <a:r>
              <a:rPr lang="pt-BR" sz="1200">
                <a:solidFill>
                  <a:srgbClr val="333333"/>
                </a:solidFill>
              </a:rPr>
              <a:t>Pino 4: TX</a:t>
            </a:r>
          </a:p>
          <a:p>
            <a:pPr indent="-298450" lvl="0" marL="457200" rtl="0">
              <a:lnSpc>
                <a:spcPct val="115000"/>
              </a:lnSpc>
              <a:spcBef>
                <a:spcPts val="0"/>
              </a:spcBef>
              <a:buClr>
                <a:schemeClr val="dk1"/>
              </a:buClr>
              <a:buSzPct val="91666"/>
            </a:pPr>
            <a:r>
              <a:rPr lang="pt-BR" sz="1200">
                <a:solidFill>
                  <a:srgbClr val="333333"/>
                </a:solidFill>
              </a:rPr>
              <a:t>Pino 5: SET (Ativa a configuração quando conectado ao GND)</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46750"/>
            <a:ext cx="8520600" cy="572700"/>
          </a:xfrm>
          <a:prstGeom prst="rect">
            <a:avLst/>
          </a:prstGeom>
        </p:spPr>
        <p:txBody>
          <a:bodyPr anchorCtr="0" anchor="t" bIns="91425" lIns="91425" rIns="91425" tIns="91425">
            <a:noAutofit/>
          </a:bodyPr>
          <a:lstStyle/>
          <a:p>
            <a:pPr lvl="0">
              <a:spcBef>
                <a:spcPts val="0"/>
              </a:spcBef>
              <a:buNone/>
            </a:pPr>
            <a:r>
              <a:rPr lang="pt-BR"/>
              <a:t>Princípio</a:t>
            </a:r>
            <a:r>
              <a:rPr lang="pt-BR"/>
              <a:t> Básico do funcionamento </a:t>
            </a:r>
          </a:p>
        </p:txBody>
      </p:sp>
      <p:pic>
        <p:nvPicPr>
          <p:cNvPr id="114" name="Shape 114"/>
          <p:cNvPicPr preferRelativeResize="0"/>
          <p:nvPr/>
        </p:nvPicPr>
        <p:blipFill>
          <a:blip r:embed="rId3">
            <a:alphaModFix/>
          </a:blip>
          <a:stretch>
            <a:fillRect/>
          </a:stretch>
        </p:blipFill>
        <p:spPr>
          <a:xfrm>
            <a:off x="1567101" y="1200150"/>
            <a:ext cx="6133874" cy="3571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288600" y="340050"/>
            <a:ext cx="8520600" cy="721800"/>
          </a:xfrm>
          <a:prstGeom prst="rect">
            <a:avLst/>
          </a:prstGeom>
        </p:spPr>
        <p:txBody>
          <a:bodyPr anchorCtr="0" anchor="t" bIns="91425" lIns="91425" rIns="91425" tIns="91425">
            <a:noAutofit/>
          </a:bodyPr>
          <a:lstStyle/>
          <a:p>
            <a:pPr lvl="0">
              <a:spcBef>
                <a:spcPts val="0"/>
              </a:spcBef>
              <a:buNone/>
            </a:pPr>
            <a:r>
              <a:rPr lang="pt-BR"/>
              <a:t>Relação taxa de transmissão da Porta Serial x Ar</a:t>
            </a:r>
          </a:p>
        </p:txBody>
      </p:sp>
      <p:sp>
        <p:nvSpPr>
          <p:cNvPr id="120" name="Shape 120"/>
          <p:cNvSpPr txBox="1"/>
          <p:nvPr>
            <p:ph idx="1" type="body"/>
          </p:nvPr>
        </p:nvSpPr>
        <p:spPr>
          <a:xfrm>
            <a:off x="311700" y="3512350"/>
            <a:ext cx="8520600" cy="809700"/>
          </a:xfrm>
          <a:prstGeom prst="rect">
            <a:avLst/>
          </a:prstGeom>
        </p:spPr>
        <p:txBody>
          <a:bodyPr anchorCtr="0" anchor="t" bIns="91425" lIns="91425" rIns="91425" tIns="91425">
            <a:noAutofit/>
          </a:bodyPr>
          <a:lstStyle/>
          <a:p>
            <a:pPr lvl="0">
              <a:spcBef>
                <a:spcPts val="0"/>
              </a:spcBef>
              <a:buNone/>
            </a:pPr>
            <a:r>
              <a:rPr lang="pt-BR">
                <a:solidFill>
                  <a:srgbClr val="000000"/>
                </a:solidFill>
              </a:rPr>
              <a:t>Obs.:</a:t>
            </a:r>
            <a:r>
              <a:rPr lang="pt-BR"/>
              <a:t> O módulo HC-12 </a:t>
            </a:r>
            <a:r>
              <a:rPr lang="pt-BR" u="sng"/>
              <a:t>automaticamente</a:t>
            </a:r>
            <a:r>
              <a:rPr lang="pt-BR"/>
              <a:t> ajusta a taxa de transmissão (baund rate) no ar de acordo com a taxa de transmissão da Porta Serial. </a:t>
            </a:r>
          </a:p>
        </p:txBody>
      </p:sp>
      <p:graphicFrame>
        <p:nvGraphicFramePr>
          <p:cNvPr id="121" name="Shape 121"/>
          <p:cNvGraphicFramePr/>
          <p:nvPr/>
        </p:nvGraphicFramePr>
        <p:xfrm>
          <a:off x="319237" y="1999050"/>
          <a:ext cx="3000000" cy="3000000"/>
        </p:xfrm>
        <a:graphic>
          <a:graphicData uri="http://schemas.openxmlformats.org/drawingml/2006/table">
            <a:tbl>
              <a:tblPr>
                <a:noFill/>
                <a:tableStyleId>{1ED41565-CAE2-4B19-9296-8628C1F00703}</a:tableStyleId>
              </a:tblPr>
              <a:tblGrid>
                <a:gridCol w="1728875"/>
                <a:gridCol w="705875"/>
                <a:gridCol w="860650"/>
                <a:gridCol w="860650"/>
                <a:gridCol w="860650"/>
                <a:gridCol w="860650"/>
                <a:gridCol w="860650"/>
                <a:gridCol w="860650"/>
                <a:gridCol w="860650"/>
              </a:tblGrid>
              <a:tr h="431100">
                <a:tc>
                  <a:txBody>
                    <a:bodyPr>
                      <a:noAutofit/>
                    </a:bodyPr>
                    <a:lstStyle/>
                    <a:p>
                      <a:pPr lvl="0" rtl="0">
                        <a:spcBef>
                          <a:spcPts val="0"/>
                        </a:spcBef>
                        <a:buNone/>
                      </a:pPr>
                      <a:r>
                        <a:rPr lang="pt-BR"/>
                        <a:t>Porta Serial (bps)</a:t>
                      </a:r>
                    </a:p>
                  </a:txBody>
                  <a:tcPr marT="91425" marB="91425" marR="91425" marL="91425"/>
                </a:tc>
                <a:tc>
                  <a:txBody>
                    <a:bodyPr>
                      <a:noAutofit/>
                    </a:bodyPr>
                    <a:lstStyle/>
                    <a:p>
                      <a:pPr lvl="0" algn="ctr">
                        <a:spcBef>
                          <a:spcPts val="0"/>
                        </a:spcBef>
                        <a:buNone/>
                      </a:pPr>
                      <a:r>
                        <a:rPr lang="pt-BR"/>
                        <a:t>1200</a:t>
                      </a:r>
                    </a:p>
                  </a:txBody>
                  <a:tcPr marT="91425" marB="91425" marR="91425" marL="91425"/>
                </a:tc>
                <a:tc>
                  <a:txBody>
                    <a:bodyPr>
                      <a:noAutofit/>
                    </a:bodyPr>
                    <a:lstStyle/>
                    <a:p>
                      <a:pPr lvl="0" algn="ctr">
                        <a:spcBef>
                          <a:spcPts val="0"/>
                        </a:spcBef>
                        <a:buNone/>
                      </a:pPr>
                      <a:r>
                        <a:rPr lang="pt-BR"/>
                        <a:t>2400</a:t>
                      </a:r>
                    </a:p>
                  </a:txBody>
                  <a:tcPr marT="91425" marB="91425" marR="91425" marL="91425"/>
                </a:tc>
                <a:tc>
                  <a:txBody>
                    <a:bodyPr>
                      <a:noAutofit/>
                    </a:bodyPr>
                    <a:lstStyle/>
                    <a:p>
                      <a:pPr lvl="0" algn="ctr">
                        <a:spcBef>
                          <a:spcPts val="0"/>
                        </a:spcBef>
                        <a:buNone/>
                      </a:pPr>
                      <a:r>
                        <a:rPr lang="pt-BR"/>
                        <a:t>4800</a:t>
                      </a:r>
                    </a:p>
                  </a:txBody>
                  <a:tcPr marT="91425" marB="91425" marR="91425" marL="91425"/>
                </a:tc>
                <a:tc>
                  <a:txBody>
                    <a:bodyPr>
                      <a:noAutofit/>
                    </a:bodyPr>
                    <a:lstStyle/>
                    <a:p>
                      <a:pPr lvl="0" algn="ctr">
                        <a:spcBef>
                          <a:spcPts val="0"/>
                        </a:spcBef>
                        <a:buNone/>
                      </a:pPr>
                      <a:r>
                        <a:rPr lang="pt-BR"/>
                        <a:t>9600</a:t>
                      </a:r>
                    </a:p>
                  </a:txBody>
                  <a:tcPr marT="91425" marB="91425" marR="91425" marL="91425"/>
                </a:tc>
                <a:tc>
                  <a:txBody>
                    <a:bodyPr>
                      <a:noAutofit/>
                    </a:bodyPr>
                    <a:lstStyle/>
                    <a:p>
                      <a:pPr lvl="0" algn="ctr">
                        <a:spcBef>
                          <a:spcPts val="0"/>
                        </a:spcBef>
                        <a:buNone/>
                      </a:pPr>
                      <a:r>
                        <a:rPr lang="pt-BR"/>
                        <a:t>19,2k</a:t>
                      </a:r>
                    </a:p>
                  </a:txBody>
                  <a:tcPr marT="91425" marB="91425" marR="91425" marL="91425"/>
                </a:tc>
                <a:tc>
                  <a:txBody>
                    <a:bodyPr>
                      <a:noAutofit/>
                    </a:bodyPr>
                    <a:lstStyle/>
                    <a:p>
                      <a:pPr lvl="0" algn="ctr">
                        <a:spcBef>
                          <a:spcPts val="0"/>
                        </a:spcBef>
                        <a:buNone/>
                      </a:pPr>
                      <a:r>
                        <a:rPr lang="pt-BR"/>
                        <a:t>38,4k</a:t>
                      </a:r>
                    </a:p>
                  </a:txBody>
                  <a:tcPr marT="91425" marB="91425" marR="91425" marL="91425"/>
                </a:tc>
                <a:tc>
                  <a:txBody>
                    <a:bodyPr>
                      <a:noAutofit/>
                    </a:bodyPr>
                    <a:lstStyle/>
                    <a:p>
                      <a:pPr lvl="0" algn="ctr">
                        <a:spcBef>
                          <a:spcPts val="0"/>
                        </a:spcBef>
                        <a:buNone/>
                      </a:pPr>
                      <a:r>
                        <a:rPr lang="pt-BR"/>
                        <a:t>57,6k</a:t>
                      </a:r>
                    </a:p>
                  </a:txBody>
                  <a:tcPr marT="91425" marB="91425" marR="91425" marL="91425"/>
                </a:tc>
                <a:tc>
                  <a:txBody>
                    <a:bodyPr>
                      <a:noAutofit/>
                    </a:bodyPr>
                    <a:lstStyle/>
                    <a:p>
                      <a:pPr lvl="0" algn="ctr">
                        <a:spcBef>
                          <a:spcPts val="0"/>
                        </a:spcBef>
                        <a:buNone/>
                      </a:pPr>
                      <a:r>
                        <a:rPr lang="pt-BR"/>
                        <a:t>115,2k</a:t>
                      </a:r>
                    </a:p>
                  </a:txBody>
                  <a:tcPr marT="91425" marB="91425" marR="91425" marL="91425"/>
                </a:tc>
              </a:tr>
              <a:tr h="431100">
                <a:tc>
                  <a:txBody>
                    <a:bodyPr>
                      <a:noAutofit/>
                    </a:bodyPr>
                    <a:lstStyle/>
                    <a:p>
                      <a:pPr lvl="0" rtl="0">
                        <a:spcBef>
                          <a:spcPts val="0"/>
                        </a:spcBef>
                        <a:buNone/>
                      </a:pPr>
                      <a:r>
                        <a:rPr lang="pt-BR"/>
                        <a:t>No ar (bps)</a:t>
                      </a:r>
                    </a:p>
                  </a:txBody>
                  <a:tcPr marT="91425" marB="91425" marR="91425" marL="91425"/>
                </a:tc>
                <a:tc gridSpan="2">
                  <a:txBody>
                    <a:bodyPr>
                      <a:noAutofit/>
                    </a:bodyPr>
                    <a:lstStyle/>
                    <a:p>
                      <a:pPr lvl="0" algn="ctr">
                        <a:spcBef>
                          <a:spcPts val="0"/>
                        </a:spcBef>
                        <a:buNone/>
                      </a:pPr>
                      <a:r>
                        <a:rPr lang="pt-BR"/>
                        <a:t>5000</a:t>
                      </a:r>
                    </a:p>
                  </a:txBody>
                  <a:tcPr marT="91425" marB="91425" marR="91425" marL="91425"/>
                </a:tc>
                <a:tc hMerge="1"/>
                <a:tc gridSpan="2">
                  <a:txBody>
                    <a:bodyPr>
                      <a:noAutofit/>
                    </a:bodyPr>
                    <a:lstStyle/>
                    <a:p>
                      <a:pPr lvl="0" algn="ctr">
                        <a:spcBef>
                          <a:spcPts val="0"/>
                        </a:spcBef>
                        <a:buNone/>
                      </a:pPr>
                      <a:r>
                        <a:rPr lang="pt-BR"/>
                        <a:t>15000</a:t>
                      </a:r>
                    </a:p>
                  </a:txBody>
                  <a:tcPr marT="91425" marB="91425" marR="91425" marL="91425"/>
                </a:tc>
                <a:tc hMerge="1"/>
                <a:tc gridSpan="2">
                  <a:txBody>
                    <a:bodyPr>
                      <a:noAutofit/>
                    </a:bodyPr>
                    <a:lstStyle/>
                    <a:p>
                      <a:pPr lvl="0" algn="ctr">
                        <a:spcBef>
                          <a:spcPts val="0"/>
                        </a:spcBef>
                        <a:buNone/>
                      </a:pPr>
                      <a:r>
                        <a:rPr lang="pt-BR"/>
                        <a:t>58000</a:t>
                      </a:r>
                    </a:p>
                  </a:txBody>
                  <a:tcPr marT="91425" marB="91425" marR="91425" marL="91425"/>
                </a:tc>
                <a:tc hMerge="1"/>
                <a:tc gridSpan="2">
                  <a:txBody>
                    <a:bodyPr>
                      <a:noAutofit/>
                    </a:bodyPr>
                    <a:lstStyle/>
                    <a:p>
                      <a:pPr lvl="0" algn="ctr">
                        <a:spcBef>
                          <a:spcPts val="0"/>
                        </a:spcBef>
                        <a:buNone/>
                      </a:pPr>
                      <a:r>
                        <a:rPr lang="pt-BR"/>
                        <a:t>236000</a:t>
                      </a:r>
                    </a:p>
                  </a:txBody>
                  <a:tcPr marT="91425" marB="91425" marR="91425" marL="91425"/>
                </a:tc>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