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52" r:id="rId2"/>
    <p:sldId id="365" r:id="rId3"/>
    <p:sldId id="354" r:id="rId4"/>
    <p:sldId id="360" r:id="rId5"/>
    <p:sldId id="361" r:id="rId6"/>
    <p:sldId id="363" r:id="rId7"/>
    <p:sldId id="364" r:id="rId8"/>
    <p:sldId id="359" r:id="rId9"/>
    <p:sldId id="358" r:id="rId10"/>
    <p:sldId id="357" r:id="rId11"/>
    <p:sldId id="356" r:id="rId12"/>
    <p:sldId id="355" r:id="rId13"/>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16" autoAdjust="0"/>
    <p:restoredTop sz="69730" autoAdjust="0"/>
  </p:normalViewPr>
  <p:slideViewPr>
    <p:cSldViewPr snapToGrid="0" snapToObjects="1">
      <p:cViewPr>
        <p:scale>
          <a:sx n="86" d="100"/>
          <a:sy n="86" d="100"/>
        </p:scale>
        <p:origin x="1088" y="760"/>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snapToGrid="0" snapToObjects="1">
      <p:cViewPr varScale="1">
        <p:scale>
          <a:sx n="85" d="100"/>
          <a:sy n="85" d="100"/>
        </p:scale>
        <p:origin x="3136" y="16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t>2018/7/10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t>‹#›</a:t>
            </a:fld>
            <a:endParaRPr lang="zh-CN" altLang="en-US"/>
          </a:p>
        </p:txBody>
      </p:sp>
    </p:spTree>
    <p:extLst>
      <p:ext uri="{BB962C8B-B14F-4D97-AF65-F5344CB8AC3E}">
        <p14:creationId xmlns:p14="http://schemas.microsoft.com/office/powerpoint/2010/main" val="103165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t>2018/7/10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t>‹#›</a:t>
            </a:fld>
            <a:endParaRPr lang="zh-CN" altLang="en-US"/>
          </a:p>
        </p:txBody>
      </p:sp>
    </p:spTree>
    <p:extLst>
      <p:ext uri="{BB962C8B-B14F-4D97-AF65-F5344CB8AC3E}">
        <p14:creationId xmlns:p14="http://schemas.microsoft.com/office/powerpoint/2010/main" val="11546197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t>2018/7/10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t>2018/7/10</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kumimoji="1" lang="zh-CN" altLang="en-US" sz="5400">
                <a:solidFill>
                  <a:schemeClr val="bg1"/>
                </a:solidFill>
              </a:rPr>
              <a:t>北京</a:t>
            </a:r>
            <a:r>
              <a:rPr kumimoji="1" lang="zh-CN" altLang="en-US" sz="5400" smtClean="0">
                <a:solidFill>
                  <a:schemeClr val="bg1"/>
                </a:solidFill>
              </a:rPr>
              <a:t>房价</a:t>
            </a:r>
            <a:r>
              <a:rPr kumimoji="1" lang="zh-CN" altLang="en-US" sz="5400" smtClean="0">
                <a:solidFill>
                  <a:schemeClr val="bg1"/>
                </a:solidFill>
              </a:rPr>
              <a:t>探究</a:t>
            </a:r>
            <a:r>
              <a:rPr kumimoji="1" lang="zh-CN" altLang="en-US" sz="5400" smtClean="0">
                <a:solidFill>
                  <a:schemeClr val="bg1"/>
                </a:solidFill>
              </a:rPr>
              <a:t>与</a:t>
            </a:r>
            <a:r>
              <a:rPr kumimoji="1" lang="zh-CN" altLang="en-US" sz="5400" dirty="0">
                <a:solidFill>
                  <a:schemeClr val="bg1"/>
                </a:solidFill>
              </a:rPr>
              <a:t>预测</a:t>
            </a:r>
            <a:endParaRPr kumimoji="0" lang="en-US" altLang="zh-CN" sz="54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7141" y="0"/>
            <a:ext cx="8229600" cy="1143000"/>
          </a:xfrm>
        </p:spPr>
        <p:txBody>
          <a:bodyPr/>
          <a:lstStyle/>
          <a:p>
            <a:r>
              <a:rPr kumimoji="1" lang="zh-CN" altLang="en-US" dirty="0">
                <a:solidFill>
                  <a:schemeClr val="bg1"/>
                </a:solidFill>
              </a:rPr>
              <a:t>模型建立</a:t>
            </a:r>
            <a:r>
              <a:rPr kumimoji="1" lang="en-US" altLang="zh-CN" dirty="0">
                <a:solidFill>
                  <a:schemeClr val="bg1"/>
                </a:solidFill>
              </a:rPr>
              <a:t>+</a:t>
            </a:r>
            <a:r>
              <a:rPr kumimoji="1" lang="zh-CN" altLang="en-US" dirty="0">
                <a:solidFill>
                  <a:schemeClr val="bg1"/>
                </a:solidFill>
              </a:rPr>
              <a:t>求解</a:t>
            </a:r>
            <a:r>
              <a:rPr kumimoji="1" lang="en-US" altLang="zh-CN" dirty="0">
                <a:solidFill>
                  <a:schemeClr val="bg1"/>
                </a:solidFill>
              </a:rPr>
              <a:t>——</a:t>
            </a:r>
            <a:r>
              <a:rPr kumimoji="1" lang="zh-CN" altLang="en-US" dirty="0">
                <a:solidFill>
                  <a:schemeClr val="bg1"/>
                </a:solidFill>
              </a:rPr>
              <a:t>神经网络</a:t>
            </a:r>
          </a:p>
        </p:txBody>
      </p:sp>
      <p:pic>
        <p:nvPicPr>
          <p:cNvPr id="6" name="Picture 5" descr="微信图片_20180523205835"/>
          <p:cNvPicPr>
            <a:picLocks noGrp="1" noChangeAspect="1" noChangeArrowheads="1"/>
          </p:cNvPicPr>
          <p:nvPr>
            <p:ph sz="half" idx="1"/>
          </p:nvPr>
        </p:nvPicPr>
        <p:blipFill>
          <a:blip r:embed="rId3"/>
          <a:srcRect/>
          <a:stretch>
            <a:fillRect/>
          </a:stretch>
        </p:blipFill>
        <p:spPr>
          <a:xfrm>
            <a:off x="179882" y="2572769"/>
            <a:ext cx="4315918" cy="2425006"/>
          </a:xfrm>
        </p:spPr>
      </p:pic>
      <p:pic>
        <p:nvPicPr>
          <p:cNvPr id="7" name="Picture 7" descr="微信图片_20180523205840"/>
          <p:cNvPicPr>
            <a:picLocks noGrp="1" noChangeAspect="1" noChangeArrowheads="1"/>
          </p:cNvPicPr>
          <p:nvPr>
            <p:ph sz="half" idx="2"/>
          </p:nvPr>
        </p:nvPicPr>
        <p:blipFill>
          <a:blip r:embed="rId4"/>
          <a:srcRect/>
          <a:stretch>
            <a:fillRect/>
          </a:stretch>
        </p:blipFill>
        <p:spPr>
          <a:xfrm>
            <a:off x="4633210" y="2189422"/>
            <a:ext cx="4510790" cy="3084584"/>
          </a:xfrm>
        </p:spPr>
      </p:pic>
    </p:spTree>
    <p:extLst>
      <p:ext uri="{BB962C8B-B14F-4D97-AF65-F5344CB8AC3E}">
        <p14:creationId xmlns:p14="http://schemas.microsoft.com/office/powerpoint/2010/main" val="432463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80872" y="0"/>
            <a:ext cx="8229600" cy="1143000"/>
          </a:xfrm>
        </p:spPr>
        <p:txBody>
          <a:bodyPr/>
          <a:lstStyle/>
          <a:p>
            <a:r>
              <a:rPr kumimoji="1" lang="zh-CN" altLang="en-US" dirty="0">
                <a:solidFill>
                  <a:schemeClr val="bg1"/>
                </a:solidFill>
              </a:rPr>
              <a:t>讨论与展望</a:t>
            </a:r>
          </a:p>
        </p:txBody>
      </p:sp>
      <p:sp>
        <p:nvSpPr>
          <p:cNvPr id="3" name="内容占位符 2"/>
          <p:cNvSpPr>
            <a:spLocks noGrp="1"/>
          </p:cNvSpPr>
          <p:nvPr>
            <p:ph idx="1"/>
          </p:nvPr>
        </p:nvSpPr>
        <p:spPr>
          <a:xfrm>
            <a:off x="449705" y="1600200"/>
            <a:ext cx="8514413" cy="5257800"/>
          </a:xfrm>
        </p:spPr>
        <p:txBody>
          <a:bodyPr>
            <a:normAutofit fontScale="70000" lnSpcReduction="20000"/>
          </a:bodyPr>
          <a:lstStyle/>
          <a:p>
            <a:r>
              <a:rPr lang="zh-CN" altLang="en-US" dirty="0">
                <a:latin typeface="KaiTi" charset="-122"/>
                <a:ea typeface="KaiTi" charset="-122"/>
                <a:cs typeface="KaiTi" charset="-122"/>
              </a:rPr>
              <a:t>我们通过建立时间序列模型、神经网络模型、主成份回归模型分别讨论了房价与历史数据、房价与九个变量的线性与非线性关系，并且考虑了政策对于房价的影响。通过误差分析与模型间的对比挖掘出</a:t>
            </a:r>
            <a:r>
              <a:rPr lang="en-US" altLang="zh-CN" dirty="0">
                <a:latin typeface="KaiTi" charset="-122"/>
                <a:ea typeface="KaiTi" charset="-122"/>
                <a:cs typeface="KaiTi" charset="-122"/>
              </a:rPr>
              <a:t>2017</a:t>
            </a:r>
            <a:r>
              <a:rPr lang="zh-CN" altLang="en-US" dirty="0">
                <a:latin typeface="KaiTi" charset="-122"/>
                <a:ea typeface="KaiTi" charset="-122"/>
                <a:cs typeface="KaiTi" charset="-122"/>
              </a:rPr>
              <a:t>年、</a:t>
            </a:r>
            <a:r>
              <a:rPr lang="en-US" altLang="zh-CN" dirty="0">
                <a:latin typeface="KaiTi" charset="-122"/>
                <a:ea typeface="KaiTi" charset="-122"/>
                <a:cs typeface="KaiTi" charset="-122"/>
              </a:rPr>
              <a:t>2012</a:t>
            </a:r>
            <a:r>
              <a:rPr lang="zh-CN" altLang="en-US" dirty="0">
                <a:latin typeface="KaiTi" charset="-122"/>
                <a:ea typeface="KaiTi" charset="-122"/>
                <a:cs typeface="KaiTi" charset="-122"/>
              </a:rPr>
              <a:t>与</a:t>
            </a:r>
            <a:r>
              <a:rPr lang="en-US" altLang="zh-CN" dirty="0">
                <a:latin typeface="KaiTi" charset="-122"/>
                <a:ea typeface="KaiTi" charset="-122"/>
                <a:cs typeface="KaiTi" charset="-122"/>
              </a:rPr>
              <a:t>2013</a:t>
            </a:r>
            <a:r>
              <a:rPr lang="zh-CN" altLang="en-US" dirty="0">
                <a:latin typeface="KaiTi" charset="-122"/>
                <a:ea typeface="KaiTi" charset="-122"/>
                <a:cs typeface="KaiTi" charset="-122"/>
              </a:rPr>
              <a:t>年房价的异常变化并讨论其背后可能的政策影响。但本文的模型仍然存在可以改进的地方，比如对于处理人口数据，人口的减少与增加对房价的影响与人口基数存在很大关系。所以人口数量的增加与减少对于房价的影响可能是随人口基数的变化而受到影响。现实中变量与房价的具体关系可能是非线性的，本文并没有具体计算这些非线性相关关系，而是使用神经网络模型对具体计算进行了代替，但是神经网络算法无法输出公式，而且存在易产生随机误差的风险。对于这些可能的情况本文还可以进行更深入的挖掘与改进。</a:t>
            </a:r>
          </a:p>
          <a:p>
            <a:r>
              <a:rPr lang="zh-CN" altLang="en-US" dirty="0">
                <a:latin typeface="KaiTi" charset="-122"/>
                <a:ea typeface="KaiTi" charset="-122"/>
                <a:cs typeface="KaiTi" charset="-122"/>
              </a:rPr>
              <a:t>习主席说：“房子是用来住的，而不是用来炒的。”在北京持续高房价的情况下，政府的几次出台调控房价的政策。本文通过模型计算结果可以得出，房贷利率与供应量对于房价是负相关关系。所以建议政府如果想对北京市房价进行降温，就可以从增加房贷利率、增加新房供应量等负相关因素，减少如外来人口等正相关因素。</a:t>
            </a:r>
          </a:p>
          <a:p>
            <a:endParaRPr kumimoji="1" lang="zh-CN" altLang="en-US" dirty="0">
              <a:latin typeface="KaiTi" charset="-122"/>
              <a:ea typeface="KaiTi" charset="-122"/>
              <a:cs typeface="KaiTi" charset="-122"/>
            </a:endParaRPr>
          </a:p>
        </p:txBody>
      </p:sp>
    </p:spTree>
    <p:extLst>
      <p:ext uri="{BB962C8B-B14F-4D97-AF65-F5344CB8AC3E}">
        <p14:creationId xmlns:p14="http://schemas.microsoft.com/office/powerpoint/2010/main" val="1297166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175" y="4354830"/>
            <a:ext cx="9144000" cy="2516505"/>
            <a:chOff x="-890591" y="6964363"/>
            <a:chExt cx="9272586"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90591" y="6964363"/>
              <a:ext cx="9272586" cy="2530475"/>
              <a:chOff x="-561" y="4387"/>
              <a:chExt cx="5841"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61"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a:solidFill>
                  <a:schemeClr val="bg1"/>
                </a:solidFill>
                <a:latin typeface="微软雅黑" panose="020B0503020204020204" charset="-122"/>
                <a:ea typeface="微软雅黑" panose="020B0503020204020204" charset="-122"/>
              </a:rPr>
              <a:t>三、官网唯一公众平台：</a:t>
            </a:r>
            <a:r>
              <a:rPr lang="en-US" altLang="zh-CN" sz="1400">
                <a:solidFill>
                  <a:schemeClr val="bg1"/>
                </a:solidFill>
                <a:latin typeface="微软雅黑" panose="020B0503020204020204" charset="-122"/>
                <a:ea typeface="微软雅黑" panose="020B0503020204020204" charset="-122"/>
              </a:rPr>
              <a:t>dengfengbeijingsai</a:t>
            </a: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158114" y="374753"/>
            <a:ext cx="3416321" cy="646331"/>
          </a:xfrm>
          <a:prstGeom prst="rect">
            <a:avLst/>
          </a:prstGeom>
          <a:noFill/>
        </p:spPr>
        <p:txBody>
          <a:bodyPr wrap="none" rtlCol="0">
            <a:spAutoFit/>
          </a:bodyPr>
          <a:lstStyle/>
          <a:p>
            <a:r>
              <a:rPr kumimoji="1" lang="zh-CN" altLang="en-US" dirty="0">
                <a:solidFill>
                  <a:schemeClr val="bg1"/>
                </a:solidFill>
              </a:rPr>
              <a:t>我们的解题过程</a:t>
            </a:r>
          </a:p>
        </p:txBody>
      </p:sp>
      <p:sp>
        <p:nvSpPr>
          <p:cNvPr id="13" name="文本框 12"/>
          <p:cNvSpPr txBox="1"/>
          <p:nvPr/>
        </p:nvSpPr>
        <p:spPr>
          <a:xfrm>
            <a:off x="964441" y="1798820"/>
            <a:ext cx="184731" cy="646331"/>
          </a:xfrm>
          <a:prstGeom prst="rect">
            <a:avLst/>
          </a:prstGeom>
          <a:noFill/>
        </p:spPr>
        <p:txBody>
          <a:bodyPr wrap="none" rtlCol="0">
            <a:spAutoFit/>
          </a:bodyPr>
          <a:lstStyle/>
          <a:p>
            <a:endParaRPr kumimoji="1" lang="zh-CN" altLang="en-US" dirty="0"/>
          </a:p>
        </p:txBody>
      </p:sp>
      <p:sp>
        <p:nvSpPr>
          <p:cNvPr id="14" name="文本框 13"/>
          <p:cNvSpPr txBox="1"/>
          <p:nvPr/>
        </p:nvSpPr>
        <p:spPr>
          <a:xfrm>
            <a:off x="191045" y="1648918"/>
            <a:ext cx="2031325" cy="4524315"/>
          </a:xfrm>
          <a:prstGeom prst="rect">
            <a:avLst/>
          </a:prstGeom>
          <a:noFill/>
        </p:spPr>
        <p:txBody>
          <a:bodyPr wrap="none" rtlCol="0">
            <a:spAutoFit/>
          </a:bodyPr>
          <a:lstStyle/>
          <a:p>
            <a:r>
              <a:rPr kumimoji="1" lang="zh-CN" altLang="en-US" dirty="0" smtClean="0"/>
              <a:t>分析</a:t>
            </a:r>
            <a:r>
              <a:rPr kumimoji="1" lang="zh-CN" altLang="en-US" dirty="0"/>
              <a:t>问题</a:t>
            </a:r>
            <a:endParaRPr kumimoji="1" lang="en-US" altLang="zh-CN" dirty="0"/>
          </a:p>
          <a:p>
            <a:r>
              <a:rPr kumimoji="1" lang="zh-CN" altLang="en-US" dirty="0"/>
              <a:t>选择方法</a:t>
            </a:r>
            <a:endParaRPr kumimoji="1" lang="en-US" altLang="zh-CN" dirty="0"/>
          </a:p>
          <a:p>
            <a:r>
              <a:rPr kumimoji="1" lang="zh-CN" altLang="en-US" dirty="0"/>
              <a:t>抽取变量</a:t>
            </a:r>
            <a:endParaRPr kumimoji="1" lang="en-US" altLang="zh-CN" dirty="0"/>
          </a:p>
          <a:p>
            <a:r>
              <a:rPr kumimoji="1" lang="zh-CN" altLang="en-US" dirty="0"/>
              <a:t>建立模型</a:t>
            </a:r>
            <a:endParaRPr kumimoji="1" lang="en-US" altLang="zh-CN" dirty="0"/>
          </a:p>
          <a:p>
            <a:r>
              <a:rPr kumimoji="1" lang="zh-CN" altLang="en-US" dirty="0"/>
              <a:t>模型求解</a:t>
            </a:r>
            <a:endParaRPr kumimoji="1" lang="en-US" altLang="zh-CN" dirty="0"/>
          </a:p>
          <a:p>
            <a:r>
              <a:rPr kumimoji="1" lang="zh-CN" altLang="en-US" dirty="0"/>
              <a:t>误差分析</a:t>
            </a:r>
            <a:endParaRPr kumimoji="1" lang="en-US" altLang="zh-CN" dirty="0"/>
          </a:p>
          <a:p>
            <a:r>
              <a:rPr kumimoji="1" lang="zh-CN" altLang="en-US" dirty="0"/>
              <a:t>讨论展望</a:t>
            </a:r>
          </a:p>
          <a:p>
            <a:endParaRPr kumimoji="1" lang="zh-CN" altLang="en-US" dirty="0"/>
          </a:p>
        </p:txBody>
      </p:sp>
    </p:spTree>
    <p:extLst>
      <p:ext uri="{BB962C8B-B14F-4D97-AF65-F5344CB8AC3E}">
        <p14:creationId xmlns:p14="http://schemas.microsoft.com/office/powerpoint/2010/main" val="214550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90734" y="0"/>
            <a:ext cx="8229600" cy="1143000"/>
          </a:xfrm>
        </p:spPr>
        <p:txBody>
          <a:bodyPr/>
          <a:lstStyle/>
          <a:p>
            <a:r>
              <a:rPr kumimoji="1" lang="zh-CN" altLang="en-US" dirty="0">
                <a:solidFill>
                  <a:schemeClr val="bg1"/>
                </a:solidFill>
              </a:rPr>
              <a:t>分析问题</a:t>
            </a:r>
          </a:p>
        </p:txBody>
      </p:sp>
      <p:sp>
        <p:nvSpPr>
          <p:cNvPr id="3" name="内容占位符 2"/>
          <p:cNvSpPr>
            <a:spLocks noGrp="1"/>
          </p:cNvSpPr>
          <p:nvPr>
            <p:ph idx="1"/>
          </p:nvPr>
        </p:nvSpPr>
        <p:spPr/>
        <p:txBody>
          <a:bodyPr>
            <a:normAutofit fontScale="70000" lnSpcReduction="20000"/>
          </a:bodyPr>
          <a:lstStyle/>
          <a:p>
            <a:r>
              <a:rPr lang="zh-CN" altLang="en-US" dirty="0"/>
              <a:t>问题</a:t>
            </a:r>
            <a:r>
              <a:rPr lang="en-US" altLang="zh-CN" dirty="0"/>
              <a:t>1:</a:t>
            </a:r>
            <a:r>
              <a:rPr lang="zh-CN" altLang="en-US" dirty="0"/>
              <a:t>纵向讨论，讨论如何利用近期</a:t>
            </a:r>
            <a:r>
              <a:rPr lang="en-US" altLang="zh-CN" dirty="0"/>
              <a:t>(</a:t>
            </a:r>
            <a:r>
              <a:rPr lang="zh-CN" altLang="en-US" dirty="0"/>
              <a:t>几个月或几年</a:t>
            </a:r>
            <a:r>
              <a:rPr lang="en-US" altLang="zh-CN" dirty="0"/>
              <a:t>)</a:t>
            </a:r>
            <a:r>
              <a:rPr lang="zh-CN" altLang="en-US" dirty="0"/>
              <a:t>房价历史金额与目前的价格情况之间的关联性做出预测。 </a:t>
            </a:r>
            <a:endParaRPr lang="en-US" altLang="zh-CN" dirty="0"/>
          </a:p>
          <a:p>
            <a:endParaRPr lang="en-US" altLang="zh-CN" dirty="0"/>
          </a:p>
          <a:p>
            <a:r>
              <a:rPr lang="zh-CN" altLang="en-US" dirty="0"/>
              <a:t>问题</a:t>
            </a:r>
            <a:r>
              <a:rPr lang="en-US" altLang="zh-CN" dirty="0"/>
              <a:t>2:</a:t>
            </a:r>
            <a:r>
              <a:rPr lang="zh-CN" altLang="en-US" dirty="0"/>
              <a:t>横向讨论，房价除开历史走势的影响之外，还和当前城区的人口数目有关，讨论城区的流入流出人口对城 市房价预测的影响。</a:t>
            </a:r>
            <a:br>
              <a:rPr lang="zh-CN" altLang="en-US" dirty="0"/>
            </a:br>
            <a:endParaRPr lang="en-US" altLang="zh-CN" dirty="0"/>
          </a:p>
          <a:p>
            <a:r>
              <a:rPr lang="zh-CN" altLang="en-US" dirty="0"/>
              <a:t>问题</a:t>
            </a:r>
            <a:r>
              <a:rPr lang="en-US" altLang="zh-CN" dirty="0"/>
              <a:t>3:</a:t>
            </a:r>
            <a:r>
              <a:rPr lang="zh-CN" altLang="en-US" dirty="0"/>
              <a:t>在问题</a:t>
            </a:r>
            <a:r>
              <a:rPr lang="en-US" altLang="zh-CN" dirty="0"/>
              <a:t>1 </a:t>
            </a:r>
            <a:r>
              <a:rPr lang="zh-CN" altLang="en-US" dirty="0"/>
              <a:t>和</a:t>
            </a:r>
            <a:r>
              <a:rPr lang="en-US" altLang="zh-CN" dirty="0"/>
              <a:t>2 </a:t>
            </a:r>
            <a:r>
              <a:rPr lang="zh-CN" altLang="en-US" dirty="0"/>
              <a:t>解答的基础上，思考除了历史价格与城区人口因素，其它可能的影响因素。 </a:t>
            </a:r>
            <a:endParaRPr lang="en-US" altLang="zh-CN" dirty="0"/>
          </a:p>
          <a:p>
            <a:r>
              <a:rPr lang="zh-CN" altLang="en-US" dirty="0"/>
              <a:t>问题</a:t>
            </a:r>
            <a:r>
              <a:rPr lang="en-US" altLang="zh-CN" dirty="0"/>
              <a:t>4:</a:t>
            </a:r>
            <a:r>
              <a:rPr lang="zh-CN" altLang="en-US" dirty="0"/>
              <a:t>结合以上讨论内容，对城区近三个月的房价走势进行预测，并阐述结论与理由。 </a:t>
            </a:r>
          </a:p>
          <a:p>
            <a:r>
              <a:rPr lang="zh-CN" altLang="en-US" dirty="0"/>
              <a:t>问题</a:t>
            </a:r>
            <a:r>
              <a:rPr lang="en-US" altLang="zh-CN" dirty="0"/>
              <a:t>5 : </a:t>
            </a:r>
            <a:r>
              <a:rPr lang="zh-CN" altLang="en-US" dirty="0"/>
              <a:t>习总书记在十九大报告中指出，房子是用来住的，不是用来炒的。如何在准确预测房价的基础上，量化各种因素对房价贡献。 </a:t>
            </a:r>
          </a:p>
          <a:p>
            <a:endParaRPr kumimoji="1"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55626" y="0"/>
            <a:ext cx="8229600" cy="1143000"/>
          </a:xfrm>
        </p:spPr>
        <p:txBody>
          <a:bodyPr/>
          <a:lstStyle/>
          <a:p>
            <a:r>
              <a:rPr kumimoji="1" lang="zh-CN" altLang="en-US" dirty="0">
                <a:solidFill>
                  <a:schemeClr val="bg1"/>
                </a:solidFill>
              </a:rPr>
              <a:t>选择方法</a:t>
            </a:r>
          </a:p>
        </p:txBody>
      </p:sp>
      <p:sp>
        <p:nvSpPr>
          <p:cNvPr id="3" name="内容占位符 2"/>
          <p:cNvSpPr>
            <a:spLocks noGrp="1"/>
          </p:cNvSpPr>
          <p:nvPr>
            <p:ph idx="1"/>
          </p:nvPr>
        </p:nvSpPr>
        <p:spPr/>
        <p:txBody>
          <a:bodyPr/>
          <a:lstStyle/>
          <a:p>
            <a:endParaRPr kumimoji="1" lang="en-US" altLang="zh-CN" dirty="0"/>
          </a:p>
          <a:p>
            <a:r>
              <a:rPr kumimoji="1" lang="zh-CN" altLang="en-US" dirty="0"/>
              <a:t>时间序列分析</a:t>
            </a:r>
            <a:endParaRPr kumimoji="1" lang="en-US" altLang="zh-CN" dirty="0"/>
          </a:p>
          <a:p>
            <a:r>
              <a:rPr kumimoji="1" lang="zh-CN" altLang="en-US" dirty="0"/>
              <a:t>主成分回归</a:t>
            </a:r>
            <a:endParaRPr kumimoji="1" lang="en-US" altLang="zh-CN" dirty="0"/>
          </a:p>
          <a:p>
            <a:r>
              <a:rPr kumimoji="1" lang="zh-CN" altLang="en-US" dirty="0"/>
              <a:t>神经网络</a:t>
            </a:r>
            <a:endParaRPr kumimoji="1" lang="en-US" altLang="zh-CN" dirty="0"/>
          </a:p>
          <a:p>
            <a:endParaRPr kumimoji="1" lang="zh-CN" altLang="en-US" dirty="0"/>
          </a:p>
        </p:txBody>
      </p:sp>
    </p:spTree>
    <p:extLst>
      <p:ext uri="{BB962C8B-B14F-4D97-AF65-F5344CB8AC3E}">
        <p14:creationId xmlns:p14="http://schemas.microsoft.com/office/powerpoint/2010/main" val="158950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750695" y="0"/>
            <a:ext cx="8229600" cy="1143000"/>
          </a:xfrm>
        </p:spPr>
        <p:txBody>
          <a:bodyPr/>
          <a:lstStyle/>
          <a:p>
            <a:r>
              <a:rPr kumimoji="1" lang="zh-CN" altLang="en-US" dirty="0">
                <a:solidFill>
                  <a:schemeClr val="bg1"/>
                </a:solidFill>
              </a:rPr>
              <a:t>抽取变量</a:t>
            </a:r>
          </a:p>
        </p:txBody>
      </p:sp>
      <p:sp>
        <p:nvSpPr>
          <p:cNvPr id="3" name="内容占位符 2"/>
          <p:cNvSpPr>
            <a:spLocks noGrp="1"/>
          </p:cNvSpPr>
          <p:nvPr>
            <p:ph idx="1"/>
          </p:nvPr>
        </p:nvSpPr>
        <p:spPr/>
        <p:txBody>
          <a:bodyPr>
            <a:normAutofit fontScale="92500" lnSpcReduction="20000"/>
          </a:bodyPr>
          <a:lstStyle/>
          <a:p>
            <a:r>
              <a:rPr kumimoji="1" lang="zh-CN" altLang="en-US" dirty="0"/>
              <a:t>年份</a:t>
            </a:r>
            <a:endParaRPr kumimoji="1" lang="en-US" altLang="zh-CN" dirty="0"/>
          </a:p>
          <a:p>
            <a:r>
              <a:rPr kumimoji="1" lang="zh-CN" altLang="en-US" dirty="0"/>
              <a:t>房贷利率</a:t>
            </a:r>
            <a:endParaRPr kumimoji="1" lang="en-US" altLang="zh-CN" dirty="0"/>
          </a:p>
          <a:p>
            <a:r>
              <a:rPr kumimoji="1" lang="zh-CN" altLang="en-US" dirty="0"/>
              <a:t>人均总可支配收入</a:t>
            </a:r>
            <a:endParaRPr kumimoji="1" lang="en-US" altLang="zh-CN" dirty="0"/>
          </a:p>
          <a:p>
            <a:r>
              <a:rPr kumimoji="1" lang="en-US" altLang="zh-CN" dirty="0"/>
              <a:t>GDP</a:t>
            </a:r>
          </a:p>
          <a:p>
            <a:r>
              <a:rPr kumimoji="1" lang="zh-CN" altLang="en-US" dirty="0"/>
              <a:t>常住外来人口</a:t>
            </a:r>
            <a:endParaRPr kumimoji="1" lang="en-US" altLang="zh-CN" dirty="0"/>
          </a:p>
          <a:p>
            <a:r>
              <a:rPr kumimoji="1" lang="zh-CN" altLang="en-US" dirty="0"/>
              <a:t>供应量</a:t>
            </a:r>
            <a:endParaRPr kumimoji="1" lang="en-US" altLang="zh-CN" dirty="0"/>
          </a:p>
          <a:p>
            <a:r>
              <a:rPr kumimoji="1" lang="zh-CN" altLang="en-US" dirty="0"/>
              <a:t>刚需</a:t>
            </a:r>
            <a:endParaRPr kumimoji="1" lang="en-US" altLang="zh-CN" dirty="0"/>
          </a:p>
          <a:p>
            <a:r>
              <a:rPr kumimoji="1" lang="zh-CN" altLang="en-US" dirty="0"/>
              <a:t>政策</a:t>
            </a:r>
            <a:endParaRPr kumimoji="1" lang="en-US" altLang="zh-CN" dirty="0"/>
          </a:p>
          <a:p>
            <a:r>
              <a:rPr kumimoji="1" lang="en-US" altLang="zh-CN" dirty="0"/>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52322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7161" y="0"/>
            <a:ext cx="8229600" cy="1143000"/>
          </a:xfrm>
        </p:spPr>
        <p:txBody>
          <a:bodyPr/>
          <a:lstStyle/>
          <a:p>
            <a:r>
              <a:rPr kumimoji="1" lang="zh-CN" altLang="en-US" dirty="0">
                <a:solidFill>
                  <a:schemeClr val="bg1"/>
                </a:solidFill>
              </a:rPr>
              <a:t>模型建立</a:t>
            </a:r>
            <a:r>
              <a:rPr kumimoji="1" lang="en-US" altLang="zh-CN" dirty="0">
                <a:solidFill>
                  <a:schemeClr val="bg1"/>
                </a:solidFill>
              </a:rPr>
              <a:t>+</a:t>
            </a:r>
            <a:r>
              <a:rPr kumimoji="1" lang="zh-CN" altLang="en-US" dirty="0">
                <a:solidFill>
                  <a:schemeClr val="bg1"/>
                </a:solidFill>
              </a:rPr>
              <a:t>求解</a:t>
            </a:r>
            <a:r>
              <a:rPr kumimoji="1" lang="en-US" altLang="zh-CN" dirty="0">
                <a:solidFill>
                  <a:schemeClr val="bg1"/>
                </a:solidFill>
              </a:rPr>
              <a:t>——</a:t>
            </a:r>
            <a:r>
              <a:rPr kumimoji="1" lang="zh-CN" altLang="en-US" dirty="0">
                <a:solidFill>
                  <a:schemeClr val="bg1"/>
                </a:solidFill>
              </a:rPr>
              <a:t>时间序列</a:t>
            </a:r>
          </a:p>
        </p:txBody>
      </p:sp>
      <p:pic>
        <p:nvPicPr>
          <p:cNvPr id="4" name="Picture 7" descr="捕获"/>
          <p:cNvPicPr>
            <a:picLocks noGrp="1" noChangeAspect="1" noChangeArrowheads="1"/>
          </p:cNvPicPr>
          <p:nvPr>
            <p:ph idx="1"/>
          </p:nvPr>
        </p:nvPicPr>
        <p:blipFill>
          <a:blip r:embed="rId3"/>
          <a:srcRect/>
          <a:stretch>
            <a:fillRect/>
          </a:stretch>
        </p:blipFill>
        <p:spPr>
          <a:xfrm>
            <a:off x="-1" y="2158584"/>
            <a:ext cx="4586991" cy="2793649"/>
          </a:xfrm>
        </p:spPr>
      </p:pic>
      <p:pic>
        <p:nvPicPr>
          <p:cNvPr id="5" name="Picture 10" descr="捕获2"/>
          <p:cNvPicPr>
            <a:picLocks noChangeAspect="1" noChangeArrowheads="1"/>
          </p:cNvPicPr>
          <p:nvPr/>
        </p:nvPicPr>
        <p:blipFill>
          <a:blip r:embed="rId4"/>
          <a:srcRect/>
          <a:stretch>
            <a:fillRect/>
          </a:stretch>
        </p:blipFill>
        <p:spPr>
          <a:xfrm>
            <a:off x="4586989" y="2158584"/>
            <a:ext cx="4557011" cy="2793649"/>
          </a:xfrm>
          <a:prstGeom prst="rect">
            <a:avLst/>
          </a:prstGeom>
        </p:spPr>
      </p:pic>
    </p:spTree>
    <p:extLst>
      <p:ext uri="{BB962C8B-B14F-4D97-AF65-F5344CB8AC3E}">
        <p14:creationId xmlns:p14="http://schemas.microsoft.com/office/powerpoint/2010/main" val="86196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2347" y="0"/>
            <a:ext cx="8229600" cy="1143000"/>
          </a:xfrm>
        </p:spPr>
        <p:txBody>
          <a:bodyPr/>
          <a:lstStyle/>
          <a:p>
            <a:r>
              <a:rPr kumimoji="1" lang="zh-CN" altLang="en-US" dirty="0">
                <a:solidFill>
                  <a:schemeClr val="bg1"/>
                </a:solidFill>
              </a:rPr>
              <a:t>模型建立</a:t>
            </a:r>
            <a:r>
              <a:rPr kumimoji="1" lang="en-US" altLang="zh-CN" dirty="0">
                <a:solidFill>
                  <a:schemeClr val="bg1"/>
                </a:solidFill>
              </a:rPr>
              <a:t>+</a:t>
            </a:r>
            <a:r>
              <a:rPr kumimoji="1" lang="zh-CN" altLang="en-US" dirty="0">
                <a:solidFill>
                  <a:schemeClr val="bg1"/>
                </a:solidFill>
              </a:rPr>
              <a:t>求解</a:t>
            </a:r>
            <a:r>
              <a:rPr kumimoji="1" lang="en-US" altLang="zh-CN" dirty="0">
                <a:solidFill>
                  <a:schemeClr val="bg1"/>
                </a:solidFill>
              </a:rPr>
              <a:t>——</a:t>
            </a:r>
            <a:r>
              <a:rPr kumimoji="1" lang="zh-CN" altLang="en-US" dirty="0">
                <a:solidFill>
                  <a:schemeClr val="bg1"/>
                </a:solidFill>
              </a:rPr>
              <a:t>主成分回归</a:t>
            </a:r>
          </a:p>
        </p:txBody>
      </p:sp>
      <p:pic>
        <p:nvPicPr>
          <p:cNvPr id="5" name="Picture 15" descr="微信图片_20180523205810"/>
          <p:cNvPicPr>
            <a:picLocks noGrp="1" noChangeAspect="1" noChangeArrowheads="1"/>
          </p:cNvPicPr>
          <p:nvPr>
            <p:ph sz="half" idx="1"/>
          </p:nvPr>
        </p:nvPicPr>
        <p:blipFill>
          <a:blip r:embed="rId3"/>
          <a:srcRect/>
          <a:stretch>
            <a:fillRect/>
          </a:stretch>
        </p:blipFill>
        <p:spPr>
          <a:xfrm>
            <a:off x="239843" y="2196931"/>
            <a:ext cx="4240967" cy="3180725"/>
          </a:xfrm>
        </p:spPr>
      </p:pic>
      <p:pic>
        <p:nvPicPr>
          <p:cNvPr id="6" name="Picture 13" descr="微信图片_20180523205757"/>
          <p:cNvPicPr>
            <a:picLocks noGrp="1" noChangeAspect="1" noChangeArrowheads="1"/>
          </p:cNvPicPr>
          <p:nvPr>
            <p:ph sz="half" idx="2"/>
          </p:nvPr>
        </p:nvPicPr>
        <p:blipFill>
          <a:blip r:embed="rId4"/>
          <a:srcRect/>
          <a:stretch>
            <a:fillRect/>
          </a:stretch>
        </p:blipFill>
        <p:spPr>
          <a:xfrm>
            <a:off x="4648199" y="2196931"/>
            <a:ext cx="4240967" cy="3180725"/>
          </a:xfrm>
        </p:spPr>
      </p:pic>
    </p:spTree>
    <p:extLst>
      <p:ext uri="{BB962C8B-B14F-4D97-AF65-F5344CB8AC3E}">
        <p14:creationId xmlns:p14="http://schemas.microsoft.com/office/powerpoint/2010/main" val="2815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2308" y="0"/>
            <a:ext cx="8229600" cy="1143000"/>
          </a:xfrm>
        </p:spPr>
        <p:txBody>
          <a:bodyPr/>
          <a:lstStyle/>
          <a:p>
            <a:r>
              <a:rPr kumimoji="1" lang="zh-CN" altLang="en-US" dirty="0">
                <a:solidFill>
                  <a:schemeClr val="bg1"/>
                </a:solidFill>
              </a:rPr>
              <a:t>模型建立</a:t>
            </a:r>
            <a:r>
              <a:rPr kumimoji="1" lang="en-US" altLang="zh-CN" dirty="0">
                <a:solidFill>
                  <a:schemeClr val="bg1"/>
                </a:solidFill>
              </a:rPr>
              <a:t>+</a:t>
            </a:r>
            <a:r>
              <a:rPr kumimoji="1" lang="zh-CN" altLang="en-US" dirty="0">
                <a:solidFill>
                  <a:schemeClr val="bg1"/>
                </a:solidFill>
              </a:rPr>
              <a:t>求解</a:t>
            </a:r>
            <a:r>
              <a:rPr kumimoji="1" lang="en-US" altLang="zh-CN" dirty="0">
                <a:solidFill>
                  <a:schemeClr val="bg1"/>
                </a:solidFill>
              </a:rPr>
              <a:t>——</a:t>
            </a:r>
            <a:r>
              <a:rPr kumimoji="1" lang="zh-CN" altLang="en-US" dirty="0">
                <a:solidFill>
                  <a:schemeClr val="bg1"/>
                </a:solidFill>
              </a:rPr>
              <a:t>主成分回归</a:t>
            </a:r>
          </a:p>
        </p:txBody>
      </p:sp>
      <p:sp>
        <p:nvSpPr>
          <p:cNvPr id="3" name="内容占位符 2"/>
          <p:cNvSpPr>
            <a:spLocks noGrp="1"/>
          </p:cNvSpPr>
          <p:nvPr>
            <p:ph idx="1"/>
          </p:nvPr>
        </p:nvSpPr>
        <p:spPr/>
        <p:txBody>
          <a:bodyPr/>
          <a:lstStyle/>
          <a:p>
            <a:endParaRPr kumimoji="1" lang="zh-CN" altLang="en-US"/>
          </a:p>
        </p:txBody>
      </p:sp>
      <p:pic>
        <p:nvPicPr>
          <p:cNvPr id="4" name="Picture 9" descr="捕获3"/>
          <p:cNvPicPr>
            <a:picLocks noChangeAspect="1" noChangeArrowheads="1"/>
          </p:cNvPicPr>
          <p:nvPr/>
        </p:nvPicPr>
        <p:blipFill>
          <a:blip r:embed="rId3"/>
          <a:srcRect/>
          <a:stretch>
            <a:fillRect/>
          </a:stretch>
        </p:blipFill>
        <p:spPr>
          <a:xfrm>
            <a:off x="2841625" y="2294731"/>
            <a:ext cx="3460750" cy="3136900"/>
          </a:xfrm>
          <a:prstGeom prst="rect">
            <a:avLst/>
          </a:prstGeom>
        </p:spPr>
      </p:pic>
    </p:spTree>
    <p:extLst>
      <p:ext uri="{BB962C8B-B14F-4D97-AF65-F5344CB8AC3E}">
        <p14:creationId xmlns:p14="http://schemas.microsoft.com/office/powerpoint/2010/main" val="81568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87181" y="0"/>
            <a:ext cx="8229600" cy="1143000"/>
          </a:xfrm>
        </p:spPr>
        <p:txBody>
          <a:bodyPr/>
          <a:lstStyle/>
          <a:p>
            <a:r>
              <a:rPr kumimoji="1" lang="zh-CN" altLang="en-US" dirty="0">
                <a:solidFill>
                  <a:schemeClr val="bg1"/>
                </a:solidFill>
              </a:rPr>
              <a:t>模型建立</a:t>
            </a:r>
            <a:r>
              <a:rPr kumimoji="1" lang="en-US" altLang="zh-CN" dirty="0">
                <a:solidFill>
                  <a:schemeClr val="bg1"/>
                </a:solidFill>
              </a:rPr>
              <a:t>+</a:t>
            </a:r>
            <a:r>
              <a:rPr kumimoji="1" lang="zh-CN" altLang="en-US" dirty="0">
                <a:solidFill>
                  <a:schemeClr val="bg1"/>
                </a:solidFill>
              </a:rPr>
              <a:t>求解</a:t>
            </a:r>
            <a:r>
              <a:rPr kumimoji="1" lang="en-US" altLang="zh-CN" dirty="0">
                <a:solidFill>
                  <a:schemeClr val="bg1"/>
                </a:solidFill>
              </a:rPr>
              <a:t>——</a:t>
            </a:r>
            <a:r>
              <a:rPr kumimoji="1" lang="zh-CN" altLang="en-US" dirty="0">
                <a:solidFill>
                  <a:schemeClr val="bg1"/>
                </a:solidFill>
              </a:rPr>
              <a:t>神经网络</a:t>
            </a:r>
          </a:p>
        </p:txBody>
      </p:sp>
      <p:pic>
        <p:nvPicPr>
          <p:cNvPr id="4" name="Picture 15" descr="微信图片_20180523205830"/>
          <p:cNvPicPr>
            <a:picLocks noGrp="1" noChangeAspect="1" noChangeArrowheads="1"/>
          </p:cNvPicPr>
          <p:nvPr>
            <p:ph idx="1"/>
          </p:nvPr>
        </p:nvPicPr>
        <p:blipFill>
          <a:blip r:embed="rId3"/>
          <a:srcRect/>
          <a:stretch>
            <a:fillRect/>
          </a:stretch>
        </p:blipFill>
        <p:spPr>
          <a:xfrm>
            <a:off x="457200" y="1603731"/>
            <a:ext cx="8229600" cy="4518900"/>
          </a:xfrm>
        </p:spPr>
      </p:pic>
    </p:spTree>
    <p:extLst>
      <p:ext uri="{BB962C8B-B14F-4D97-AF65-F5344CB8AC3E}">
        <p14:creationId xmlns:p14="http://schemas.microsoft.com/office/powerpoint/2010/main" val="181779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486</Words>
  <Application>Microsoft Macintosh PowerPoint</Application>
  <PresentationFormat>全屏显示(4:3)</PresentationFormat>
  <Paragraphs>44</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Calibri</vt:lpstr>
      <vt:lpstr>KaiTi</vt:lpstr>
      <vt:lpstr>宋体</vt:lpstr>
      <vt:lpstr>微软简标宋</vt:lpstr>
      <vt:lpstr>微软雅黑</vt:lpstr>
      <vt:lpstr>Arial</vt:lpstr>
      <vt:lpstr>Office 主题</vt:lpstr>
      <vt:lpstr>PowerPoint 演示文稿</vt:lpstr>
      <vt:lpstr>PowerPoint 演示文稿</vt:lpstr>
      <vt:lpstr>分析问题</vt:lpstr>
      <vt:lpstr>选择方法</vt:lpstr>
      <vt:lpstr>抽取变量</vt:lpstr>
      <vt:lpstr>模型建立+求解——时间序列</vt:lpstr>
      <vt:lpstr>模型建立+求解——主成分回归</vt:lpstr>
      <vt:lpstr>模型建立+求解——主成分回归</vt:lpstr>
      <vt:lpstr>模型建立+求解——神经网络</vt:lpstr>
      <vt:lpstr>模型建立+求解——神经网络</vt:lpstr>
      <vt:lpstr>讨论与展望</vt:lpstr>
      <vt:lpstr>PowerPoint 演示文稿</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用户</cp:lastModifiedBy>
  <cp:revision>453</cp:revision>
  <cp:lastPrinted>2016-07-08T19:33:00Z</cp:lastPrinted>
  <dcterms:created xsi:type="dcterms:W3CDTF">2016-01-19T03:44:00Z</dcterms:created>
  <dcterms:modified xsi:type="dcterms:W3CDTF">2018-07-09T20:31:56Z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