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1"/>
  </p:notesMasterIdLst>
  <p:handoutMasterIdLst>
    <p:handoutMasterId r:id="rId12"/>
  </p:handoutMasterIdLst>
  <p:sldIdLst>
    <p:sldId id="3148" r:id="rId2"/>
    <p:sldId id="3144" r:id="rId3"/>
    <p:sldId id="3153" r:id="rId4"/>
    <p:sldId id="3154" r:id="rId5"/>
    <p:sldId id="3155" r:id="rId6"/>
    <p:sldId id="3156" r:id="rId7"/>
    <p:sldId id="3157" r:id="rId8"/>
    <p:sldId id="3158" r:id="rId9"/>
    <p:sldId id="3159" r:id="rId10"/>
  </p:sldIdLst>
  <p:sldSz cx="12858750" cy="723265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228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00B369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2986" autoAdjust="0"/>
  </p:normalViewPr>
  <p:slideViewPr>
    <p:cSldViewPr>
      <p:cViewPr>
        <p:scale>
          <a:sx n="83" d="100"/>
          <a:sy n="83" d="100"/>
        </p:scale>
        <p:origin x="-480" y="744"/>
      </p:cViewPr>
      <p:guideLst>
        <p:guide orient="horz" pos="328"/>
        <p:guide pos="4050"/>
        <p:guide pos="557"/>
        <p:guide orient="horz" pos="4228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5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2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/>
          <p:cNvSpPr txBox="1"/>
          <p:nvPr/>
        </p:nvSpPr>
        <p:spPr>
          <a:xfrm>
            <a:off x="31558" y="1640897"/>
            <a:ext cx="12980139" cy="1915901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6000" dirty="0" smtClean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Evaluation </a:t>
            </a:r>
            <a:r>
              <a:rPr lang="en-US" altLang="zh-CN" sz="6000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and Prediction of Cell Phone Sales </a:t>
            </a:r>
            <a:endParaRPr lang="en-US" altLang="zh-CN" sz="6000" dirty="0" smtClean="0">
              <a:solidFill>
                <a:schemeClr val="accent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6000" dirty="0" smtClean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Based </a:t>
            </a:r>
            <a:r>
              <a:rPr lang="en-US" altLang="zh-CN" sz="6000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on Various </a:t>
            </a:r>
            <a:r>
              <a:rPr lang="en-US" altLang="zh-CN" sz="6000" dirty="0" smtClean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Techniques</a:t>
            </a:r>
            <a:endParaRPr lang="zh-CN" altLang="en-US" sz="6000" dirty="0">
              <a:solidFill>
                <a:schemeClr val="accent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23919" y="3658485"/>
            <a:ext cx="4010915" cy="387898"/>
          </a:xfrm>
          <a:prstGeom prst="roundRect">
            <a:avLst>
              <a:gd name="adj" fmla="val 42270"/>
            </a:avLst>
          </a:prstGeom>
          <a:solidFill>
            <a:schemeClr val="accent2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1"/>
          <p:cNvSpPr txBox="1"/>
          <p:nvPr/>
        </p:nvSpPr>
        <p:spPr>
          <a:xfrm>
            <a:off x="4713303" y="3675199"/>
            <a:ext cx="3432147" cy="40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田肇阳 钱成 曹凌微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288823" y="3629979"/>
            <a:ext cx="559576" cy="416404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765291" y="4532303"/>
            <a:ext cx="3328169" cy="438574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91858F"/>
                </a:solidFill>
                <a:latin typeface="Arial" panose="020B0604020202020204" pitchFamily="34" charset="0"/>
                <a:ea typeface="Source Han Sans ExtraLight" panose="020B0200000000000000" pitchFamily="34" charset="-122"/>
                <a:cs typeface="Arial" panose="020B0604020202020204" pitchFamily="34" charset="0"/>
              </a:rPr>
              <a:t>指导教师：吴昊 王殿军</a:t>
            </a:r>
            <a:endParaRPr lang="en-US" altLang="zh-CN" sz="2400" dirty="0">
              <a:solidFill>
                <a:srgbClr val="91858F"/>
              </a:solidFill>
              <a:latin typeface="Arial" panose="020B0604020202020204" pitchFamily="34" charset="0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33231" y="4107578"/>
            <a:ext cx="2592288" cy="438574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清华大学</a:t>
            </a: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附属中学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55637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7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8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76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260"/>
                                </p:stCondLst>
                                <p:childTnLst>
                                  <p:par>
                                    <p:cTn id="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26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11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 animBg="1"/>
          <p:bldP spid="25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76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260"/>
                                </p:stCondLst>
                                <p:childTnLst>
                                  <p:par>
                                    <p:cTn id="1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26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11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 animBg="1"/>
          <p:bldP spid="25" grpId="0"/>
          <p:bldP spid="30" grpId="0"/>
          <p:bldP spid="3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2828975" y="2464197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5051917" y="3077660"/>
            <a:ext cx="1760948" cy="139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8436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6607530" y="3387890"/>
            <a:ext cx="0" cy="81016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1920602" y="4285402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5239397" y="2198604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549200" y="3240055"/>
            <a:ext cx="2855021" cy="504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49199" y="3791421"/>
            <a:ext cx="3978695" cy="434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84375767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7" grpId="0" animBg="1"/>
      <p:bldP spid="88" grpId="0" animBg="1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1169" y="1113642"/>
            <a:ext cx="1944216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科技发展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71149" y="5543740"/>
            <a:ext cx="2304256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快节奏生活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37111" y="2842421"/>
            <a:ext cx="1836204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网上购物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37111" y="3823638"/>
            <a:ext cx="1836204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56596" y="2290959"/>
            <a:ext cx="1584176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消费者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53467" y="4221305"/>
            <a:ext cx="1584176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商家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021663" y="2290958"/>
            <a:ext cx="3456384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无法看到关键信息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81703" y="4225111"/>
            <a:ext cx="2736304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2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dirty="0"/>
              <a:t>影响销量</a:t>
            </a:r>
          </a:p>
        </p:txBody>
      </p:sp>
      <p:sp>
        <p:nvSpPr>
          <p:cNvPr id="11" name="TextBox 23"/>
          <p:cNvSpPr txBox="1"/>
          <p:nvPr/>
        </p:nvSpPr>
        <p:spPr>
          <a:xfrm>
            <a:off x="308695" y="43966"/>
            <a:ext cx="3240360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  <a:endParaRPr lang="en-GB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95073" y="2437300"/>
            <a:ext cx="2520280" cy="2367555"/>
          </a:xfrm>
          <a:prstGeom prst="rect">
            <a:avLst/>
          </a:prstGeom>
          <a:noFill/>
          <a:ln w="1016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169" y="3328691"/>
            <a:ext cx="1944216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dk1"/>
                </a:solidFill>
              </a:rPr>
              <a:t>购物形式</a:t>
            </a:r>
            <a:endParaRPr kumimoji="1" lang="zh-CN" altLang="en-US" sz="3200" dirty="0">
              <a:solidFill>
                <a:schemeClr val="dk1"/>
              </a:solidFill>
            </a:endParaRPr>
          </a:p>
        </p:txBody>
      </p:sp>
      <p:cxnSp>
        <p:nvCxnSpPr>
          <p:cNvPr id="18" name="直线箭头连接符 17"/>
          <p:cNvCxnSpPr>
            <a:stCxn id="3" idx="2"/>
            <a:endCxn id="15" idx="0"/>
          </p:cNvCxnSpPr>
          <p:nvPr/>
        </p:nvCxnSpPr>
        <p:spPr>
          <a:xfrm>
            <a:off x="1423277" y="1698417"/>
            <a:ext cx="0" cy="163027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0"/>
            <a:endCxn id="15" idx="2"/>
          </p:cNvCxnSpPr>
          <p:nvPr/>
        </p:nvCxnSpPr>
        <p:spPr>
          <a:xfrm flipV="1">
            <a:off x="1423277" y="3913466"/>
            <a:ext cx="0" cy="163027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5" idx="3"/>
            <a:endCxn id="14" idx="1"/>
          </p:cNvCxnSpPr>
          <p:nvPr/>
        </p:nvCxnSpPr>
        <p:spPr>
          <a:xfrm flipV="1">
            <a:off x="2395385" y="3621078"/>
            <a:ext cx="799688" cy="1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大括号 28"/>
          <p:cNvSpPr/>
          <p:nvPr/>
        </p:nvSpPr>
        <p:spPr>
          <a:xfrm>
            <a:off x="5852540" y="2673647"/>
            <a:ext cx="504056" cy="1894859"/>
          </a:xfrm>
          <a:prstGeom prst="leftBrac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>
            <a:stCxn id="7" idx="3"/>
            <a:endCxn id="9" idx="1"/>
          </p:cNvCxnSpPr>
          <p:nvPr/>
        </p:nvCxnSpPr>
        <p:spPr>
          <a:xfrm flipV="1">
            <a:off x="7940772" y="2583346"/>
            <a:ext cx="1080891" cy="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0" idx="1"/>
          </p:cNvCxnSpPr>
          <p:nvPr/>
        </p:nvCxnSpPr>
        <p:spPr>
          <a:xfrm>
            <a:off x="7937643" y="4513693"/>
            <a:ext cx="1444060" cy="38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9" idx="2"/>
            <a:endCxn id="10" idx="0"/>
          </p:cNvCxnSpPr>
          <p:nvPr/>
        </p:nvCxnSpPr>
        <p:spPr>
          <a:xfrm>
            <a:off x="10749855" y="2875733"/>
            <a:ext cx="0" cy="134937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6914E-7 -4.29324E-6 L 0.00235 0.0671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3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01"/>
          <p:cNvSpPr/>
          <p:nvPr/>
        </p:nvSpPr>
        <p:spPr>
          <a:xfrm>
            <a:off x="6298627" y="1492960"/>
            <a:ext cx="1697547" cy="167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308695" y="43966"/>
            <a:ext cx="3240360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研究目的</a:t>
            </a:r>
            <a:endParaRPr lang="en-GB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4138417" y="4890087"/>
            <a:ext cx="7421290" cy="2178117"/>
            <a:chOff x="2625482" y="4619497"/>
            <a:chExt cx="7421290" cy="2178117"/>
          </a:xfrm>
        </p:grpSpPr>
        <p:sp>
          <p:nvSpPr>
            <p:cNvPr id="7" name="Shape 1704"/>
            <p:cNvSpPr/>
            <p:nvPr/>
          </p:nvSpPr>
          <p:spPr>
            <a:xfrm>
              <a:off x="2625482" y="4619497"/>
              <a:ext cx="2123017" cy="217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0" name="Group 36"/>
            <p:cNvGrpSpPr/>
            <p:nvPr/>
          </p:nvGrpSpPr>
          <p:grpSpPr>
            <a:xfrm>
              <a:off x="4269135" y="4843949"/>
              <a:ext cx="2062935" cy="748775"/>
              <a:chOff x="16143936" y="6620971"/>
              <a:chExt cx="2252419" cy="817551"/>
            </a:xfrm>
          </p:grpSpPr>
          <p:sp>
            <p:nvSpPr>
              <p:cNvPr id="21" name="Shape 1711"/>
              <p:cNvSpPr/>
              <p:nvPr/>
            </p:nvSpPr>
            <p:spPr>
              <a:xfrm>
                <a:off x="16143936" y="6620971"/>
                <a:ext cx="817551" cy="817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17447" tIns="17447" rIns="17447" bIns="17447" anchor="ctr"/>
              <a:lstStyle/>
              <a:p>
                <a:pPr>
                  <a:lnSpc>
                    <a:spcPct val="120000"/>
                  </a:lnSpc>
                </a:pPr>
                <a:endParaRPr>
                  <a:solidFill>
                    <a:srgbClr val="53585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Shape 1718"/>
              <p:cNvSpPr/>
              <p:nvPr/>
            </p:nvSpPr>
            <p:spPr>
              <a:xfrm>
                <a:off x="18064759" y="7010970"/>
                <a:ext cx="331596" cy="298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0" y="0"/>
                    </a:moveTo>
                    <a:lnTo>
                      <a:pt x="9720" y="0"/>
                    </a:lnTo>
                    <a:cubicBezTo>
                      <a:pt x="8533" y="0"/>
                      <a:pt x="7560" y="1080"/>
                      <a:pt x="7560" y="2400"/>
                    </a:cubicBezTo>
                    <a:lnTo>
                      <a:pt x="7560" y="12000"/>
                    </a:lnTo>
                    <a:lnTo>
                      <a:pt x="15121" y="12000"/>
                    </a:lnTo>
                    <a:lnTo>
                      <a:pt x="18360" y="15600"/>
                    </a:lnTo>
                    <a:lnTo>
                      <a:pt x="18360" y="12000"/>
                    </a:lnTo>
                    <a:lnTo>
                      <a:pt x="19440" y="12000"/>
                    </a:lnTo>
                    <a:cubicBezTo>
                      <a:pt x="20629" y="12000"/>
                      <a:pt x="21600" y="10920"/>
                      <a:pt x="21600" y="9600"/>
                    </a:cubicBezTo>
                    <a:lnTo>
                      <a:pt x="21600" y="2400"/>
                    </a:lnTo>
                    <a:cubicBezTo>
                      <a:pt x="21600" y="1080"/>
                      <a:pt x="20629" y="0"/>
                      <a:pt x="19440" y="0"/>
                    </a:cubicBezTo>
                    <a:close/>
                    <a:moveTo>
                      <a:pt x="6265" y="13440"/>
                    </a:moveTo>
                    <a:lnTo>
                      <a:pt x="6265" y="6000"/>
                    </a:lnTo>
                    <a:lnTo>
                      <a:pt x="2160" y="6000"/>
                    </a:lnTo>
                    <a:cubicBezTo>
                      <a:pt x="973" y="6000"/>
                      <a:pt x="0" y="7080"/>
                      <a:pt x="0" y="8400"/>
                    </a:cubicBezTo>
                    <a:lnTo>
                      <a:pt x="0" y="15600"/>
                    </a:lnTo>
                    <a:cubicBezTo>
                      <a:pt x="0" y="16920"/>
                      <a:pt x="973" y="18000"/>
                      <a:pt x="2160" y="18000"/>
                    </a:cubicBezTo>
                    <a:lnTo>
                      <a:pt x="3241" y="18000"/>
                    </a:lnTo>
                    <a:lnTo>
                      <a:pt x="3241" y="21600"/>
                    </a:lnTo>
                    <a:lnTo>
                      <a:pt x="6480" y="18000"/>
                    </a:lnTo>
                    <a:lnTo>
                      <a:pt x="11880" y="18000"/>
                    </a:lnTo>
                    <a:cubicBezTo>
                      <a:pt x="13069" y="18000"/>
                      <a:pt x="14040" y="16920"/>
                      <a:pt x="14040" y="15600"/>
                    </a:cubicBezTo>
                    <a:lnTo>
                      <a:pt x="14040" y="13415"/>
                    </a:lnTo>
                    <a:cubicBezTo>
                      <a:pt x="13971" y="13432"/>
                      <a:pt x="13898" y="13440"/>
                      <a:pt x="13824" y="13440"/>
                    </a:cubicBezTo>
                    <a:cubicBezTo>
                      <a:pt x="13824" y="13440"/>
                      <a:pt x="6265" y="13440"/>
                      <a:pt x="6265" y="13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lnSpc>
                    <a:spcPct val="120000"/>
                  </a:lnSpc>
                </a:pPr>
                <a:endParaRPr>
                  <a:solidFill>
                    <a:srgbClr val="53585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4980971" y="4930868"/>
              <a:ext cx="4875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没有</a:t>
              </a:r>
              <a:r>
                <a:rPr kumimoji="1" lang="zh-CN" altLang="en-US" sz="2800" dirty="0"/>
                <a:t>系统</a:t>
              </a:r>
              <a:r>
                <a:rPr kumimoji="1" lang="zh-CN" altLang="en-US" sz="2800" dirty="0" smtClean="0"/>
                <a:t>全面地分析影响因素</a:t>
              </a:r>
              <a:endParaRPr kumimoji="1" lang="zh-CN" altLang="en-US" sz="28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69690" y="6082172"/>
              <a:ext cx="5077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没有明确的得出高销量的特征</a:t>
              </a:r>
              <a:endParaRPr kumimoji="1" lang="zh-CN" altLang="en-US" sz="2800" dirty="0"/>
            </a:p>
          </p:txBody>
        </p:sp>
        <p:sp>
          <p:nvSpPr>
            <p:cNvPr id="43" name="Shape 1711"/>
            <p:cNvSpPr/>
            <p:nvPr/>
          </p:nvSpPr>
          <p:spPr>
            <a:xfrm>
              <a:off x="4224408" y="5961365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Shape 1707"/>
          <p:cNvSpPr/>
          <p:nvPr/>
        </p:nvSpPr>
        <p:spPr>
          <a:xfrm>
            <a:off x="5916577" y="6398910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Shape 1707"/>
          <p:cNvSpPr/>
          <p:nvPr/>
        </p:nvSpPr>
        <p:spPr>
          <a:xfrm>
            <a:off x="5954002" y="5284757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148231" y="1443007"/>
            <a:ext cx="6075307" cy="2910516"/>
            <a:chOff x="148231" y="1443007"/>
            <a:chExt cx="6075307" cy="2910516"/>
          </a:xfrm>
        </p:grpSpPr>
        <p:sp>
          <p:nvSpPr>
            <p:cNvPr id="3" name="Shape 1695"/>
            <p:cNvSpPr/>
            <p:nvPr/>
          </p:nvSpPr>
          <p:spPr>
            <a:xfrm>
              <a:off x="148231" y="1654698"/>
              <a:ext cx="2739728" cy="269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9" name="组 78"/>
            <p:cNvGrpSpPr/>
            <p:nvPr/>
          </p:nvGrpSpPr>
          <p:grpSpPr>
            <a:xfrm>
              <a:off x="1886598" y="1443007"/>
              <a:ext cx="4336940" cy="2466169"/>
              <a:chOff x="1886598" y="1443007"/>
              <a:chExt cx="4336940" cy="2466169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3219858" y="3273178"/>
                <a:ext cx="300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800"/>
                </a:lvl1pPr>
              </a:lstStyle>
              <a:p>
                <a:r>
                  <a:rPr lang="en-US" altLang="zh-CN" dirty="0"/>
                  <a:t>BP</a:t>
                </a:r>
                <a:r>
                  <a:rPr lang="zh-CN" altLang="en-US" dirty="0"/>
                  <a:t>神经网络拟合</a:t>
                </a:r>
              </a:p>
            </p:txBody>
          </p:sp>
          <p:grpSp>
            <p:nvGrpSpPr>
              <p:cNvPr id="77" name="组 76"/>
              <p:cNvGrpSpPr/>
              <p:nvPr/>
            </p:nvGrpSpPr>
            <p:grpSpPr>
              <a:xfrm>
                <a:off x="1886598" y="1443007"/>
                <a:ext cx="3727983" cy="2466169"/>
                <a:chOff x="1886598" y="1443007"/>
                <a:chExt cx="3727983" cy="2466169"/>
              </a:xfrm>
            </p:grpSpPr>
            <p:sp>
              <p:nvSpPr>
                <p:cNvPr id="15" name="Shape 1712"/>
                <p:cNvSpPr/>
                <p:nvPr/>
              </p:nvSpPr>
              <p:spPr>
                <a:xfrm rot="19135618">
                  <a:off x="1886598" y="1463698"/>
                  <a:ext cx="748775" cy="748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noFill/>
                  <a:miter lim="400000"/>
                </a:ln>
              </p:spPr>
              <p:txBody>
                <a:bodyPr lIns="17447" tIns="17447" rIns="17447" bIns="17447" anchor="ctr"/>
                <a:lstStyle/>
                <a:p>
                  <a:pPr>
                    <a:lnSpc>
                      <a:spcPct val="120000"/>
                    </a:lnSpc>
                  </a:pPr>
                  <a:endParaRPr>
                    <a:solidFill>
                      <a:srgbClr val="53585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Shape 1713"/>
                <p:cNvSpPr/>
                <p:nvPr/>
              </p:nvSpPr>
              <p:spPr>
                <a:xfrm rot="18610256" flipH="1">
                  <a:off x="2400965" y="3160401"/>
                  <a:ext cx="748775" cy="748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noFill/>
                  <a:miter lim="400000"/>
                </a:ln>
              </p:spPr>
              <p:txBody>
                <a:bodyPr lIns="17447" tIns="17447" rIns="17447" bIns="17447" anchor="ctr"/>
                <a:lstStyle/>
                <a:p>
                  <a:pPr>
                    <a:lnSpc>
                      <a:spcPct val="120000"/>
                    </a:lnSpc>
                  </a:pPr>
                  <a:endParaRPr>
                    <a:solidFill>
                      <a:srgbClr val="53585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Shape 1705"/>
                <p:cNvSpPr/>
                <p:nvPr/>
              </p:nvSpPr>
              <p:spPr>
                <a:xfrm>
                  <a:off x="2342361" y="2219198"/>
                  <a:ext cx="786996" cy="759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17447" tIns="17447" rIns="17447" bIns="17447" anchor="ctr"/>
                <a:lstStyle/>
                <a:p>
                  <a:pPr>
                    <a:lnSpc>
                      <a:spcPct val="120000"/>
                    </a:lnSpc>
                  </a:pPr>
                  <a:endParaRPr sz="1603">
                    <a:solidFill>
                      <a:srgbClr val="53585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2662253" y="1535340"/>
                  <a:ext cx="29523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2800" dirty="0" smtClean="0"/>
                    <a:t>灰色关联度分析</a:t>
                  </a:r>
                  <a:endParaRPr kumimoji="1" lang="zh-CN" altLang="en-US" sz="2800" dirty="0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3129357" y="2300658"/>
                  <a:ext cx="20882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kumimoji="1" sz="2800"/>
                  </a:lvl1pPr>
                </a:lstStyle>
                <a:p>
                  <a:r>
                    <a:rPr lang="en-US" altLang="zh-CN" dirty="0"/>
                    <a:t>C2C</a:t>
                  </a:r>
                  <a:r>
                    <a:rPr lang="zh-CN" altLang="en-US" dirty="0"/>
                    <a:t>模型</a:t>
                  </a: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050103" y="1443007"/>
                  <a:ext cx="50359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4000" smtClean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4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508530" y="2218350"/>
                  <a:ext cx="50359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4000" dirty="0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4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574041" y="3146119"/>
                  <a:ext cx="50359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4000" dirty="0">
                      <a:solidFill>
                        <a:schemeClr val="bg1"/>
                      </a:solidFill>
                    </a:rPr>
                    <a:t>3</a:t>
                  </a:r>
                  <a:endParaRPr kumimoji="1" lang="zh-CN" altLang="en-US" sz="4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78" name="组 77"/>
          <p:cNvGrpSpPr/>
          <p:nvPr/>
        </p:nvGrpSpPr>
        <p:grpSpPr>
          <a:xfrm>
            <a:off x="7404346" y="1298254"/>
            <a:ext cx="5289726" cy="1964489"/>
            <a:chOff x="7404346" y="1298254"/>
            <a:chExt cx="5289726" cy="1964489"/>
          </a:xfrm>
        </p:grpSpPr>
        <p:sp>
          <p:nvSpPr>
            <p:cNvPr id="12" name="Shape 1708"/>
            <p:cNvSpPr/>
            <p:nvPr/>
          </p:nvSpPr>
          <p:spPr>
            <a:xfrm>
              <a:off x="7429890" y="1354324"/>
              <a:ext cx="566283" cy="5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7447" tIns="17447" rIns="17447" bIns="17447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144209" y="1330161"/>
              <a:ext cx="4306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对销量的影响因素及大小</a:t>
              </a:r>
              <a:endParaRPr kumimoji="1" lang="zh-CN" altLang="en-US" sz="28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213280" y="2049073"/>
              <a:ext cx="4480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每个因素中提高销量的特征</a:t>
              </a:r>
              <a:endParaRPr kumimoji="1" lang="zh-CN" altLang="en-US" sz="28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996173" y="2736365"/>
              <a:ext cx="21037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预测销量</a:t>
              </a:r>
              <a:endParaRPr kumimoji="1" lang="zh-CN" altLang="en-US" sz="2800" dirty="0"/>
            </a:p>
          </p:txBody>
        </p:sp>
        <p:sp>
          <p:nvSpPr>
            <p:cNvPr id="46" name="Shape 1713"/>
            <p:cNvSpPr/>
            <p:nvPr/>
          </p:nvSpPr>
          <p:spPr>
            <a:xfrm rot="18610256" flipH="1">
              <a:off x="7713839" y="2053511"/>
              <a:ext cx="513579" cy="49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Shape 1708"/>
            <p:cNvSpPr/>
            <p:nvPr/>
          </p:nvSpPr>
          <p:spPr>
            <a:xfrm>
              <a:off x="7404346" y="2715581"/>
              <a:ext cx="566283" cy="5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7447" tIns="17447" rIns="17447" bIns="17447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492576" y="1298254"/>
              <a:ext cx="503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744375" y="1964502"/>
              <a:ext cx="503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>
                  <a:solidFill>
                    <a:schemeClr val="bg1"/>
                  </a:solidFill>
                </a:rPr>
                <a:t>2</a:t>
              </a:r>
              <a:endParaRPr kumimoji="1"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467030" y="2616412"/>
              <a:ext cx="503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>
                  <a:solidFill>
                    <a:schemeClr val="bg1"/>
                  </a:solidFill>
                </a:rPr>
                <a:t>3</a:t>
              </a:r>
              <a:endParaRPr kumimoji="1" lang="zh-CN" altLang="en-US" sz="3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直线箭头连接符 72"/>
          <p:cNvCxnSpPr/>
          <p:nvPr/>
        </p:nvCxnSpPr>
        <p:spPr>
          <a:xfrm>
            <a:off x="1518095" y="4353523"/>
            <a:ext cx="2617998" cy="150979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 flipV="1">
            <a:off x="5614581" y="3086026"/>
            <a:ext cx="1210815" cy="186166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 67"/>
          <p:cNvGrpSpPr/>
          <p:nvPr/>
        </p:nvGrpSpPr>
        <p:grpSpPr>
          <a:xfrm>
            <a:off x="192121" y="43966"/>
            <a:ext cx="12295527" cy="6852440"/>
            <a:chOff x="192121" y="43966"/>
            <a:chExt cx="12295527" cy="6852440"/>
          </a:xfrm>
        </p:grpSpPr>
        <p:sp>
          <p:nvSpPr>
            <p:cNvPr id="2" name="文本框 1"/>
            <p:cNvSpPr txBox="1"/>
            <p:nvPr/>
          </p:nvSpPr>
          <p:spPr>
            <a:xfrm>
              <a:off x="192121" y="1503558"/>
              <a:ext cx="1436296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/>
              </a:lvl1pPr>
            </a:lstStyle>
            <a:p>
              <a:r>
                <a:rPr lang="zh-CN" altLang="en-US" dirty="0"/>
                <a:t>原始数据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3603" y="427382"/>
              <a:ext cx="1584176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/>
              </a:lvl1pPr>
            </a:lstStyle>
            <a:p>
              <a:r>
                <a:rPr lang="zh-CN" altLang="en-US" dirty="0"/>
                <a:t>数据提取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 rot="1138189">
              <a:off x="1675128" y="1995873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文本信息</a:t>
              </a:r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 rot="20115011">
              <a:off x="1516221" y="1015314"/>
              <a:ext cx="1488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/>
                <a:t>非文本信息</a:t>
              </a:r>
              <a:endParaRPr kumimoji="1" lang="zh-CN" altLang="en-US" sz="2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85123" y="1068021"/>
              <a:ext cx="2842020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z="2400" dirty="0"/>
                <a:t>Python</a:t>
              </a:r>
              <a:r>
                <a:rPr lang="zh-CN" altLang="en-US" sz="2400" dirty="0"/>
                <a:t>提取关键词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87382" y="1917564"/>
              <a:ext cx="2116618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z="2400" dirty="0"/>
                <a:t>Excel</a:t>
              </a:r>
              <a:r>
                <a:rPr lang="zh-CN" altLang="en-US" sz="2400" dirty="0"/>
                <a:t>统计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40484" y="947807"/>
              <a:ext cx="2484654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zh-CN" altLang="en-US" sz="2400" dirty="0"/>
                <a:t>灰色关联度分析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669977" y="1724818"/>
              <a:ext cx="1475101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zh-CN" altLang="en-US" sz="2400" dirty="0"/>
                <a:t>计数统计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099831" y="1629613"/>
              <a:ext cx="1914415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zh-CN" altLang="en-US" sz="2400" dirty="0"/>
                <a:t>主成分分析</a:t>
              </a:r>
              <a:endParaRPr lang="en-US" altLang="zh-CN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33981" y="2288192"/>
              <a:ext cx="1406424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zh-CN" altLang="en-US" sz="2400" dirty="0"/>
                <a:t>信息熵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333981" y="182599"/>
              <a:ext cx="1584176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 smtClean="0"/>
                <a:t>数据处理</a:t>
              </a:r>
              <a:endParaRPr kumimoji="1" lang="en-US" altLang="zh-CN" sz="2400" dirty="0" smtClean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580499" y="837189"/>
              <a:ext cx="1654058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/>
              </a:lvl1pPr>
            </a:lstStyle>
            <a:p>
              <a:r>
                <a:rPr lang="zh-CN" altLang="en-US" dirty="0"/>
                <a:t>建立模型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935390" y="4032284"/>
              <a:ext cx="1489068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/>
              </a:lvl1pPr>
            </a:lstStyle>
            <a:p>
              <a:r>
                <a:rPr lang="zh-CN" altLang="en-US" dirty="0"/>
                <a:t>模型优化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75296" y="6315142"/>
              <a:ext cx="1825252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zh-CN" altLang="en-US" sz="2400"/>
                <a:t>主成分回归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80499" y="2647912"/>
              <a:ext cx="1654058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z="2400" dirty="0"/>
                <a:t>KNN</a:t>
              </a:r>
              <a:r>
                <a:rPr lang="zh-CN" altLang="en-US" sz="2400" dirty="0"/>
                <a:t>算法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40936" y="5484145"/>
              <a:ext cx="1112984" cy="8309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z="2400" smtClean="0"/>
                <a:t>BOOST</a:t>
              </a:r>
            </a:p>
            <a:p>
              <a:r>
                <a:rPr lang="zh-CN" altLang="en-US" sz="2400" dirty="0" smtClean="0"/>
                <a:t>算法</a:t>
              </a:r>
              <a:endParaRPr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641266" y="4328816"/>
              <a:ext cx="1440160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zh-CN" altLang="en-US" sz="2400" dirty="0"/>
                <a:t>线性回归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545641" y="3482637"/>
              <a:ext cx="1656184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z="2400" dirty="0"/>
                <a:t>AHP</a:t>
              </a:r>
              <a:r>
                <a:rPr lang="zh-CN" altLang="en-US" sz="2400" dirty="0"/>
                <a:t>算法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775296" y="5604504"/>
              <a:ext cx="1728192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zh-CN" altLang="en-US" sz="2400" dirty="0"/>
                <a:t>贝叶斯</a:t>
              </a:r>
              <a:r>
                <a:rPr lang="zh-CN" altLang="en-US" sz="2400" dirty="0"/>
                <a:t>判别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775296" y="4861193"/>
              <a:ext cx="1728192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000"/>
              </a:lvl1pPr>
            </a:lstStyle>
            <a:p>
              <a:r>
                <a:rPr lang="en-US" altLang="zh-CN" sz="2400" dirty="0"/>
                <a:t>BP</a:t>
              </a:r>
              <a:r>
                <a:rPr lang="zh-CN" altLang="en-US" sz="2400" dirty="0"/>
                <a:t>神经网络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38804" y="5668810"/>
              <a:ext cx="1029450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/>
              </a:lvl1pPr>
            </a:lstStyle>
            <a:p>
              <a:r>
                <a:rPr lang="zh-CN" altLang="en-US" dirty="0"/>
                <a:t>应用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36170" y="4581812"/>
              <a:ext cx="1884061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/>
              </a:lvl1pPr>
            </a:lstStyle>
            <a:p>
              <a:r>
                <a:rPr lang="zh-CN" altLang="en-US" dirty="0"/>
                <a:t>灵敏度分析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38140" y="6208613"/>
              <a:ext cx="1080120" cy="4616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/>
              </a:lvl1pPr>
            </a:lstStyle>
            <a:p>
              <a:r>
                <a:rPr lang="zh-CN" altLang="en-US" dirty="0"/>
                <a:t>结论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676967" y="1015476"/>
              <a:ext cx="3025864" cy="16100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13784" y="712094"/>
              <a:ext cx="2776485" cy="221678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327408" y="1393926"/>
              <a:ext cx="2160240" cy="364955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622307" y="4581812"/>
              <a:ext cx="2115235" cy="231459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箭头连接符 31"/>
            <p:cNvCxnSpPr>
              <a:stCxn id="2" idx="3"/>
              <a:endCxn id="9" idx="1"/>
            </p:cNvCxnSpPr>
            <p:nvPr/>
          </p:nvCxnSpPr>
          <p:spPr>
            <a:xfrm>
              <a:off x="1628417" y="1734391"/>
              <a:ext cx="1458965" cy="414006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stCxn id="2" idx="3"/>
              <a:endCxn id="8" idx="1"/>
            </p:cNvCxnSpPr>
            <p:nvPr/>
          </p:nvCxnSpPr>
          <p:spPr>
            <a:xfrm flipV="1">
              <a:off x="1628417" y="1298854"/>
              <a:ext cx="1156706" cy="435537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27" idx="3"/>
              <a:endCxn id="28" idx="1"/>
            </p:cNvCxnSpPr>
            <p:nvPr/>
          </p:nvCxnSpPr>
          <p:spPr>
            <a:xfrm>
              <a:off x="5702831" y="1820485"/>
              <a:ext cx="1010953" cy="1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12" idx="3"/>
              <a:endCxn id="18" idx="1"/>
            </p:cNvCxnSpPr>
            <p:nvPr/>
          </p:nvCxnSpPr>
          <p:spPr>
            <a:xfrm>
              <a:off x="9014246" y="1860446"/>
              <a:ext cx="1566253" cy="1018299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>
              <a:stCxn id="12" idx="3"/>
              <a:endCxn id="21" idx="1"/>
            </p:cNvCxnSpPr>
            <p:nvPr/>
          </p:nvCxnSpPr>
          <p:spPr>
            <a:xfrm>
              <a:off x="9014246" y="1860446"/>
              <a:ext cx="1531395" cy="1853024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>
              <a:stCxn id="12" idx="3"/>
              <a:endCxn id="20" idx="1"/>
            </p:cNvCxnSpPr>
            <p:nvPr/>
          </p:nvCxnSpPr>
          <p:spPr>
            <a:xfrm>
              <a:off x="9014246" y="1860446"/>
              <a:ext cx="1627020" cy="2699203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>
              <a:stCxn id="20" idx="1"/>
              <a:endCxn id="17" idx="3"/>
            </p:cNvCxnSpPr>
            <p:nvPr/>
          </p:nvCxnSpPr>
          <p:spPr>
            <a:xfrm flipH="1">
              <a:off x="9600548" y="4559649"/>
              <a:ext cx="1040718" cy="1986326"/>
            </a:xfrm>
            <a:prstGeom prst="straightConnector1">
              <a:avLst/>
            </a:prstGeom>
            <a:ln w="889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stCxn id="18" idx="1"/>
              <a:endCxn id="22" idx="3"/>
            </p:cNvCxnSpPr>
            <p:nvPr/>
          </p:nvCxnSpPr>
          <p:spPr>
            <a:xfrm flipH="1">
              <a:off x="9503488" y="2878745"/>
              <a:ext cx="1077011" cy="2956592"/>
            </a:xfrm>
            <a:prstGeom prst="straightConnector1">
              <a:avLst/>
            </a:prstGeom>
            <a:ln w="889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13" idx="2"/>
              <a:endCxn id="23" idx="1"/>
            </p:cNvCxnSpPr>
            <p:nvPr/>
          </p:nvCxnSpPr>
          <p:spPr>
            <a:xfrm rot="5400000">
              <a:off x="6735161" y="3789993"/>
              <a:ext cx="2342169" cy="261897"/>
            </a:xfrm>
            <a:prstGeom prst="bentConnector4">
              <a:avLst>
                <a:gd name="adj1" fmla="val 33823"/>
                <a:gd name="adj2" fmla="val 287887"/>
              </a:avLst>
            </a:prstGeom>
            <a:ln w="889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左大括号 54"/>
            <p:cNvSpPr/>
            <p:nvPr/>
          </p:nvSpPr>
          <p:spPr>
            <a:xfrm>
              <a:off x="7010323" y="5110515"/>
              <a:ext cx="743843" cy="1435459"/>
            </a:xfrm>
            <a:prstGeom prst="leftBrace">
              <a:avLst>
                <a:gd name="adj1" fmla="val 8333"/>
                <a:gd name="adj2" fmla="val 50000"/>
              </a:avLst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箭头连接符 56"/>
            <p:cNvCxnSpPr>
              <a:stCxn id="19" idx="1"/>
              <a:endCxn id="24" idx="3"/>
            </p:cNvCxnSpPr>
            <p:nvPr/>
          </p:nvCxnSpPr>
          <p:spPr>
            <a:xfrm flipH="1" flipV="1">
              <a:off x="4868254" y="5899643"/>
              <a:ext cx="972682" cy="1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/>
            <p:cNvCxnSpPr>
              <a:stCxn id="24" idx="1"/>
              <a:endCxn id="25" idx="3"/>
            </p:cNvCxnSpPr>
            <p:nvPr/>
          </p:nvCxnSpPr>
          <p:spPr>
            <a:xfrm flipH="1" flipV="1">
              <a:off x="3020231" y="4812645"/>
              <a:ext cx="818573" cy="1086998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>
              <a:stCxn id="25" idx="2"/>
              <a:endCxn id="26" idx="0"/>
            </p:cNvCxnSpPr>
            <p:nvPr/>
          </p:nvCxnSpPr>
          <p:spPr>
            <a:xfrm flipH="1">
              <a:off x="2078200" y="5043477"/>
              <a:ext cx="1" cy="1165136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线形标注 2 (带边框和强调线) 63"/>
            <p:cNvSpPr/>
            <p:nvPr/>
          </p:nvSpPr>
          <p:spPr>
            <a:xfrm>
              <a:off x="5691322" y="3260631"/>
              <a:ext cx="1442681" cy="1082553"/>
            </a:xfrm>
            <a:prstGeom prst="accentBorderCallout2">
              <a:avLst>
                <a:gd name="adj1" fmla="val 18750"/>
                <a:gd name="adj2" fmla="val -8333"/>
                <a:gd name="adj3" fmla="val 17318"/>
                <a:gd name="adj4" fmla="val -49276"/>
                <a:gd name="adj5" fmla="val -86500"/>
                <a:gd name="adj6" fmla="val 71603"/>
              </a:avLst>
            </a:prstGeom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 smtClean="0"/>
                <a:t>筛选</a:t>
              </a:r>
              <a:endParaRPr kumimoji="1" lang="en-US" altLang="zh-CN" sz="2400" dirty="0" smtClean="0"/>
            </a:p>
            <a:p>
              <a:pPr algn="ctr"/>
              <a:r>
                <a:rPr kumimoji="1" lang="zh-CN" altLang="en-US" sz="2400" dirty="0" smtClean="0"/>
                <a:t>有关变量</a:t>
              </a:r>
              <a:endParaRPr kumimoji="1" lang="zh-CN" altLang="en-US" sz="2400" dirty="0"/>
            </a:p>
          </p:txBody>
        </p:sp>
        <p:sp>
          <p:nvSpPr>
            <p:cNvPr id="65" name="线形标注 2 (带边框和强调线) 64"/>
            <p:cNvSpPr/>
            <p:nvPr/>
          </p:nvSpPr>
          <p:spPr>
            <a:xfrm>
              <a:off x="4061590" y="3913745"/>
              <a:ext cx="1142410" cy="876736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64149"/>
                <a:gd name="adj5" fmla="val 202660"/>
                <a:gd name="adj6" fmla="val 21432"/>
              </a:avLst>
            </a:prstGeom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 smtClean="0"/>
                <a:t>预测</a:t>
              </a:r>
              <a:endParaRPr kumimoji="1" lang="en-US" altLang="zh-CN" sz="2400" dirty="0" smtClean="0"/>
            </a:p>
            <a:p>
              <a:pPr algn="ctr"/>
              <a:r>
                <a:rPr kumimoji="1" lang="zh-CN" altLang="en-US" sz="2400" dirty="0" smtClean="0"/>
                <a:t>销量</a:t>
              </a:r>
              <a:endParaRPr kumimoji="1" lang="zh-CN" altLang="en-US" sz="2400" dirty="0"/>
            </a:p>
          </p:txBody>
        </p:sp>
        <p:sp>
          <p:nvSpPr>
            <p:cNvPr id="67" name="TextBox 23"/>
            <p:cNvSpPr txBox="1"/>
            <p:nvPr/>
          </p:nvSpPr>
          <p:spPr>
            <a:xfrm>
              <a:off x="308695" y="43966"/>
              <a:ext cx="3240360" cy="82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600" dirty="0" smtClean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流程图</a:t>
              </a:r>
              <a:endParaRPr lang="en-GB" altLang="zh-CN" sz="3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2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308695" y="43966"/>
            <a:ext cx="3240360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假设</a:t>
            </a:r>
            <a:endParaRPr lang="en-GB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7847" y="327466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成交量</a:t>
            </a:r>
            <a:endParaRPr kumimoji="1" lang="zh-CN" altLang="en-US" sz="2800" dirty="0"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917215" y="1674869"/>
            <a:ext cx="9760632" cy="3633919"/>
            <a:chOff x="917215" y="1674869"/>
            <a:chExt cx="9760632" cy="36339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388815" y="1674869"/>
                  <a:ext cx="2801216" cy="901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点击率</m:t>
                        </m:r>
                        <m:r>
                          <a:rPr kumimoji="1" lang="en-US" altLang="zh-CN" sz="2800" dirty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80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zh-CN" altLang="en-US" sz="280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  <m:t>成交量</m:t>
                            </m:r>
                          </m:num>
                          <m:den>
                            <m:r>
                              <a:rPr kumimoji="1" lang="zh-CN" altLang="en-US" sz="280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  <m:t>点击</m:t>
                            </m:r>
                            <m:r>
                              <a:rPr kumimoji="1" lang="zh-CN" altLang="en-US" sz="2800" b="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  <m:t>量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800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815" y="1674869"/>
                  <a:ext cx="2801216" cy="90178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388815" y="4408413"/>
                  <a:ext cx="2801216" cy="9003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转化率</m:t>
                        </m:r>
                        <m:r>
                          <a:rPr kumimoji="1" lang="en-US" altLang="zh-CN" sz="2800" dirty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80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zh-CN" altLang="en-US" sz="280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  <m:t>点击量</m:t>
                            </m:r>
                          </m:num>
                          <m:den>
                            <m:r>
                              <a:rPr kumimoji="1" lang="zh-CN" altLang="en-US" sz="280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  <m:t>浏览</m:t>
                            </m:r>
                            <m:r>
                              <a:rPr kumimoji="1" lang="zh-CN" altLang="en-US" sz="2800" b="0" i="1" dirty="0" smtClean="0">
                                <a:latin typeface="SimSun" charset="-122"/>
                                <a:ea typeface="SimSun" charset="-122"/>
                                <a:cs typeface="SimSun" charset="-122"/>
                              </a:rPr>
                              <m:t>量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800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815" y="4408413"/>
                  <a:ext cx="2801216" cy="9003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773191" y="3320827"/>
                  <a:ext cx="41349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点击率</m:t>
                        </m:r>
                        <m:r>
                          <a:rPr kumimoji="1" lang="en-US" altLang="zh-CN" sz="2800" i="1" smtClean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zh-CN" altLang="en-US" sz="2800" i="1" smtClean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转化率</m:t>
                        </m:r>
                        <m:r>
                          <a:rPr kumimoji="1" lang="mr-IN" altLang="zh-CN" sz="2800" i="1" smtClean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zh-CN" altLang="en-US" sz="2800" i="1" smtClean="0">
                            <a:latin typeface="SimSun" charset="-122"/>
                            <a:ea typeface="SimSun" charset="-122"/>
                            <a:cs typeface="SimSun" charset="-122"/>
                          </a:rPr>
                          <m:t>成交率</m:t>
                        </m:r>
                      </m:oMath>
                    </m:oMathPara>
                  </a14:m>
                  <a:endParaRPr kumimoji="1" lang="zh-CN" altLang="en-US" sz="2800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91" y="3320827"/>
                  <a:ext cx="413491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双大括号 7"/>
            <p:cNvSpPr/>
            <p:nvPr/>
          </p:nvSpPr>
          <p:spPr>
            <a:xfrm>
              <a:off x="917215" y="2155040"/>
              <a:ext cx="3744416" cy="2762462"/>
            </a:xfrm>
            <a:prstGeom prst="bracePair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箭头连接符 9"/>
            <p:cNvCxnSpPr>
              <a:stCxn id="6" idx="3"/>
              <a:endCxn id="7" idx="1"/>
            </p:cNvCxnSpPr>
            <p:nvPr/>
          </p:nvCxnSpPr>
          <p:spPr>
            <a:xfrm flipV="1">
              <a:off x="8908106" y="3536270"/>
              <a:ext cx="1769741" cy="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2" r="16638" b="-1"/>
          <a:stretch/>
        </p:blipFill>
        <p:spPr bwMode="auto">
          <a:xfrm>
            <a:off x="596727" y="1168053"/>
            <a:ext cx="11501437" cy="5875411"/>
          </a:xfrm>
          <a:prstGeom prst="rect">
            <a:avLst/>
          </a:prstGeom>
          <a:noFill/>
        </p:spPr>
      </p:pic>
      <p:sp>
        <p:nvSpPr>
          <p:cNvPr id="3" name="TextBox 23"/>
          <p:cNvSpPr txBox="1"/>
          <p:nvPr/>
        </p:nvSpPr>
        <p:spPr>
          <a:xfrm>
            <a:off x="308695" y="4396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应用</a:t>
            </a:r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预测手机销量</a:t>
            </a:r>
            <a:endParaRPr lang="en-GB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8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308695" y="43966"/>
            <a:ext cx="3240360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灵敏度分析</a:t>
            </a:r>
            <a:endParaRPr lang="en-GB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180903" y="1240061"/>
            <a:ext cx="7056784" cy="4821593"/>
            <a:chOff x="1928875" y="1355147"/>
            <a:chExt cx="7056784" cy="48215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 i="0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𝑚𝑎𝑥</m:t>
                        </m:r>
                        <m:d>
                          <m:d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zh-CN" altLang="en-US" sz="2800" i="0">
                                <a:latin typeface="Cambria Math" charset="0"/>
                              </a:rPr>
                              <m:t>0,10−10×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0">
                                            <a:latin typeface="Cambria Math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i="1">
                                                    <a:latin typeface="Cambria Math" charset="0"/>
                                                  </a:rPr>
                                                  <m:t>𝑝𝑟𝑒𝑑𝑖𝑐𝑡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i="1">
                                                    <a:latin typeface="Cambria Math" charset="0"/>
                                                  </a:rPr>
                                                  <m:t>𝑟𝑒𝑎𝑙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/>
            <p:cNvSpPr txBox="1"/>
            <p:nvPr/>
          </p:nvSpPr>
          <p:spPr>
            <a:xfrm>
              <a:off x="3549055" y="4840424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点击率：</a:t>
              </a:r>
              <a:r>
                <a:rPr kumimoji="1" lang="en-US" altLang="zh-CN" sz="2800" dirty="0" smtClean="0"/>
                <a:t>9.45</a:t>
              </a:r>
              <a:endParaRPr kumimoji="1" lang="zh-CN" altLang="en-US" sz="28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10383" y="5653520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转化率：</a:t>
              </a:r>
              <a:r>
                <a:rPr kumimoji="1" lang="en-US" altLang="zh-CN" sz="2800" dirty="0" smtClean="0"/>
                <a:t>9.46</a:t>
              </a:r>
              <a:endParaRPr kumimoji="1"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52911" y="1355147"/>
              <a:ext cx="6696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dirty="0" smtClean="0"/>
                <a:t>对</a:t>
              </a:r>
              <a:r>
                <a:rPr kumimoji="1" lang="en-US" altLang="zh-CN" sz="2800" dirty="0" smtClean="0"/>
                <a:t>BP</a:t>
              </a:r>
              <a:r>
                <a:rPr kumimoji="1" lang="zh-CN" altLang="en-US" sz="2800" dirty="0" smtClean="0"/>
                <a:t>神经网络的结果进行精准度评估打分：</a:t>
              </a:r>
              <a:endParaRPr kumimoji="1" lang="zh-CN" altLang="en-US" sz="2800" dirty="0"/>
            </a:p>
          </p:txBody>
        </p:sp>
        <p:cxnSp>
          <p:nvCxnSpPr>
            <p:cNvPr id="8" name="直线箭头连接符 7"/>
            <p:cNvCxnSpPr/>
            <p:nvPr/>
          </p:nvCxnSpPr>
          <p:spPr>
            <a:xfrm>
              <a:off x="4806527" y="3601904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308695" y="43966"/>
            <a:ext cx="3240360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灵敏度分析</a:t>
            </a:r>
            <a:endParaRPr lang="en-GB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1388815" y="1744117"/>
            <a:ext cx="9433048" cy="3747005"/>
            <a:chOff x="1388815" y="1232908"/>
            <a:chExt cx="9433048" cy="3747005"/>
          </a:xfrm>
        </p:grpSpPr>
        <p:sp>
          <p:nvSpPr>
            <p:cNvPr id="3" name="文本框 2"/>
            <p:cNvSpPr txBox="1"/>
            <p:nvPr/>
          </p:nvSpPr>
          <p:spPr>
            <a:xfrm>
              <a:off x="1388815" y="2795702"/>
              <a:ext cx="1872208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 smtClean="0"/>
                <a:t>原始数据</a:t>
              </a:r>
              <a:endParaRPr kumimoji="1" lang="zh-CN" altLang="en-US" sz="32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59903" y="2526254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 smtClean="0"/>
                <a:t>上下浮动</a:t>
              </a:r>
              <a:r>
                <a:rPr kumimoji="1" lang="en-US" altLang="zh-CN" sz="2400" dirty="0" smtClean="0"/>
                <a:t>1%</a:t>
              </a:r>
              <a:endParaRPr kumimoji="1" lang="zh-CN" altLang="en-US" sz="24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148474" y="1232908"/>
              <a:ext cx="2881301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 smtClean="0"/>
                <a:t>主成分回归：</a:t>
              </a:r>
              <a:r>
                <a:rPr kumimoji="1" lang="en-US" altLang="zh-CN" sz="2800" dirty="0" smtClean="0"/>
                <a:t>1%</a:t>
              </a:r>
              <a:endParaRPr kumimoji="1"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48474" y="2844800"/>
              <a:ext cx="2647041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2800"/>
              </a:lvl1pPr>
            </a:lstStyle>
            <a:p>
              <a:r>
                <a:rPr lang="zh-CN" altLang="en-US" dirty="0"/>
                <a:t>贝叶斯判别：</a:t>
              </a:r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48474" y="4456693"/>
              <a:ext cx="3673389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kumimoji="1" sz="2800"/>
              </a:lvl1pPr>
            </a:lstStyle>
            <a:p>
              <a:r>
                <a:rPr lang="en-US" altLang="zh-CN" dirty="0"/>
                <a:t>BP</a:t>
              </a:r>
              <a:r>
                <a:rPr lang="zh-CN" altLang="en-US" dirty="0"/>
                <a:t>神经网络：大约</a:t>
              </a:r>
              <a:r>
                <a:rPr lang="en-US" altLang="zh-CN" dirty="0"/>
                <a:t>1%</a:t>
              </a:r>
              <a:endParaRPr lang="zh-CN" altLang="en-US" dirty="0"/>
            </a:p>
          </p:txBody>
        </p:sp>
        <p:cxnSp>
          <p:nvCxnSpPr>
            <p:cNvPr id="9" name="直线箭头连接符 8"/>
            <p:cNvCxnSpPr>
              <a:stCxn id="3" idx="3"/>
            </p:cNvCxnSpPr>
            <p:nvPr/>
          </p:nvCxnSpPr>
          <p:spPr>
            <a:xfrm flipV="1">
              <a:off x="3261023" y="3088089"/>
              <a:ext cx="2718614" cy="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5934203" y="1452230"/>
              <a:ext cx="1188132" cy="3271718"/>
            </a:xfrm>
            <a:prstGeom prst="leftBrac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8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D93E8CE-2572-4B4B-8209-E50A9BC020D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536.pptx"/>
</p:tagLst>
</file>

<file path=ppt/theme/theme1.xml><?xml version="1.0" encoding="utf-8"?>
<a:theme xmlns:a="http://schemas.openxmlformats.org/drawingml/2006/main" name="第一PPT，www.1ppt.com">
  <a:themeElements>
    <a:clrScheme name="自定义 4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7570"/>
      </a:accent1>
      <a:accent2>
        <a:srgbClr val="5FC7A4"/>
      </a:accent2>
      <a:accent3>
        <a:srgbClr val="277570"/>
      </a:accent3>
      <a:accent4>
        <a:srgbClr val="5FC7A4"/>
      </a:accent4>
      <a:accent5>
        <a:srgbClr val="277570"/>
      </a:accent5>
      <a:accent6>
        <a:srgbClr val="5FC7A4"/>
      </a:accent6>
      <a:hlink>
        <a:srgbClr val="277570"/>
      </a:hlink>
      <a:folHlink>
        <a:srgbClr val="5FC7A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Macintosh PowerPoint</Application>
  <PresentationFormat>自定义</PresentationFormat>
  <Paragraphs>81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Calibri</vt:lpstr>
      <vt:lpstr>Calibri Light</vt:lpstr>
      <vt:lpstr>Cambria Math</vt:lpstr>
      <vt:lpstr>Impact</vt:lpstr>
      <vt:lpstr>SimSun</vt:lpstr>
      <vt:lpstr>Source Han Sans ExtraLight</vt:lpstr>
      <vt:lpstr>华文隶书</vt:lpstr>
      <vt:lpstr>楷体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清新叶子</dc:title>
  <dc:creator/>
  <cp:keywords>www.1ppt.com</cp:keywords>
  <cp:lastModifiedBy/>
  <cp:revision>1</cp:revision>
  <dcterms:created xsi:type="dcterms:W3CDTF">2016-10-17T14:00:15Z</dcterms:created>
  <dcterms:modified xsi:type="dcterms:W3CDTF">2018-11-03T06:20:44Z</dcterms:modified>
</cp:coreProperties>
</file>