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2"/>
  </p:notesMasterIdLst>
  <p:handoutMasterIdLst>
    <p:handoutMasterId r:id="rId33"/>
  </p:handoutMasterIdLst>
  <p:sldIdLst>
    <p:sldId id="3148" r:id="rId2"/>
    <p:sldId id="3169" r:id="rId3"/>
    <p:sldId id="3170" r:id="rId4"/>
    <p:sldId id="3171" r:id="rId5"/>
    <p:sldId id="3172" r:id="rId6"/>
    <p:sldId id="3173" r:id="rId7"/>
    <p:sldId id="3174" r:id="rId8"/>
    <p:sldId id="3175" r:id="rId9"/>
    <p:sldId id="3176" r:id="rId10"/>
    <p:sldId id="3177" r:id="rId11"/>
    <p:sldId id="3178" r:id="rId12"/>
    <p:sldId id="3179" r:id="rId13"/>
    <p:sldId id="3180" r:id="rId14"/>
    <p:sldId id="3154" r:id="rId15"/>
    <p:sldId id="3165" r:id="rId16"/>
    <p:sldId id="3155" r:id="rId17"/>
    <p:sldId id="3157" r:id="rId18"/>
    <p:sldId id="3156" r:id="rId19"/>
    <p:sldId id="3158" r:id="rId20"/>
    <p:sldId id="3166" r:id="rId21"/>
    <p:sldId id="3159" r:id="rId22"/>
    <p:sldId id="3160" r:id="rId23"/>
    <p:sldId id="3151" r:id="rId24"/>
    <p:sldId id="3164" r:id="rId25"/>
    <p:sldId id="3167" r:id="rId26"/>
    <p:sldId id="3163" r:id="rId27"/>
    <p:sldId id="3161" r:id="rId28"/>
    <p:sldId id="3162" r:id="rId29"/>
    <p:sldId id="3168" r:id="rId30"/>
    <p:sldId id="3152" r:id="rId31"/>
  </p:sldIdLst>
  <p:sldSz cx="12858750" cy="7232650"/>
  <p:notesSz cx="6858000" cy="9144000"/>
  <p:custDataLst>
    <p:tags r:id="rId3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00B369"/>
    <a:srgbClr val="1A8CE1"/>
    <a:srgbClr val="FFFFFF"/>
    <a:srgbClr val="A78357"/>
    <a:srgbClr val="28C7D4"/>
    <a:srgbClr val="F94D4D"/>
    <a:srgbClr val="FEFEFE"/>
    <a:srgbClr val="8F1A12"/>
    <a:srgbClr val="F84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61" autoAdjust="0"/>
    <p:restoredTop sz="92986" autoAdjust="0"/>
  </p:normalViewPr>
  <p:slideViewPr>
    <p:cSldViewPr>
      <p:cViewPr varScale="1">
        <p:scale>
          <a:sx n="70" d="100"/>
          <a:sy n="70" d="100"/>
        </p:scale>
        <p:origin x="408"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overlay val="0"/>
      <c:spPr>
        <a:noFill/>
        <a:ln>
          <a:noFill/>
        </a:ln>
        <a:effectLst/>
      </c:sp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Sheet1!$B$19:$B$178</c:f>
              <c:numCache>
                <c:formatCode>General</c:formatCode>
                <c:ptCount val="160"/>
                <c:pt idx="0">
                  <c:v>0</c:v>
                </c:pt>
                <c:pt idx="1">
                  <c:v>100</c:v>
                </c:pt>
                <c:pt idx="2">
                  <c:v>260</c:v>
                </c:pt>
                <c:pt idx="3">
                  <c:v>300</c:v>
                </c:pt>
                <c:pt idx="4">
                  <c:v>320</c:v>
                </c:pt>
                <c:pt idx="5">
                  <c:v>350</c:v>
                </c:pt>
                <c:pt idx="6">
                  <c:v>380</c:v>
                </c:pt>
                <c:pt idx="7">
                  <c:v>400</c:v>
                </c:pt>
                <c:pt idx="8">
                  <c:v>420</c:v>
                </c:pt>
                <c:pt idx="9">
                  <c:v>450</c:v>
                </c:pt>
                <c:pt idx="10">
                  <c:v>500</c:v>
                </c:pt>
                <c:pt idx="11">
                  <c:v>600</c:v>
                </c:pt>
                <c:pt idx="12">
                  <c:v>650</c:v>
                </c:pt>
                <c:pt idx="13">
                  <c:v>700</c:v>
                </c:pt>
                <c:pt idx="14">
                  <c:v>760</c:v>
                </c:pt>
                <c:pt idx="15">
                  <c:v>800</c:v>
                </c:pt>
                <c:pt idx="16">
                  <c:v>820</c:v>
                </c:pt>
                <c:pt idx="17">
                  <c:v>850</c:v>
                </c:pt>
                <c:pt idx="18">
                  <c:v>860</c:v>
                </c:pt>
                <c:pt idx="19">
                  <c:v>900</c:v>
                </c:pt>
                <c:pt idx="20">
                  <c:v>930</c:v>
                </c:pt>
                <c:pt idx="21">
                  <c:v>950</c:v>
                </c:pt>
                <c:pt idx="22">
                  <c:v>960</c:v>
                </c:pt>
                <c:pt idx="23">
                  <c:v>970</c:v>
                </c:pt>
                <c:pt idx="24">
                  <c:v>1000</c:v>
                </c:pt>
                <c:pt idx="25">
                  <c:v>1020</c:v>
                </c:pt>
                <c:pt idx="26">
                  <c:v>1050</c:v>
                </c:pt>
                <c:pt idx="27">
                  <c:v>1080</c:v>
                </c:pt>
                <c:pt idx="28">
                  <c:v>1100</c:v>
                </c:pt>
                <c:pt idx="29">
                  <c:v>1200</c:v>
                </c:pt>
                <c:pt idx="30">
                  <c:v>1230</c:v>
                </c:pt>
                <c:pt idx="31">
                  <c:v>1250</c:v>
                </c:pt>
                <c:pt idx="32">
                  <c:v>1300</c:v>
                </c:pt>
                <c:pt idx="33">
                  <c:v>1320</c:v>
                </c:pt>
                <c:pt idx="34">
                  <c:v>1400</c:v>
                </c:pt>
                <c:pt idx="35">
                  <c:v>1420</c:v>
                </c:pt>
                <c:pt idx="36">
                  <c:v>1450</c:v>
                </c:pt>
                <c:pt idx="37">
                  <c:v>1500</c:v>
                </c:pt>
                <c:pt idx="38">
                  <c:v>1510</c:v>
                </c:pt>
                <c:pt idx="39">
                  <c:v>1550</c:v>
                </c:pt>
                <c:pt idx="40">
                  <c:v>1560</c:v>
                </c:pt>
                <c:pt idx="41">
                  <c:v>1600</c:v>
                </c:pt>
                <c:pt idx="42">
                  <c:v>1700</c:v>
                </c:pt>
                <c:pt idx="43">
                  <c:v>1715</c:v>
                </c:pt>
                <c:pt idx="44">
                  <c:v>1750</c:v>
                </c:pt>
                <c:pt idx="45">
                  <c:v>1800</c:v>
                </c:pt>
                <c:pt idx="46">
                  <c:v>1850</c:v>
                </c:pt>
                <c:pt idx="47">
                  <c:v>1900</c:v>
                </c:pt>
                <c:pt idx="48">
                  <c:v>1905</c:v>
                </c:pt>
                <c:pt idx="49">
                  <c:v>1950</c:v>
                </c:pt>
                <c:pt idx="50">
                  <c:v>2000</c:v>
                </c:pt>
                <c:pt idx="51">
                  <c:v>2040</c:v>
                </c:pt>
                <c:pt idx="52">
                  <c:v>2100</c:v>
                </c:pt>
                <c:pt idx="53">
                  <c:v>2150</c:v>
                </c:pt>
                <c:pt idx="54">
                  <c:v>2180</c:v>
                </c:pt>
                <c:pt idx="55">
                  <c:v>2200</c:v>
                </c:pt>
                <c:pt idx="56">
                  <c:v>2250</c:v>
                </c:pt>
                <c:pt idx="57">
                  <c:v>2300</c:v>
                </c:pt>
                <c:pt idx="58">
                  <c:v>2350</c:v>
                </c:pt>
                <c:pt idx="59">
                  <c:v>2400</c:v>
                </c:pt>
                <c:pt idx="60">
                  <c:v>2450</c:v>
                </c:pt>
                <c:pt idx="61">
                  <c:v>2500</c:v>
                </c:pt>
                <c:pt idx="62">
                  <c:v>2540</c:v>
                </c:pt>
                <c:pt idx="63">
                  <c:v>2550</c:v>
                </c:pt>
                <c:pt idx="64">
                  <c:v>2560</c:v>
                </c:pt>
                <c:pt idx="65">
                  <c:v>2570</c:v>
                </c:pt>
                <c:pt idx="66">
                  <c:v>2580</c:v>
                </c:pt>
                <c:pt idx="67">
                  <c:v>2600</c:v>
                </c:pt>
                <c:pt idx="68">
                  <c:v>2650</c:v>
                </c:pt>
                <c:pt idx="69">
                  <c:v>2660</c:v>
                </c:pt>
                <c:pt idx="70">
                  <c:v>2680</c:v>
                </c:pt>
                <c:pt idx="71">
                  <c:v>2700</c:v>
                </c:pt>
                <c:pt idx="72">
                  <c:v>2730</c:v>
                </c:pt>
                <c:pt idx="73">
                  <c:v>2750</c:v>
                </c:pt>
                <c:pt idx="74">
                  <c:v>2760</c:v>
                </c:pt>
                <c:pt idx="75">
                  <c:v>2800</c:v>
                </c:pt>
                <c:pt idx="76">
                  <c:v>2840</c:v>
                </c:pt>
                <c:pt idx="77">
                  <c:v>2850</c:v>
                </c:pt>
                <c:pt idx="78">
                  <c:v>2860</c:v>
                </c:pt>
                <c:pt idx="79">
                  <c:v>2880</c:v>
                </c:pt>
                <c:pt idx="80">
                  <c:v>2900</c:v>
                </c:pt>
                <c:pt idx="81">
                  <c:v>2910</c:v>
                </c:pt>
                <c:pt idx="82">
                  <c:v>2915</c:v>
                </c:pt>
                <c:pt idx="83">
                  <c:v>2920</c:v>
                </c:pt>
                <c:pt idx="84">
                  <c:v>2930</c:v>
                </c:pt>
                <c:pt idx="85">
                  <c:v>2950</c:v>
                </c:pt>
                <c:pt idx="86">
                  <c:v>3000</c:v>
                </c:pt>
                <c:pt idx="87">
                  <c:v>3020</c:v>
                </c:pt>
                <c:pt idx="88">
                  <c:v>3050</c:v>
                </c:pt>
                <c:pt idx="89">
                  <c:v>3060</c:v>
                </c:pt>
                <c:pt idx="90">
                  <c:v>3070</c:v>
                </c:pt>
                <c:pt idx="91">
                  <c:v>3080</c:v>
                </c:pt>
                <c:pt idx="92">
                  <c:v>3100</c:v>
                </c:pt>
                <c:pt idx="93">
                  <c:v>3120</c:v>
                </c:pt>
                <c:pt idx="94">
                  <c:v>3180</c:v>
                </c:pt>
                <c:pt idx="95">
                  <c:v>3200</c:v>
                </c:pt>
                <c:pt idx="96">
                  <c:v>3250</c:v>
                </c:pt>
                <c:pt idx="97">
                  <c:v>3260</c:v>
                </c:pt>
                <c:pt idx="98">
                  <c:v>3270</c:v>
                </c:pt>
                <c:pt idx="99">
                  <c:v>3300</c:v>
                </c:pt>
                <c:pt idx="100">
                  <c:v>3320</c:v>
                </c:pt>
                <c:pt idx="101">
                  <c:v>3340</c:v>
                </c:pt>
                <c:pt idx="102">
                  <c:v>3350</c:v>
                </c:pt>
                <c:pt idx="103">
                  <c:v>3360</c:v>
                </c:pt>
                <c:pt idx="104">
                  <c:v>3380</c:v>
                </c:pt>
                <c:pt idx="105">
                  <c:v>3400</c:v>
                </c:pt>
                <c:pt idx="106">
                  <c:v>3450</c:v>
                </c:pt>
                <c:pt idx="107">
                  <c:v>3500</c:v>
                </c:pt>
                <c:pt idx="108">
                  <c:v>3510</c:v>
                </c:pt>
                <c:pt idx="109">
                  <c:v>3600</c:v>
                </c:pt>
                <c:pt idx="110">
                  <c:v>3630</c:v>
                </c:pt>
                <c:pt idx="111">
                  <c:v>3680</c:v>
                </c:pt>
                <c:pt idx="112">
                  <c:v>3700</c:v>
                </c:pt>
                <c:pt idx="113">
                  <c:v>3730</c:v>
                </c:pt>
                <c:pt idx="114">
                  <c:v>3750</c:v>
                </c:pt>
                <c:pt idx="115">
                  <c:v>3780</c:v>
                </c:pt>
                <c:pt idx="116">
                  <c:v>3800</c:v>
                </c:pt>
                <c:pt idx="117">
                  <c:v>3850</c:v>
                </c:pt>
                <c:pt idx="118">
                  <c:v>4000</c:v>
                </c:pt>
                <c:pt idx="119">
                  <c:v>4015</c:v>
                </c:pt>
                <c:pt idx="120">
                  <c:v>4050</c:v>
                </c:pt>
                <c:pt idx="121">
                  <c:v>4060</c:v>
                </c:pt>
                <c:pt idx="122">
                  <c:v>4070</c:v>
                </c:pt>
                <c:pt idx="123">
                  <c:v>4080</c:v>
                </c:pt>
                <c:pt idx="124">
                  <c:v>4100</c:v>
                </c:pt>
                <c:pt idx="125">
                  <c:v>4150</c:v>
                </c:pt>
                <c:pt idx="126">
                  <c:v>4180</c:v>
                </c:pt>
                <c:pt idx="127">
                  <c:v>4200</c:v>
                </c:pt>
                <c:pt idx="128">
                  <c:v>4250</c:v>
                </c:pt>
                <c:pt idx="129">
                  <c:v>4300</c:v>
                </c:pt>
                <c:pt idx="130">
                  <c:v>4400</c:v>
                </c:pt>
                <c:pt idx="131">
                  <c:v>4500</c:v>
                </c:pt>
                <c:pt idx="132">
                  <c:v>4700</c:v>
                </c:pt>
                <c:pt idx="133">
                  <c:v>4780</c:v>
                </c:pt>
                <c:pt idx="134">
                  <c:v>4800</c:v>
                </c:pt>
                <c:pt idx="135">
                  <c:v>4850</c:v>
                </c:pt>
                <c:pt idx="136">
                  <c:v>5000</c:v>
                </c:pt>
                <c:pt idx="137">
                  <c:v>5020</c:v>
                </c:pt>
                <c:pt idx="138">
                  <c:v>5050</c:v>
                </c:pt>
                <c:pt idx="139">
                  <c:v>5100</c:v>
                </c:pt>
                <c:pt idx="140">
                  <c:v>5200</c:v>
                </c:pt>
                <c:pt idx="141">
                  <c:v>5300</c:v>
                </c:pt>
                <c:pt idx="142">
                  <c:v>5400</c:v>
                </c:pt>
                <c:pt idx="143">
                  <c:v>5500</c:v>
                </c:pt>
                <c:pt idx="144">
                  <c:v>5580</c:v>
                </c:pt>
                <c:pt idx="145">
                  <c:v>6000</c:v>
                </c:pt>
                <c:pt idx="146">
                  <c:v>6020</c:v>
                </c:pt>
                <c:pt idx="147">
                  <c:v>6050</c:v>
                </c:pt>
                <c:pt idx="148">
                  <c:v>6080</c:v>
                </c:pt>
                <c:pt idx="149">
                  <c:v>6150</c:v>
                </c:pt>
                <c:pt idx="150">
                  <c:v>6200</c:v>
                </c:pt>
                <c:pt idx="151">
                  <c:v>6250</c:v>
                </c:pt>
                <c:pt idx="152">
                  <c:v>6300</c:v>
                </c:pt>
                <c:pt idx="153">
                  <c:v>6800</c:v>
                </c:pt>
                <c:pt idx="154">
                  <c:v>7060</c:v>
                </c:pt>
                <c:pt idx="155">
                  <c:v>7500</c:v>
                </c:pt>
                <c:pt idx="156">
                  <c:v>8800</c:v>
                </c:pt>
                <c:pt idx="157">
                  <c:v>9800</c:v>
                </c:pt>
                <c:pt idx="158">
                  <c:v>10000</c:v>
                </c:pt>
                <c:pt idx="159">
                  <c:v>13800</c:v>
                </c:pt>
              </c:numCache>
            </c:numRef>
          </c:xVal>
          <c:yVal>
            <c:numRef>
              <c:f>Sheet1!$C$19:$C$178</c:f>
              <c:numCache>
                <c:formatCode>General</c:formatCode>
                <c:ptCount val="160"/>
                <c:pt idx="0">
                  <c:v>143</c:v>
                </c:pt>
                <c:pt idx="1">
                  <c:v>1</c:v>
                </c:pt>
                <c:pt idx="2">
                  <c:v>3</c:v>
                </c:pt>
                <c:pt idx="3">
                  <c:v>20</c:v>
                </c:pt>
                <c:pt idx="4">
                  <c:v>7</c:v>
                </c:pt>
                <c:pt idx="5">
                  <c:v>1</c:v>
                </c:pt>
                <c:pt idx="6">
                  <c:v>3</c:v>
                </c:pt>
                <c:pt idx="7">
                  <c:v>5</c:v>
                </c:pt>
                <c:pt idx="8">
                  <c:v>1</c:v>
                </c:pt>
                <c:pt idx="9">
                  <c:v>2</c:v>
                </c:pt>
                <c:pt idx="10">
                  <c:v>9</c:v>
                </c:pt>
                <c:pt idx="11">
                  <c:v>11</c:v>
                </c:pt>
                <c:pt idx="12">
                  <c:v>6</c:v>
                </c:pt>
                <c:pt idx="13">
                  <c:v>2</c:v>
                </c:pt>
                <c:pt idx="14">
                  <c:v>9</c:v>
                </c:pt>
                <c:pt idx="15">
                  <c:v>25</c:v>
                </c:pt>
                <c:pt idx="16">
                  <c:v>1</c:v>
                </c:pt>
                <c:pt idx="17">
                  <c:v>5</c:v>
                </c:pt>
                <c:pt idx="18">
                  <c:v>4</c:v>
                </c:pt>
                <c:pt idx="19">
                  <c:v>3</c:v>
                </c:pt>
                <c:pt idx="20">
                  <c:v>1</c:v>
                </c:pt>
                <c:pt idx="21">
                  <c:v>1</c:v>
                </c:pt>
                <c:pt idx="22">
                  <c:v>2</c:v>
                </c:pt>
                <c:pt idx="23">
                  <c:v>4</c:v>
                </c:pt>
                <c:pt idx="24">
                  <c:v>11</c:v>
                </c:pt>
                <c:pt idx="25">
                  <c:v>3</c:v>
                </c:pt>
                <c:pt idx="26">
                  <c:v>9</c:v>
                </c:pt>
                <c:pt idx="27">
                  <c:v>1</c:v>
                </c:pt>
                <c:pt idx="28">
                  <c:v>1</c:v>
                </c:pt>
                <c:pt idx="29">
                  <c:v>1</c:v>
                </c:pt>
                <c:pt idx="30">
                  <c:v>2</c:v>
                </c:pt>
                <c:pt idx="31">
                  <c:v>11</c:v>
                </c:pt>
                <c:pt idx="32">
                  <c:v>5</c:v>
                </c:pt>
                <c:pt idx="33">
                  <c:v>1</c:v>
                </c:pt>
                <c:pt idx="34">
                  <c:v>7</c:v>
                </c:pt>
                <c:pt idx="35">
                  <c:v>1</c:v>
                </c:pt>
                <c:pt idx="36">
                  <c:v>24</c:v>
                </c:pt>
                <c:pt idx="37">
                  <c:v>26</c:v>
                </c:pt>
                <c:pt idx="38">
                  <c:v>4</c:v>
                </c:pt>
                <c:pt idx="39">
                  <c:v>1</c:v>
                </c:pt>
                <c:pt idx="40">
                  <c:v>2</c:v>
                </c:pt>
                <c:pt idx="41">
                  <c:v>4</c:v>
                </c:pt>
                <c:pt idx="42">
                  <c:v>1</c:v>
                </c:pt>
                <c:pt idx="43">
                  <c:v>2</c:v>
                </c:pt>
                <c:pt idx="44">
                  <c:v>1</c:v>
                </c:pt>
                <c:pt idx="45">
                  <c:v>17</c:v>
                </c:pt>
                <c:pt idx="46">
                  <c:v>4</c:v>
                </c:pt>
                <c:pt idx="47">
                  <c:v>2</c:v>
                </c:pt>
                <c:pt idx="48">
                  <c:v>1</c:v>
                </c:pt>
                <c:pt idx="49">
                  <c:v>3</c:v>
                </c:pt>
                <c:pt idx="50">
                  <c:v>89</c:v>
                </c:pt>
                <c:pt idx="51">
                  <c:v>2</c:v>
                </c:pt>
                <c:pt idx="52">
                  <c:v>7</c:v>
                </c:pt>
                <c:pt idx="53">
                  <c:v>2</c:v>
                </c:pt>
                <c:pt idx="54">
                  <c:v>1</c:v>
                </c:pt>
                <c:pt idx="55">
                  <c:v>31</c:v>
                </c:pt>
                <c:pt idx="56">
                  <c:v>1</c:v>
                </c:pt>
                <c:pt idx="57">
                  <c:v>26</c:v>
                </c:pt>
                <c:pt idx="58">
                  <c:v>5</c:v>
                </c:pt>
                <c:pt idx="59">
                  <c:v>18</c:v>
                </c:pt>
                <c:pt idx="60">
                  <c:v>11</c:v>
                </c:pt>
                <c:pt idx="61">
                  <c:v>56</c:v>
                </c:pt>
                <c:pt idx="62">
                  <c:v>1</c:v>
                </c:pt>
                <c:pt idx="63">
                  <c:v>1</c:v>
                </c:pt>
                <c:pt idx="64">
                  <c:v>1</c:v>
                </c:pt>
                <c:pt idx="65">
                  <c:v>13</c:v>
                </c:pt>
                <c:pt idx="66">
                  <c:v>13</c:v>
                </c:pt>
                <c:pt idx="67">
                  <c:v>45</c:v>
                </c:pt>
                <c:pt idx="68">
                  <c:v>2</c:v>
                </c:pt>
                <c:pt idx="69">
                  <c:v>2</c:v>
                </c:pt>
                <c:pt idx="70">
                  <c:v>5</c:v>
                </c:pt>
                <c:pt idx="71">
                  <c:v>16</c:v>
                </c:pt>
                <c:pt idx="72">
                  <c:v>3</c:v>
                </c:pt>
                <c:pt idx="73">
                  <c:v>3</c:v>
                </c:pt>
                <c:pt idx="74">
                  <c:v>1</c:v>
                </c:pt>
                <c:pt idx="75">
                  <c:v>74</c:v>
                </c:pt>
                <c:pt idx="76">
                  <c:v>10</c:v>
                </c:pt>
                <c:pt idx="77">
                  <c:v>5</c:v>
                </c:pt>
                <c:pt idx="78">
                  <c:v>5</c:v>
                </c:pt>
                <c:pt idx="79">
                  <c:v>1</c:v>
                </c:pt>
                <c:pt idx="80">
                  <c:v>14</c:v>
                </c:pt>
                <c:pt idx="81">
                  <c:v>2</c:v>
                </c:pt>
                <c:pt idx="82">
                  <c:v>2</c:v>
                </c:pt>
                <c:pt idx="83">
                  <c:v>1</c:v>
                </c:pt>
                <c:pt idx="84">
                  <c:v>2</c:v>
                </c:pt>
                <c:pt idx="85">
                  <c:v>11</c:v>
                </c:pt>
                <c:pt idx="86">
                  <c:v>366</c:v>
                </c:pt>
                <c:pt idx="87">
                  <c:v>3</c:v>
                </c:pt>
                <c:pt idx="88">
                  <c:v>9</c:v>
                </c:pt>
                <c:pt idx="89">
                  <c:v>11</c:v>
                </c:pt>
                <c:pt idx="90">
                  <c:v>7</c:v>
                </c:pt>
                <c:pt idx="91">
                  <c:v>17</c:v>
                </c:pt>
                <c:pt idx="92">
                  <c:v>7</c:v>
                </c:pt>
                <c:pt idx="93">
                  <c:v>15</c:v>
                </c:pt>
                <c:pt idx="94">
                  <c:v>8</c:v>
                </c:pt>
                <c:pt idx="95">
                  <c:v>57</c:v>
                </c:pt>
                <c:pt idx="96">
                  <c:v>7</c:v>
                </c:pt>
                <c:pt idx="97">
                  <c:v>1</c:v>
                </c:pt>
                <c:pt idx="98">
                  <c:v>1</c:v>
                </c:pt>
                <c:pt idx="99">
                  <c:v>42</c:v>
                </c:pt>
                <c:pt idx="100">
                  <c:v>2</c:v>
                </c:pt>
                <c:pt idx="101">
                  <c:v>3</c:v>
                </c:pt>
                <c:pt idx="102">
                  <c:v>15</c:v>
                </c:pt>
                <c:pt idx="103">
                  <c:v>35</c:v>
                </c:pt>
                <c:pt idx="104">
                  <c:v>15</c:v>
                </c:pt>
                <c:pt idx="105">
                  <c:v>28</c:v>
                </c:pt>
                <c:pt idx="106">
                  <c:v>1</c:v>
                </c:pt>
                <c:pt idx="107">
                  <c:v>104</c:v>
                </c:pt>
                <c:pt idx="108">
                  <c:v>1</c:v>
                </c:pt>
                <c:pt idx="109">
                  <c:v>12</c:v>
                </c:pt>
                <c:pt idx="110">
                  <c:v>1</c:v>
                </c:pt>
                <c:pt idx="111">
                  <c:v>29</c:v>
                </c:pt>
                <c:pt idx="112">
                  <c:v>23</c:v>
                </c:pt>
                <c:pt idx="113">
                  <c:v>2</c:v>
                </c:pt>
                <c:pt idx="114">
                  <c:v>1</c:v>
                </c:pt>
                <c:pt idx="115">
                  <c:v>4</c:v>
                </c:pt>
                <c:pt idx="116">
                  <c:v>8</c:v>
                </c:pt>
                <c:pt idx="117">
                  <c:v>1</c:v>
                </c:pt>
                <c:pt idx="118">
                  <c:v>110</c:v>
                </c:pt>
                <c:pt idx="119">
                  <c:v>2</c:v>
                </c:pt>
                <c:pt idx="120">
                  <c:v>10</c:v>
                </c:pt>
                <c:pt idx="121">
                  <c:v>8</c:v>
                </c:pt>
                <c:pt idx="122">
                  <c:v>6</c:v>
                </c:pt>
                <c:pt idx="123">
                  <c:v>1</c:v>
                </c:pt>
                <c:pt idx="124">
                  <c:v>117</c:v>
                </c:pt>
                <c:pt idx="125">
                  <c:v>7</c:v>
                </c:pt>
                <c:pt idx="126">
                  <c:v>3</c:v>
                </c:pt>
                <c:pt idx="127">
                  <c:v>29</c:v>
                </c:pt>
                <c:pt idx="128">
                  <c:v>2</c:v>
                </c:pt>
                <c:pt idx="129">
                  <c:v>5</c:v>
                </c:pt>
                <c:pt idx="130">
                  <c:v>5</c:v>
                </c:pt>
                <c:pt idx="131">
                  <c:v>19</c:v>
                </c:pt>
                <c:pt idx="132">
                  <c:v>3</c:v>
                </c:pt>
                <c:pt idx="133">
                  <c:v>1</c:v>
                </c:pt>
                <c:pt idx="134">
                  <c:v>4</c:v>
                </c:pt>
                <c:pt idx="135">
                  <c:v>1</c:v>
                </c:pt>
                <c:pt idx="136">
                  <c:v>47</c:v>
                </c:pt>
                <c:pt idx="137">
                  <c:v>9</c:v>
                </c:pt>
                <c:pt idx="138">
                  <c:v>2</c:v>
                </c:pt>
                <c:pt idx="139">
                  <c:v>10</c:v>
                </c:pt>
                <c:pt idx="140">
                  <c:v>8</c:v>
                </c:pt>
                <c:pt idx="141">
                  <c:v>19</c:v>
                </c:pt>
                <c:pt idx="142">
                  <c:v>6</c:v>
                </c:pt>
                <c:pt idx="143">
                  <c:v>8</c:v>
                </c:pt>
                <c:pt idx="144">
                  <c:v>8</c:v>
                </c:pt>
                <c:pt idx="145">
                  <c:v>35</c:v>
                </c:pt>
                <c:pt idx="146">
                  <c:v>1</c:v>
                </c:pt>
                <c:pt idx="147">
                  <c:v>7</c:v>
                </c:pt>
                <c:pt idx="148">
                  <c:v>6</c:v>
                </c:pt>
                <c:pt idx="149">
                  <c:v>6</c:v>
                </c:pt>
                <c:pt idx="150">
                  <c:v>9</c:v>
                </c:pt>
                <c:pt idx="151">
                  <c:v>2</c:v>
                </c:pt>
                <c:pt idx="152">
                  <c:v>1</c:v>
                </c:pt>
                <c:pt idx="153">
                  <c:v>2</c:v>
                </c:pt>
                <c:pt idx="154">
                  <c:v>7</c:v>
                </c:pt>
                <c:pt idx="155">
                  <c:v>2</c:v>
                </c:pt>
                <c:pt idx="156">
                  <c:v>1</c:v>
                </c:pt>
                <c:pt idx="157">
                  <c:v>3</c:v>
                </c:pt>
                <c:pt idx="158">
                  <c:v>25</c:v>
                </c:pt>
                <c:pt idx="159">
                  <c:v>1</c:v>
                </c:pt>
              </c:numCache>
            </c:numRef>
          </c:yVal>
          <c:smooth val="1"/>
        </c:ser>
        <c:dLbls>
          <c:showLegendKey val="0"/>
          <c:showVal val="0"/>
          <c:showCatName val="0"/>
          <c:showSerName val="0"/>
          <c:showPercent val="0"/>
          <c:showBubbleSize val="0"/>
        </c:dLbls>
        <c:axId val="-1095789872"/>
        <c:axId val="-1095788240"/>
      </c:scatterChart>
      <c:valAx>
        <c:axId val="-1095789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143"/>
              <c:y val="0.86926980593242764"/>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5788240"/>
        <c:crosses val="autoZero"/>
        <c:crossBetween val="midCat"/>
      </c:valAx>
      <c:valAx>
        <c:axId val="-1095788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57898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c:v>
                </c:pt>
                <c:pt idx="1">
                  <c:v>19</c:v>
                </c:pt>
                <c:pt idx="2">
                  <c:v>52</c:v>
                </c:pt>
                <c:pt idx="3">
                  <c:v>393</c:v>
                </c:pt>
                <c:pt idx="4">
                  <c:v>25</c:v>
                </c:pt>
                <c:pt idx="5">
                  <c:v>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0.46153846153846201</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6.25E-2</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0.28178243774574102</c:v>
                </c:pt>
                <c:pt idx="2">
                  <c:v>0.125</c:v>
                </c:pt>
                <c:pt idx="3">
                  <c:v>0.25848563968668398</c:v>
                </c:pt>
                <c:pt idx="4">
                  <c:v>0.15384615384615399</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c:v>
                </c:pt>
                <c:pt idx="2">
                  <c:v>0.125</c:v>
                </c:pt>
                <c:pt idx="3">
                  <c:v>0.28981723237597901</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6.4220183486238605E-2</c:v>
                </c:pt>
                <c:pt idx="2">
                  <c:v>0.125</c:v>
                </c:pt>
                <c:pt idx="3">
                  <c:v>8.61618798955614E-2</c:v>
                </c:pt>
                <c:pt idx="4">
                  <c:v>3.8461538461538498E-2</c:v>
                </c:pt>
              </c:numCache>
            </c:numRef>
          </c:val>
        </c:ser>
        <c:dLbls>
          <c:showLegendKey val="0"/>
          <c:showVal val="0"/>
          <c:showCatName val="0"/>
          <c:showSerName val="0"/>
          <c:showPercent val="0"/>
          <c:showBubbleSize val="0"/>
        </c:dLbls>
        <c:gapWidth val="150"/>
        <c:overlap val="100"/>
        <c:axId val="-1095790416"/>
        <c:axId val="-1095789328"/>
      </c:barChart>
      <c:catAx>
        <c:axId val="-109579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095789328"/>
        <c:crosses val="autoZero"/>
        <c:auto val="1"/>
        <c:lblAlgn val="ctr"/>
        <c:lblOffset val="100"/>
        <c:noMultiLvlLbl val="0"/>
      </c:catAx>
      <c:valAx>
        <c:axId val="-109578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095790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1095787152"/>
        <c:axId val="-1095788784"/>
      </c:barChart>
      <c:catAx>
        <c:axId val="-1095787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5788784"/>
        <c:crosses val="autoZero"/>
        <c:auto val="1"/>
        <c:lblAlgn val="ctr"/>
        <c:lblOffset val="100"/>
        <c:noMultiLvlLbl val="0"/>
      </c:catAx>
      <c:valAx>
        <c:axId val="-1095788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578715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418372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1.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31558" y="1640897"/>
            <a:ext cx="12980139" cy="1915901"/>
          </a:xfrm>
          <a:prstGeom prst="rect">
            <a:avLst/>
          </a:prstGeom>
          <a:noFill/>
        </p:spPr>
        <p:txBody>
          <a:bodyPr wrap="none" lIns="68572" tIns="34286" rIns="68572" bIns="34286">
            <a:spAutoFit/>
          </a:bodyPr>
          <a:lstStyle/>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24" name="圆角矩形 23"/>
          <p:cNvSpPr/>
          <p:nvPr/>
        </p:nvSpPr>
        <p:spPr>
          <a:xfrm>
            <a:off x="4423919" y="3658485"/>
            <a:ext cx="4010915" cy="387898"/>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3303" y="3675199"/>
            <a:ext cx="3432147" cy="400061"/>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田肇阳 钱成 曹凌微</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400091" y="3629980"/>
            <a:ext cx="559576" cy="416404"/>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4765291" y="4532303"/>
            <a:ext cx="3328169" cy="438574"/>
          </a:xfrm>
          <a:prstGeom prst="rect">
            <a:avLst/>
          </a:prstGeom>
        </p:spPr>
        <p:txBody>
          <a:bodyPr wrap="square" lIns="68572" tIns="34286" rIns="68572" bIns="34286">
            <a:spAutoFit/>
          </a:bodyPr>
          <a:lstStyle/>
          <a:p>
            <a:pPr algn="just"/>
            <a:r>
              <a:rPr lang="zh-CN" altLang="en-US" sz="2400" dirty="0" smtClean="0">
                <a:solidFill>
                  <a:srgbClr val="91858F"/>
                </a:solidFill>
                <a:latin typeface="Arial" panose="020B0604020202020204" pitchFamily="34" charset="0"/>
                <a:ea typeface="Source Han Sans ExtraLight" panose="020B0200000000000000" pitchFamily="34" charset="-122"/>
                <a:cs typeface="Arial" panose="020B0604020202020204" pitchFamily="34" charset="0"/>
              </a:rPr>
              <a:t>指导教师：吴昊 王殿军</a:t>
            </a:r>
            <a:endParaRPr lang="en-US" altLang="zh-CN" sz="2400" dirty="0">
              <a:solidFill>
                <a:srgbClr val="91858F"/>
              </a:solidFill>
              <a:latin typeface="Arial" panose="020B0604020202020204" pitchFamily="34" charset="0"/>
              <a:ea typeface="Source Han Sans ExtraLight" panose="020B0200000000000000" pitchFamily="34" charset="-122"/>
              <a:cs typeface="Arial" panose="020B0604020202020204" pitchFamily="34" charset="0"/>
            </a:endParaRPr>
          </a:p>
        </p:txBody>
      </p:sp>
      <p:sp>
        <p:nvSpPr>
          <p:cNvPr id="31" name="矩形 30"/>
          <p:cNvSpPr/>
          <p:nvPr/>
        </p:nvSpPr>
        <p:spPr>
          <a:xfrm>
            <a:off x="5133231" y="4107578"/>
            <a:ext cx="2592288" cy="438574"/>
          </a:xfrm>
          <a:prstGeom prst="rect">
            <a:avLst/>
          </a:prstGeom>
        </p:spPr>
        <p:txBody>
          <a:bodyPr wrap="square" lIns="68572" tIns="34286" rIns="68572" bIns="34286">
            <a:spAutoFit/>
          </a:bodyPr>
          <a:lstStyle/>
          <a:p>
            <a:pPr algn="just"/>
            <a:r>
              <a:rPr lang="zh-CN" altLang="en-US" sz="2400" dirty="0" smtClean="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清华大学</a:t>
            </a:r>
            <a:r>
              <a:rPr lang="zh-CN" altLang="en-US"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附属中学</a:t>
            </a:r>
            <a:endParaRPr lang="en-US" altLang="zh-CN"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14:bounceEnd="20000">
                                          <p:cBhvr additive="base">
                                            <p:cTn id="27" dur="500" fill="hold"/>
                                            <p:tgtEl>
                                              <p:spTgt spid="31"/>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2991" y="4912469"/>
            <a:ext cx="6961649" cy="324991"/>
          </a:xfrm>
          <a:prstGeom prst="rect">
            <a:avLst/>
          </a:prstGeom>
          <a:noFill/>
        </p:spPr>
      </p:pic>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8"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72991" y="5488533"/>
            <a:ext cx="6961649" cy="324991"/>
          </a:xfrm>
          <a:prstGeom prst="rect">
            <a:avLst/>
          </a:prstGeom>
          <a:noFill/>
        </p:spPr>
      </p:pic>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0"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69335" y="5632549"/>
            <a:ext cx="318351" cy="504056"/>
          </a:xfrm>
          <a:prstGeom prst="rect">
            <a:avLst/>
          </a:prstGeom>
          <a:noFill/>
        </p:spPr>
      </p:pic>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2"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828975" y="6208613"/>
            <a:ext cx="7953727" cy="324991"/>
          </a:xfrm>
          <a:prstGeom prst="rect">
            <a:avLst/>
          </a:prstGeom>
          <a:noFill/>
        </p:spPr>
      </p:pic>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5226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4"/>
          <p:cNvSpPr>
            <a:spLocks noChangeArrowheads="1"/>
          </p:cNvSpPr>
          <p:nvPr/>
        </p:nvSpPr>
        <p:spPr bwMode="auto">
          <a:xfrm>
            <a:off x="3333031" y="231949"/>
            <a:ext cx="144782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3" name="组合 193"/>
          <p:cNvGrpSpPr>
            <a:grpSpLocks/>
          </p:cNvGrpSpPr>
          <p:nvPr/>
        </p:nvGrpSpPr>
        <p:grpSpPr bwMode="auto">
          <a:xfrm>
            <a:off x="3333030" y="231949"/>
            <a:ext cx="6159549" cy="6856685"/>
            <a:chOff x="666" y="0"/>
            <a:chExt cx="53715" cy="59798"/>
          </a:xfrm>
        </p:grpSpPr>
        <p:sp>
          <p:nvSpPr>
            <p:cNvPr id="4" name="右箭头 194"/>
            <p:cNvSpPr>
              <a:spLocks noChangeArrowheads="1"/>
            </p:cNvSpPr>
            <p:nvPr/>
          </p:nvSpPr>
          <p:spPr bwMode="auto">
            <a:xfrm>
              <a:off x="13239" y="42005"/>
              <a:ext cx="27432" cy="1810"/>
            </a:xfrm>
            <a:prstGeom prst="rightArrow">
              <a:avLst>
                <a:gd name="adj1" fmla="val 50000"/>
                <a:gd name="adj2" fmla="val 49958"/>
              </a:avLst>
            </a:pr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任意多边形 195"/>
            <p:cNvSpPr>
              <a:spLocks/>
            </p:cNvSpPr>
            <p:nvPr/>
          </p:nvSpPr>
          <p:spPr bwMode="auto">
            <a:xfrm>
              <a:off x="41052" y="55206"/>
              <a:ext cx="10383" cy="4382"/>
            </a:xfrm>
            <a:custGeom>
              <a:avLst/>
              <a:gdLst>
                <a:gd name="T0" fmla="*/ 0 w 1663898"/>
                <a:gd name="T1" fmla="*/ 192 h 998339"/>
                <a:gd name="T2" fmla="*/ 389 w 1663898"/>
                <a:gd name="T3" fmla="*/ 0 h 998339"/>
                <a:gd name="T4" fmla="*/ 6090 w 1663898"/>
                <a:gd name="T5" fmla="*/ 0 h 998339"/>
                <a:gd name="T6" fmla="*/ 6479 w 1663898"/>
                <a:gd name="T7" fmla="*/ 192 h 998339"/>
                <a:gd name="T8" fmla="*/ 6479 w 1663898"/>
                <a:gd name="T9" fmla="*/ 1731 h 998339"/>
                <a:gd name="T10" fmla="*/ 6090 w 1663898"/>
                <a:gd name="T11" fmla="*/ 1923 h 998339"/>
                <a:gd name="T12" fmla="*/ 389 w 1663898"/>
                <a:gd name="T13" fmla="*/ 1923 h 998339"/>
                <a:gd name="T14" fmla="*/ 0 w 1663898"/>
                <a:gd name="T15" fmla="*/ 1731 h 998339"/>
                <a:gd name="T16" fmla="*/ 0 w 1663898"/>
                <a:gd name="T17" fmla="*/ 192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Application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右箭头 198"/>
            <p:cNvSpPr>
              <a:spLocks noChangeArrowheads="1"/>
            </p:cNvSpPr>
            <p:nvPr/>
          </p:nvSpPr>
          <p:spPr bwMode="auto">
            <a:xfrm rot="5400000">
              <a:off x="43691" y="51018"/>
              <a:ext cx="6558" cy="2241"/>
            </a:xfrm>
            <a:prstGeom prst="rightArrow">
              <a:avLst>
                <a:gd name="adj1" fmla="val 50000"/>
                <a:gd name="adj2" fmla="val 50019"/>
              </a:avLst>
            </a:pr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右箭头 199"/>
            <p:cNvSpPr>
              <a:spLocks noChangeArrowheads="1"/>
            </p:cNvSpPr>
            <p:nvPr/>
          </p:nvSpPr>
          <p:spPr bwMode="auto">
            <a:xfrm rot="10800000">
              <a:off x="15739" y="56298"/>
              <a:ext cx="3953" cy="2190"/>
            </a:xfrm>
            <a:prstGeom prst="rightArrow">
              <a:avLst>
                <a:gd name="adj1" fmla="val 50000"/>
                <a:gd name="adj2" fmla="val 50023"/>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右箭头 200"/>
            <p:cNvSpPr>
              <a:spLocks noChangeArrowheads="1"/>
            </p:cNvSpPr>
            <p:nvPr/>
          </p:nvSpPr>
          <p:spPr bwMode="auto">
            <a:xfrm rot="10800000">
              <a:off x="34899" y="56483"/>
              <a:ext cx="7582" cy="2515"/>
            </a:xfrm>
            <a:prstGeom prst="rightArrow">
              <a:avLst>
                <a:gd name="adj1" fmla="val 50000"/>
                <a:gd name="adj2" fmla="val 49994"/>
              </a:avLst>
            </a:pr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左箭头 201"/>
            <p:cNvSpPr>
              <a:spLocks noChangeArrowheads="1"/>
            </p:cNvSpPr>
            <p:nvPr/>
          </p:nvSpPr>
          <p:spPr bwMode="auto">
            <a:xfrm rot="9028329" flipV="1">
              <a:off x="32385" y="23431"/>
              <a:ext cx="9994" cy="2483"/>
            </a:xfrm>
            <a:prstGeom prst="leftArrow">
              <a:avLst>
                <a:gd name="adj1" fmla="val 50000"/>
                <a:gd name="adj2" fmla="val 49995"/>
              </a:avLst>
            </a:pr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右箭头 202"/>
            <p:cNvSpPr>
              <a:spLocks noChangeArrowheads="1"/>
            </p:cNvSpPr>
            <p:nvPr/>
          </p:nvSpPr>
          <p:spPr bwMode="auto">
            <a:xfrm rot="2036475">
              <a:off x="6762" y="14097"/>
              <a:ext cx="17797" cy="1547"/>
            </a:xfrm>
            <a:prstGeom prst="rightArrow">
              <a:avLst>
                <a:gd name="adj1" fmla="val 50000"/>
                <a:gd name="adj2" fmla="val 50011"/>
              </a:avLst>
            </a:pr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右箭头 203"/>
            <p:cNvSpPr>
              <a:spLocks noChangeArrowheads="1"/>
            </p:cNvSpPr>
            <p:nvPr/>
          </p:nvSpPr>
          <p:spPr bwMode="auto">
            <a:xfrm>
              <a:off x="12477" y="32385"/>
              <a:ext cx="13812" cy="1809"/>
            </a:xfrm>
            <a:prstGeom prst="rightArrow">
              <a:avLst>
                <a:gd name="adj1" fmla="val 50000"/>
                <a:gd name="adj2" fmla="val 50017"/>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右箭头 204"/>
            <p:cNvSpPr>
              <a:spLocks noChangeArrowheads="1"/>
            </p:cNvSpPr>
            <p:nvPr/>
          </p:nvSpPr>
          <p:spPr bwMode="auto">
            <a:xfrm rot="929865">
              <a:off x="13144" y="36290"/>
              <a:ext cx="13325" cy="2227"/>
            </a:xfrm>
            <a:prstGeom prst="rightArrow">
              <a:avLst>
                <a:gd name="adj1" fmla="val 50000"/>
                <a:gd name="adj2" fmla="val 50000"/>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右箭头 205"/>
            <p:cNvSpPr>
              <a:spLocks noChangeArrowheads="1"/>
            </p:cNvSpPr>
            <p:nvPr/>
          </p:nvSpPr>
          <p:spPr bwMode="auto">
            <a:xfrm rot="5400000">
              <a:off x="7953" y="4429"/>
              <a:ext cx="2479" cy="1411"/>
            </a:xfrm>
            <a:prstGeom prst="rightArrow">
              <a:avLst>
                <a:gd name="adj1" fmla="val 50000"/>
                <a:gd name="adj2" fmla="val 50023"/>
              </a:avLst>
            </a:pr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206"/>
            <p:cNvSpPr>
              <a:spLocks/>
            </p:cNvSpPr>
            <p:nvPr/>
          </p:nvSpPr>
          <p:spPr bwMode="auto">
            <a:xfrm>
              <a:off x="2190" y="0"/>
              <a:ext cx="13692" cy="4369"/>
            </a:xfrm>
            <a:custGeom>
              <a:avLst/>
              <a:gdLst>
                <a:gd name="T0" fmla="*/ 0 w 1663898"/>
                <a:gd name="T1" fmla="*/ 191 h 998339"/>
                <a:gd name="T2" fmla="*/ 676 w 1663898"/>
                <a:gd name="T3" fmla="*/ 0 h 998339"/>
                <a:gd name="T4" fmla="*/ 10590 w 1663898"/>
                <a:gd name="T5" fmla="*/ 0 h 998339"/>
                <a:gd name="T6" fmla="*/ 11266 w 1663898"/>
                <a:gd name="T7" fmla="*/ 191 h 998339"/>
                <a:gd name="T8" fmla="*/ 11266 w 1663898"/>
                <a:gd name="T9" fmla="*/ 1721 h 998339"/>
                <a:gd name="T10" fmla="*/ 10590 w 1663898"/>
                <a:gd name="T11" fmla="*/ 1912 h 998339"/>
                <a:gd name="T12" fmla="*/ 676 w 1663898"/>
                <a:gd name="T13" fmla="*/ 1912 h 998339"/>
                <a:gd name="T14" fmla="*/ 0 w 1663898"/>
                <a:gd name="T15" fmla="*/ 1721 h 998339"/>
                <a:gd name="T16" fmla="*/ 0 w 1663898"/>
                <a:gd name="T17" fmla="*/ 191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Beginning</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右箭头 207"/>
            <p:cNvSpPr>
              <a:spLocks noChangeArrowheads="1"/>
            </p:cNvSpPr>
            <p:nvPr/>
          </p:nvSpPr>
          <p:spPr bwMode="auto">
            <a:xfrm rot="5400000">
              <a:off x="6571" y="11716"/>
              <a:ext cx="4857" cy="2188"/>
            </a:xfrm>
            <a:prstGeom prst="rightArrow">
              <a:avLst>
                <a:gd name="adj1" fmla="val 50000"/>
                <a:gd name="adj2" fmla="val 49998"/>
              </a:avLst>
            </a:pr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208"/>
            <p:cNvSpPr>
              <a:spLocks/>
            </p:cNvSpPr>
            <p:nvPr/>
          </p:nvSpPr>
          <p:spPr bwMode="auto">
            <a:xfrm>
              <a:off x="2190" y="6667"/>
              <a:ext cx="13692" cy="4476"/>
            </a:xfrm>
            <a:custGeom>
              <a:avLst/>
              <a:gdLst>
                <a:gd name="T0" fmla="*/ 0 w 1663898"/>
                <a:gd name="T1" fmla="*/ 201 h 998339"/>
                <a:gd name="T2" fmla="*/ 676 w 1663898"/>
                <a:gd name="T3" fmla="*/ 0 h 998339"/>
                <a:gd name="T4" fmla="*/ 10590 w 1663898"/>
                <a:gd name="T5" fmla="*/ 0 h 998339"/>
                <a:gd name="T6" fmla="*/ 11266 w 1663898"/>
                <a:gd name="T7" fmla="*/ 201 h 998339"/>
                <a:gd name="T8" fmla="*/ 11266 w 1663898"/>
                <a:gd name="T9" fmla="*/ 1806 h 998339"/>
                <a:gd name="T10" fmla="*/ 10590 w 1663898"/>
                <a:gd name="T11" fmla="*/ 2007 h 998339"/>
                <a:gd name="T12" fmla="*/ 676 w 1663898"/>
                <a:gd name="T13" fmla="*/ 2007 h 998339"/>
                <a:gd name="T14" fmla="*/ 0 w 1663898"/>
                <a:gd name="T15" fmla="*/ 1806 h 998339"/>
                <a:gd name="T16" fmla="*/ 0 w 1663898"/>
                <a:gd name="T17" fmla="*/ 201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Data Extraction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右箭头 215"/>
            <p:cNvSpPr>
              <a:spLocks noChangeArrowheads="1"/>
            </p:cNvSpPr>
            <p:nvPr/>
          </p:nvSpPr>
          <p:spPr bwMode="auto">
            <a:xfrm>
              <a:off x="29051" y="31337"/>
              <a:ext cx="12641" cy="1949"/>
            </a:xfrm>
            <a:prstGeom prst="rightArrow">
              <a:avLst>
                <a:gd name="adj1" fmla="val 50000"/>
                <a:gd name="adj2" fmla="val 49995"/>
              </a:avLst>
            </a:pr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线形标注 3(带边框和强调线) 216"/>
            <p:cNvSpPr>
              <a:spLocks/>
            </p:cNvSpPr>
            <p:nvPr/>
          </p:nvSpPr>
          <p:spPr bwMode="auto">
            <a:xfrm>
              <a:off x="11327" y="47104"/>
              <a:ext cx="10966" cy="7195"/>
            </a:xfrm>
            <a:prstGeom prst="accentBorderCallout3">
              <a:avLst>
                <a:gd name="adj1" fmla="val 80968"/>
                <a:gd name="adj2" fmla="val 106310"/>
                <a:gd name="adj3" fmla="val 80968"/>
                <a:gd name="adj4" fmla="val 158778"/>
                <a:gd name="adj5" fmla="val 81958"/>
                <a:gd name="adj6" fmla="val 222185"/>
                <a:gd name="adj7" fmla="val 121532"/>
                <a:gd name="adj8" fmla="val 271440"/>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Predicting future sales condition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线形标注 3(带边框和强调线) 217"/>
            <p:cNvSpPr>
              <a:spLocks/>
            </p:cNvSpPr>
            <p:nvPr/>
          </p:nvSpPr>
          <p:spPr bwMode="auto">
            <a:xfrm>
              <a:off x="39052" y="4381"/>
              <a:ext cx="15329" cy="4540"/>
            </a:xfrm>
            <a:prstGeom prst="accentBorderCallout3">
              <a:avLst>
                <a:gd name="adj1" fmla="val 18750"/>
                <a:gd name="adj2" fmla="val -8333"/>
                <a:gd name="adj3" fmla="val -77755"/>
                <a:gd name="adj4" fmla="val -7968"/>
                <a:gd name="adj5" fmla="val -75940"/>
                <a:gd name="adj6" fmla="val -135972"/>
                <a:gd name="adj7" fmla="val 51144"/>
                <a:gd name="adj8" fmla="val -151435"/>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Picking out the needed data</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线形标注 3(带边框和强调线) 219"/>
            <p:cNvSpPr>
              <a:spLocks/>
            </p:cNvSpPr>
            <p:nvPr/>
          </p:nvSpPr>
          <p:spPr bwMode="auto">
            <a:xfrm>
              <a:off x="21050" y="2857"/>
              <a:ext cx="13849" cy="8954"/>
            </a:xfrm>
            <a:prstGeom prst="accentBorderCallout3">
              <a:avLst>
                <a:gd name="adj1" fmla="val 55653"/>
                <a:gd name="adj2" fmla="val -8333"/>
                <a:gd name="adj3" fmla="val 55653"/>
                <a:gd name="adj4" fmla="val -15750"/>
                <a:gd name="adj5" fmla="val 89454"/>
                <a:gd name="adj6" fmla="val -15292"/>
                <a:gd name="adj7" fmla="val 136227"/>
                <a:gd name="adj8" fmla="val -37292"/>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Reducing the number of independent variables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1" name="线形标注 3(带边框和强调线) 220"/>
            <p:cNvSpPr>
              <a:spLocks/>
            </p:cNvSpPr>
            <p:nvPr/>
          </p:nvSpPr>
          <p:spPr bwMode="auto">
            <a:xfrm>
              <a:off x="24288" y="46253"/>
              <a:ext cx="12288" cy="5753"/>
            </a:xfrm>
            <a:prstGeom prst="accentBorderCallout3">
              <a:avLst>
                <a:gd name="adj1" fmla="val 54000"/>
                <a:gd name="adj2" fmla="val 106398"/>
                <a:gd name="adj3" fmla="val 55653"/>
                <a:gd name="adj4" fmla="val 113708"/>
                <a:gd name="adj5" fmla="val 56843"/>
                <a:gd name="adj6" fmla="val 128509"/>
                <a:gd name="adj7" fmla="val 58491"/>
                <a:gd name="adj8" fmla="val 151347"/>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Synthesizing the three methods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任意多边形 221"/>
            <p:cNvSpPr>
              <a:spLocks/>
            </p:cNvSpPr>
            <p:nvPr/>
          </p:nvSpPr>
          <p:spPr bwMode="auto">
            <a:xfrm>
              <a:off x="43529" y="48577"/>
              <a:ext cx="7525" cy="4331"/>
            </a:xfrm>
            <a:custGeom>
              <a:avLst/>
              <a:gdLst>
                <a:gd name="T0" fmla="*/ 0 w 1663898"/>
                <a:gd name="T1" fmla="*/ 188 h 998339"/>
                <a:gd name="T2" fmla="*/ 204 w 1663898"/>
                <a:gd name="T3" fmla="*/ 0 h 998339"/>
                <a:gd name="T4" fmla="*/ 3199 w 1663898"/>
                <a:gd name="T5" fmla="*/ 0 h 998339"/>
                <a:gd name="T6" fmla="*/ 3403 w 1663898"/>
                <a:gd name="T7" fmla="*/ 188 h 998339"/>
                <a:gd name="T8" fmla="*/ 3403 w 1663898"/>
                <a:gd name="T9" fmla="*/ 1691 h 998339"/>
                <a:gd name="T10" fmla="*/ 3199 w 1663898"/>
                <a:gd name="T11" fmla="*/ 1879 h 998339"/>
                <a:gd name="T12" fmla="*/ 204 w 1663898"/>
                <a:gd name="T13" fmla="*/ 1879 h 998339"/>
                <a:gd name="T14" fmla="*/ 0 w 1663898"/>
                <a:gd name="T15" fmla="*/ 1691 h 998339"/>
                <a:gd name="T16" fmla="*/ 0 w 1663898"/>
                <a:gd name="T17" fmla="*/ 18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BOOST</a:t>
              </a:r>
              <a:endParaRPr kumimoji="0" lang="en-US" altLang="zh-CN" sz="1200" b="0" i="0" u="none" strike="noStrike" cap="none" normalizeH="0" baseline="0" smtClean="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任意多边形 222"/>
            <p:cNvSpPr>
              <a:spLocks/>
            </p:cNvSpPr>
            <p:nvPr/>
          </p:nvSpPr>
          <p:spPr bwMode="auto">
            <a:xfrm>
              <a:off x="19525" y="55417"/>
              <a:ext cx="15240" cy="4381"/>
            </a:xfrm>
            <a:custGeom>
              <a:avLst/>
              <a:gdLst>
                <a:gd name="T0" fmla="*/ 0 w 1663898"/>
                <a:gd name="T1" fmla="*/ 192 h 998339"/>
                <a:gd name="T2" fmla="*/ 838 w 1663898"/>
                <a:gd name="T3" fmla="*/ 0 h 998339"/>
                <a:gd name="T4" fmla="*/ 13121 w 1663898"/>
                <a:gd name="T5" fmla="*/ 0 h 998339"/>
                <a:gd name="T6" fmla="*/ 13959 w 1663898"/>
                <a:gd name="T7" fmla="*/ 192 h 998339"/>
                <a:gd name="T8" fmla="*/ 13959 w 1663898"/>
                <a:gd name="T9" fmla="*/ 1730 h 998339"/>
                <a:gd name="T10" fmla="*/ 13121 w 1663898"/>
                <a:gd name="T11" fmla="*/ 1923 h 998339"/>
                <a:gd name="T12" fmla="*/ 838 w 1663898"/>
                <a:gd name="T13" fmla="*/ 1923 h 998339"/>
                <a:gd name="T14" fmla="*/ 0 w 1663898"/>
                <a:gd name="T15" fmla="*/ 1730 h 998339"/>
                <a:gd name="T16" fmla="*/ 0 w 1663898"/>
                <a:gd name="T17" fmla="*/ 192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Sensitivity Analysis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任意多边形 223"/>
            <p:cNvSpPr>
              <a:spLocks/>
            </p:cNvSpPr>
            <p:nvPr/>
          </p:nvSpPr>
          <p:spPr bwMode="auto">
            <a:xfrm>
              <a:off x="1724" y="54807"/>
              <a:ext cx="13691" cy="4191"/>
            </a:xfrm>
            <a:custGeom>
              <a:avLst/>
              <a:gdLst>
                <a:gd name="T0" fmla="*/ 0 w 1663898"/>
                <a:gd name="T1" fmla="*/ 176 h 998339"/>
                <a:gd name="T2" fmla="*/ 676 w 1663898"/>
                <a:gd name="T3" fmla="*/ 0 h 998339"/>
                <a:gd name="T4" fmla="*/ 10590 w 1663898"/>
                <a:gd name="T5" fmla="*/ 0 h 998339"/>
                <a:gd name="T6" fmla="*/ 11266 w 1663898"/>
                <a:gd name="T7" fmla="*/ 176 h 998339"/>
                <a:gd name="T8" fmla="*/ 11266 w 1663898"/>
                <a:gd name="T9" fmla="*/ 1583 h 998339"/>
                <a:gd name="T10" fmla="*/ 10590 w 1663898"/>
                <a:gd name="T11" fmla="*/ 1759 h 998339"/>
                <a:gd name="T12" fmla="*/ 676 w 1663898"/>
                <a:gd name="T13" fmla="*/ 1759 h 998339"/>
                <a:gd name="T14" fmla="*/ 0 w 1663898"/>
                <a:gd name="T15" fmla="*/ 1583 h 998339"/>
                <a:gd name="T16" fmla="*/ 0 w 1663898"/>
                <a:gd name="T17" fmla="*/ 176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Conclusion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nvGrpSpPr>
            <p:cNvPr id="25" name="组合 224"/>
            <p:cNvGrpSpPr>
              <a:grpSpLocks/>
            </p:cNvGrpSpPr>
            <p:nvPr/>
          </p:nvGrpSpPr>
          <p:grpSpPr bwMode="auto">
            <a:xfrm>
              <a:off x="666" y="14382"/>
              <a:ext cx="16574" cy="32195"/>
              <a:chOff x="0" y="0"/>
              <a:chExt cx="16573" cy="32200"/>
            </a:xfrm>
          </p:grpSpPr>
          <p:sp>
            <p:nvSpPr>
              <p:cNvPr id="41" name="任意多边形 225"/>
              <p:cNvSpPr>
                <a:spLocks/>
              </p:cNvSpPr>
              <p:nvPr/>
            </p:nvSpPr>
            <p:spPr bwMode="auto">
              <a:xfrm>
                <a:off x="3333" y="6096"/>
                <a:ext cx="9758" cy="8536"/>
              </a:xfrm>
              <a:custGeom>
                <a:avLst/>
                <a:gdLst>
                  <a:gd name="T0" fmla="*/ 0 w 1663898"/>
                  <a:gd name="T1" fmla="*/ 730 h 998339"/>
                  <a:gd name="T2" fmla="*/ 343 w 1663898"/>
                  <a:gd name="T3" fmla="*/ 0 h 998339"/>
                  <a:gd name="T4" fmla="*/ 5379 w 1663898"/>
                  <a:gd name="T5" fmla="*/ 0 h 998339"/>
                  <a:gd name="T6" fmla="*/ 5722 w 1663898"/>
                  <a:gd name="T7" fmla="*/ 730 h 998339"/>
                  <a:gd name="T8" fmla="*/ 5722 w 1663898"/>
                  <a:gd name="T9" fmla="*/ 6569 h 998339"/>
                  <a:gd name="T10" fmla="*/ 5379 w 1663898"/>
                  <a:gd name="T11" fmla="*/ 7299 h 998339"/>
                  <a:gd name="T12" fmla="*/ 343 w 1663898"/>
                  <a:gd name="T13" fmla="*/ 7299 h 998339"/>
                  <a:gd name="T14" fmla="*/ 0 w 1663898"/>
                  <a:gd name="T15" fmla="*/ 6569 h 998339"/>
                  <a:gd name="T16" fmla="*/ 0 w 1663898"/>
                  <a:gd name="T17" fmla="*/ 730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Grey Relational Analysis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2" name="任意多边形 226"/>
              <p:cNvSpPr>
                <a:spLocks/>
              </p:cNvSpPr>
              <p:nvPr/>
            </p:nvSpPr>
            <p:spPr bwMode="auto">
              <a:xfrm>
                <a:off x="3048" y="15525"/>
                <a:ext cx="10537" cy="8405"/>
              </a:xfrm>
              <a:custGeom>
                <a:avLst/>
                <a:gdLst>
                  <a:gd name="T0" fmla="*/ 0 w 1663898"/>
                  <a:gd name="T1" fmla="*/ 708 h 998339"/>
                  <a:gd name="T2" fmla="*/ 400 w 1663898"/>
                  <a:gd name="T3" fmla="*/ 0 h 998339"/>
                  <a:gd name="T4" fmla="*/ 6272 w 1663898"/>
                  <a:gd name="T5" fmla="*/ 0 h 998339"/>
                  <a:gd name="T6" fmla="*/ 6673 w 1663898"/>
                  <a:gd name="T7" fmla="*/ 708 h 998339"/>
                  <a:gd name="T8" fmla="*/ 6673 w 1663898"/>
                  <a:gd name="T9" fmla="*/ 6369 h 998339"/>
                  <a:gd name="T10" fmla="*/ 6272 w 1663898"/>
                  <a:gd name="T11" fmla="*/ 7076 h 998339"/>
                  <a:gd name="T12" fmla="*/ 400 w 1663898"/>
                  <a:gd name="T13" fmla="*/ 7076 h 998339"/>
                  <a:gd name="T14" fmla="*/ 0 w 1663898"/>
                  <a:gd name="T15" fmla="*/ 6369 h 998339"/>
                  <a:gd name="T16" fmla="*/ 0 w 1663898"/>
                  <a:gd name="T17" fmla="*/ 70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Principal Component Analysis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3" name="任意多边形 227"/>
              <p:cNvSpPr>
                <a:spLocks/>
              </p:cNvSpPr>
              <p:nvPr/>
            </p:nvSpPr>
            <p:spPr bwMode="auto">
              <a:xfrm>
                <a:off x="1714" y="1047"/>
                <a:ext cx="13691" cy="4276"/>
              </a:xfrm>
              <a:custGeom>
                <a:avLst/>
                <a:gdLst>
                  <a:gd name="T0" fmla="*/ 0 w 1663898"/>
                  <a:gd name="T1" fmla="*/ 183 h 998339"/>
                  <a:gd name="T2" fmla="*/ 676 w 1663898"/>
                  <a:gd name="T3" fmla="*/ 0 h 998339"/>
                  <a:gd name="T4" fmla="*/ 10590 w 1663898"/>
                  <a:gd name="T5" fmla="*/ 0 h 998339"/>
                  <a:gd name="T6" fmla="*/ 11266 w 1663898"/>
                  <a:gd name="T7" fmla="*/ 183 h 998339"/>
                  <a:gd name="T8" fmla="*/ 11266 w 1663898"/>
                  <a:gd name="T9" fmla="*/ 1648 h 998339"/>
                  <a:gd name="T10" fmla="*/ 10590 w 1663898"/>
                  <a:gd name="T11" fmla="*/ 1831 h 998339"/>
                  <a:gd name="T12" fmla="*/ 676 w 1663898"/>
                  <a:gd name="T13" fmla="*/ 1831 h 998339"/>
                  <a:gd name="T14" fmla="*/ 0 w 1663898"/>
                  <a:gd name="T15" fmla="*/ 1648 h 998339"/>
                  <a:gd name="T16" fmla="*/ 0 w 1663898"/>
                  <a:gd name="T17" fmla="*/ 183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Data Procurement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任意多边形 228"/>
              <p:cNvSpPr>
                <a:spLocks/>
              </p:cNvSpPr>
              <p:nvPr/>
            </p:nvSpPr>
            <p:spPr bwMode="auto">
              <a:xfrm>
                <a:off x="2476" y="24855"/>
                <a:ext cx="10954" cy="6717"/>
              </a:xfrm>
              <a:custGeom>
                <a:avLst/>
                <a:gdLst>
                  <a:gd name="T0" fmla="*/ 0 w 1663898"/>
                  <a:gd name="T1" fmla="*/ 452 h 998339"/>
                  <a:gd name="T2" fmla="*/ 433 w 1663898"/>
                  <a:gd name="T3" fmla="*/ 0 h 998339"/>
                  <a:gd name="T4" fmla="*/ 6779 w 1663898"/>
                  <a:gd name="T5" fmla="*/ 0 h 998339"/>
                  <a:gd name="T6" fmla="*/ 7211 w 1663898"/>
                  <a:gd name="T7" fmla="*/ 452 h 998339"/>
                  <a:gd name="T8" fmla="*/ 7211 w 1663898"/>
                  <a:gd name="T9" fmla="*/ 4067 h 998339"/>
                  <a:gd name="T10" fmla="*/ 6779 w 1663898"/>
                  <a:gd name="T11" fmla="*/ 4519 h 998339"/>
                  <a:gd name="T12" fmla="*/ 433 w 1663898"/>
                  <a:gd name="T13" fmla="*/ 4519 h 998339"/>
                  <a:gd name="T14" fmla="*/ 0 w 1663898"/>
                  <a:gd name="T15" fmla="*/ 4067 h 998339"/>
                  <a:gd name="T16" fmla="*/ 0 w 1663898"/>
                  <a:gd name="T17" fmla="*/ 452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Information Entropy</a:t>
                </a:r>
                <a:endParaRPr kumimoji="0" lang="en-US" altLang="zh-CN" sz="1200" b="0" i="0" u="none" strike="noStrike" cap="none" normalizeH="0" baseline="0" smtClean="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5" name="圆角矩形 229"/>
              <p:cNvSpPr>
                <a:spLocks noChangeArrowheads="1"/>
              </p:cNvSpPr>
              <p:nvPr/>
            </p:nvSpPr>
            <p:spPr bwMode="auto">
              <a:xfrm>
                <a:off x="0" y="0"/>
                <a:ext cx="16573" cy="32200"/>
              </a:xfrm>
              <a:prstGeom prst="roundRect">
                <a:avLst>
                  <a:gd name="adj"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grpSp>
        <p:grpSp>
          <p:nvGrpSpPr>
            <p:cNvPr id="26" name="组合 230"/>
            <p:cNvGrpSpPr>
              <a:grpSpLocks/>
            </p:cNvGrpSpPr>
            <p:nvPr/>
          </p:nvGrpSpPr>
          <p:grpSpPr bwMode="auto">
            <a:xfrm>
              <a:off x="40005" y="10763"/>
              <a:ext cx="13049" cy="34671"/>
              <a:chOff x="0" y="0"/>
              <a:chExt cx="13049" cy="34671"/>
            </a:xfrm>
          </p:grpSpPr>
          <p:sp>
            <p:nvSpPr>
              <p:cNvPr id="36" name="任意多边形 231"/>
              <p:cNvSpPr>
                <a:spLocks/>
              </p:cNvSpPr>
              <p:nvPr/>
            </p:nvSpPr>
            <p:spPr bwMode="auto">
              <a:xfrm>
                <a:off x="571" y="27527"/>
                <a:ext cx="12192" cy="6470"/>
              </a:xfrm>
              <a:custGeom>
                <a:avLst/>
                <a:gdLst>
                  <a:gd name="T0" fmla="*/ 0 w 1663898"/>
                  <a:gd name="T1" fmla="*/ 419 h 998339"/>
                  <a:gd name="T2" fmla="*/ 536 w 1663898"/>
                  <a:gd name="T3" fmla="*/ 0 h 998339"/>
                  <a:gd name="T4" fmla="*/ 8398 w 1663898"/>
                  <a:gd name="T5" fmla="*/ 0 h 998339"/>
                  <a:gd name="T6" fmla="*/ 8934 w 1663898"/>
                  <a:gd name="T7" fmla="*/ 419 h 998339"/>
                  <a:gd name="T8" fmla="*/ 8934 w 1663898"/>
                  <a:gd name="T9" fmla="*/ 3774 h 998339"/>
                  <a:gd name="T10" fmla="*/ 8398 w 1663898"/>
                  <a:gd name="T11" fmla="*/ 4193 h 998339"/>
                  <a:gd name="T12" fmla="*/ 536 w 1663898"/>
                  <a:gd name="T13" fmla="*/ 4193 h 998339"/>
                  <a:gd name="T14" fmla="*/ 0 w 1663898"/>
                  <a:gd name="T15" fmla="*/ 3774 h 998339"/>
                  <a:gd name="T16" fmla="*/ 0 w 1663898"/>
                  <a:gd name="T17" fmla="*/ 419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BP Neural Network Fitting</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任意多边形 232"/>
              <p:cNvSpPr>
                <a:spLocks/>
              </p:cNvSpPr>
              <p:nvPr/>
            </p:nvSpPr>
            <p:spPr bwMode="auto">
              <a:xfrm>
                <a:off x="1714" y="7048"/>
                <a:ext cx="10001" cy="8477"/>
              </a:xfrm>
              <a:custGeom>
                <a:avLst/>
                <a:gdLst>
                  <a:gd name="T0" fmla="*/ 0 w 1663898"/>
                  <a:gd name="T1" fmla="*/ 720 h 998339"/>
                  <a:gd name="T2" fmla="*/ 361 w 1663898"/>
                  <a:gd name="T3" fmla="*/ 0 h 998339"/>
                  <a:gd name="T4" fmla="*/ 5651 w 1663898"/>
                  <a:gd name="T5" fmla="*/ 0 h 998339"/>
                  <a:gd name="T6" fmla="*/ 6011 w 1663898"/>
                  <a:gd name="T7" fmla="*/ 720 h 998339"/>
                  <a:gd name="T8" fmla="*/ 6011 w 1663898"/>
                  <a:gd name="T9" fmla="*/ 6478 h 998339"/>
                  <a:gd name="T10" fmla="*/ 5651 w 1663898"/>
                  <a:gd name="T11" fmla="*/ 7198 h 998339"/>
                  <a:gd name="T12" fmla="*/ 361 w 1663898"/>
                  <a:gd name="T13" fmla="*/ 7198 h 998339"/>
                  <a:gd name="T14" fmla="*/ 0 w 1663898"/>
                  <a:gd name="T15" fmla="*/ 6478 h 998339"/>
                  <a:gd name="T16" fmla="*/ 0 w 1663898"/>
                  <a:gd name="T17" fmla="*/ 720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Principal Component Regression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任意多边形 233"/>
              <p:cNvSpPr>
                <a:spLocks/>
              </p:cNvSpPr>
              <p:nvPr/>
            </p:nvSpPr>
            <p:spPr bwMode="auto">
              <a:xfrm>
                <a:off x="1333" y="857"/>
                <a:ext cx="10668" cy="4762"/>
              </a:xfrm>
              <a:custGeom>
                <a:avLst/>
                <a:gdLst>
                  <a:gd name="T0" fmla="*/ 0 w 1663898"/>
                  <a:gd name="T1" fmla="*/ 227 h 998339"/>
                  <a:gd name="T2" fmla="*/ 410 w 1663898"/>
                  <a:gd name="T3" fmla="*/ 0 h 998339"/>
                  <a:gd name="T4" fmla="*/ 6429 w 1663898"/>
                  <a:gd name="T5" fmla="*/ 0 h 998339"/>
                  <a:gd name="T6" fmla="*/ 6840 w 1663898"/>
                  <a:gd name="T7" fmla="*/ 227 h 998339"/>
                  <a:gd name="T8" fmla="*/ 6840 w 1663898"/>
                  <a:gd name="T9" fmla="*/ 2045 h 998339"/>
                  <a:gd name="T10" fmla="*/ 6429 w 1663898"/>
                  <a:gd name="T11" fmla="*/ 2272 h 998339"/>
                  <a:gd name="T12" fmla="*/ 410 w 1663898"/>
                  <a:gd name="T13" fmla="*/ 2272 h 998339"/>
                  <a:gd name="T14" fmla="*/ 0 w 1663898"/>
                  <a:gd name="T15" fmla="*/ 2045 h 998339"/>
                  <a:gd name="T16" fmla="*/ 0 w 1663898"/>
                  <a:gd name="T17" fmla="*/ 227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Optimization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任意多边形 234"/>
              <p:cNvSpPr>
                <a:spLocks/>
              </p:cNvSpPr>
              <p:nvPr/>
            </p:nvSpPr>
            <p:spPr bwMode="auto">
              <a:xfrm>
                <a:off x="1905" y="17145"/>
                <a:ext cx="9810" cy="6191"/>
              </a:xfrm>
              <a:custGeom>
                <a:avLst/>
                <a:gdLst>
                  <a:gd name="T0" fmla="*/ 0 w 1663898"/>
                  <a:gd name="T1" fmla="*/ 384 h 998339"/>
                  <a:gd name="T2" fmla="*/ 347 w 1663898"/>
                  <a:gd name="T3" fmla="*/ 0 h 998339"/>
                  <a:gd name="T4" fmla="*/ 5437 w 1663898"/>
                  <a:gd name="T5" fmla="*/ 0 h 998339"/>
                  <a:gd name="T6" fmla="*/ 5784 w 1663898"/>
                  <a:gd name="T7" fmla="*/ 384 h 998339"/>
                  <a:gd name="T8" fmla="*/ 5784 w 1663898"/>
                  <a:gd name="T9" fmla="*/ 3455 h 998339"/>
                  <a:gd name="T10" fmla="*/ 5437 w 1663898"/>
                  <a:gd name="T11" fmla="*/ 3839 h 998339"/>
                  <a:gd name="T12" fmla="*/ 347 w 1663898"/>
                  <a:gd name="T13" fmla="*/ 3839 h 998339"/>
                  <a:gd name="T14" fmla="*/ 0 w 1663898"/>
                  <a:gd name="T15" fmla="*/ 3455 h 998339"/>
                  <a:gd name="T16" fmla="*/ 0 w 1663898"/>
                  <a:gd name="T17" fmla="*/ 384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Bayes Distinction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40" name="圆角矩形 235"/>
              <p:cNvSpPr>
                <a:spLocks noChangeArrowheads="1"/>
              </p:cNvSpPr>
              <p:nvPr/>
            </p:nvSpPr>
            <p:spPr bwMode="auto">
              <a:xfrm>
                <a:off x="0" y="0"/>
                <a:ext cx="13049" cy="34671"/>
              </a:xfrm>
              <a:prstGeom prst="roundRect">
                <a:avLst>
                  <a:gd name="adj"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grpSp>
        <p:grpSp>
          <p:nvGrpSpPr>
            <p:cNvPr id="27" name="组合 236"/>
            <p:cNvGrpSpPr>
              <a:grpSpLocks/>
            </p:cNvGrpSpPr>
            <p:nvPr/>
          </p:nvGrpSpPr>
          <p:grpSpPr bwMode="auto">
            <a:xfrm>
              <a:off x="21145" y="13525"/>
              <a:ext cx="14954" cy="28194"/>
              <a:chOff x="0" y="0"/>
              <a:chExt cx="14954" cy="28194"/>
            </a:xfrm>
          </p:grpSpPr>
          <p:sp>
            <p:nvSpPr>
              <p:cNvPr id="30" name="任意多边形 237"/>
              <p:cNvSpPr>
                <a:spLocks/>
              </p:cNvSpPr>
              <p:nvPr/>
            </p:nvSpPr>
            <p:spPr bwMode="auto">
              <a:xfrm>
                <a:off x="666" y="11525"/>
                <a:ext cx="13812" cy="4520"/>
              </a:xfrm>
              <a:custGeom>
                <a:avLst/>
                <a:gdLst>
                  <a:gd name="T0" fmla="*/ 0 w 1663898"/>
                  <a:gd name="T1" fmla="*/ 205 h 998339"/>
                  <a:gd name="T2" fmla="*/ 688 w 1663898"/>
                  <a:gd name="T3" fmla="*/ 0 h 998339"/>
                  <a:gd name="T4" fmla="*/ 10777 w 1663898"/>
                  <a:gd name="T5" fmla="*/ 0 h 998339"/>
                  <a:gd name="T6" fmla="*/ 11465 w 1663898"/>
                  <a:gd name="T7" fmla="*/ 205 h 998339"/>
                  <a:gd name="T8" fmla="*/ 11465 w 1663898"/>
                  <a:gd name="T9" fmla="*/ 1842 h 998339"/>
                  <a:gd name="T10" fmla="*/ 10777 w 1663898"/>
                  <a:gd name="T11" fmla="*/ 2047 h 998339"/>
                  <a:gd name="T12" fmla="*/ 688 w 1663898"/>
                  <a:gd name="T13" fmla="*/ 2047 h 998339"/>
                  <a:gd name="T14" fmla="*/ 0 w 1663898"/>
                  <a:gd name="T15" fmla="*/ 1842 h 998339"/>
                  <a:gd name="T16" fmla="*/ 0 w 1663898"/>
                  <a:gd name="T17" fmla="*/ 205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6083CB"/>
                  </a:gs>
                  <a:gs pos="50000">
                    <a:srgbClr val="3E70CA"/>
                  </a:gs>
                  <a:gs pos="100000">
                    <a:srgbClr val="2E61B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Linear Regression</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任意多边形 238"/>
              <p:cNvSpPr>
                <a:spLocks/>
              </p:cNvSpPr>
              <p:nvPr/>
            </p:nvSpPr>
            <p:spPr bwMode="auto">
              <a:xfrm>
                <a:off x="5219" y="23050"/>
                <a:ext cx="6096" cy="4092"/>
              </a:xfrm>
              <a:custGeom>
                <a:avLst/>
                <a:gdLst>
                  <a:gd name="T0" fmla="*/ 0 w 1663898"/>
                  <a:gd name="T1" fmla="*/ 168 h 998339"/>
                  <a:gd name="T2" fmla="*/ 134 w 1663898"/>
                  <a:gd name="T3" fmla="*/ 0 h 998339"/>
                  <a:gd name="T4" fmla="*/ 2099 w 1663898"/>
                  <a:gd name="T5" fmla="*/ 0 h 998339"/>
                  <a:gd name="T6" fmla="*/ 2233 w 1663898"/>
                  <a:gd name="T7" fmla="*/ 168 h 998339"/>
                  <a:gd name="T8" fmla="*/ 2233 w 1663898"/>
                  <a:gd name="T9" fmla="*/ 1509 h 998339"/>
                  <a:gd name="T10" fmla="*/ 2099 w 1663898"/>
                  <a:gd name="T11" fmla="*/ 1677 h 998339"/>
                  <a:gd name="T12" fmla="*/ 134 w 1663898"/>
                  <a:gd name="T13" fmla="*/ 1677 h 998339"/>
                  <a:gd name="T14" fmla="*/ 0 w 1663898"/>
                  <a:gd name="T15" fmla="*/ 1509 h 998339"/>
                  <a:gd name="T16" fmla="*/ 0 w 1663898"/>
                  <a:gd name="T17" fmla="*/ 16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AHP</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任意多边形 239"/>
              <p:cNvSpPr>
                <a:spLocks/>
              </p:cNvSpPr>
              <p:nvPr/>
            </p:nvSpPr>
            <p:spPr bwMode="auto">
              <a:xfrm>
                <a:off x="1714" y="6191"/>
                <a:ext cx="11906" cy="4502"/>
              </a:xfrm>
              <a:custGeom>
                <a:avLst/>
                <a:gdLst>
                  <a:gd name="T0" fmla="*/ 0 w 1663898"/>
                  <a:gd name="T1" fmla="*/ 203 h 998339"/>
                  <a:gd name="T2" fmla="*/ 511 w 1663898"/>
                  <a:gd name="T3" fmla="*/ 0 h 998339"/>
                  <a:gd name="T4" fmla="*/ 8008 w 1663898"/>
                  <a:gd name="T5" fmla="*/ 0 h 998339"/>
                  <a:gd name="T6" fmla="*/ 8520 w 1663898"/>
                  <a:gd name="T7" fmla="*/ 203 h 998339"/>
                  <a:gd name="T8" fmla="*/ 8520 w 1663898"/>
                  <a:gd name="T9" fmla="*/ 1827 h 998339"/>
                  <a:gd name="T10" fmla="*/ 8008 w 1663898"/>
                  <a:gd name="T11" fmla="*/ 2030 h 998339"/>
                  <a:gd name="T12" fmla="*/ 511 w 1663898"/>
                  <a:gd name="T13" fmla="*/ 2030 h 998339"/>
                  <a:gd name="T14" fmla="*/ 0 w 1663898"/>
                  <a:gd name="T15" fmla="*/ 1827 h 998339"/>
                  <a:gd name="T16" fmla="*/ 0 w 1663898"/>
                  <a:gd name="T17" fmla="*/ 203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Basic Statistics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任意多边形 240"/>
              <p:cNvSpPr>
                <a:spLocks/>
              </p:cNvSpPr>
              <p:nvPr/>
            </p:nvSpPr>
            <p:spPr bwMode="auto">
              <a:xfrm>
                <a:off x="5334" y="17145"/>
                <a:ext cx="5810" cy="4330"/>
              </a:xfrm>
              <a:custGeom>
                <a:avLst/>
                <a:gdLst>
                  <a:gd name="T0" fmla="*/ 0 w 1663898"/>
                  <a:gd name="T1" fmla="*/ 188 h 998339"/>
                  <a:gd name="T2" fmla="*/ 122 w 1663898"/>
                  <a:gd name="T3" fmla="*/ 0 h 998339"/>
                  <a:gd name="T4" fmla="*/ 1907 w 1663898"/>
                  <a:gd name="T5" fmla="*/ 0 h 998339"/>
                  <a:gd name="T6" fmla="*/ 2029 w 1663898"/>
                  <a:gd name="T7" fmla="*/ 188 h 998339"/>
                  <a:gd name="T8" fmla="*/ 2029 w 1663898"/>
                  <a:gd name="T9" fmla="*/ 1690 h 998339"/>
                  <a:gd name="T10" fmla="*/ 1907 w 1663898"/>
                  <a:gd name="T11" fmla="*/ 1878 h 998339"/>
                  <a:gd name="T12" fmla="*/ 122 w 1663898"/>
                  <a:gd name="T13" fmla="*/ 1878 h 998339"/>
                  <a:gd name="T14" fmla="*/ 0 w 1663898"/>
                  <a:gd name="T15" fmla="*/ 1690 h 998339"/>
                  <a:gd name="T16" fmla="*/ 0 w 1663898"/>
                  <a:gd name="T17" fmla="*/ 188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FFC746"/>
                  </a:gs>
                  <a:gs pos="50000">
                    <a:srgbClr val="FFC600"/>
                  </a:gs>
                  <a:gs pos="100000">
                    <a:srgbClr val="E5B6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KNN</a:t>
                </a:r>
                <a:endParaRPr kumimoji="0" lang="en-US" altLang="zh-CN" sz="1200" b="0" i="0" u="none" strike="noStrike" cap="none" normalizeH="0" baseline="0" smtClean="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任意多边形 241"/>
              <p:cNvSpPr>
                <a:spLocks/>
              </p:cNvSpPr>
              <p:nvPr/>
            </p:nvSpPr>
            <p:spPr bwMode="auto">
              <a:xfrm>
                <a:off x="3810" y="666"/>
                <a:ext cx="8477" cy="4763"/>
              </a:xfrm>
              <a:custGeom>
                <a:avLst/>
                <a:gdLst>
                  <a:gd name="T0" fmla="*/ 0 w 1663898"/>
                  <a:gd name="T1" fmla="*/ 227 h 998339"/>
                  <a:gd name="T2" fmla="*/ 259 w 1663898"/>
                  <a:gd name="T3" fmla="*/ 0 h 998339"/>
                  <a:gd name="T4" fmla="*/ 4060 w 1663898"/>
                  <a:gd name="T5" fmla="*/ 0 h 998339"/>
                  <a:gd name="T6" fmla="*/ 4319 w 1663898"/>
                  <a:gd name="T7" fmla="*/ 227 h 998339"/>
                  <a:gd name="T8" fmla="*/ 4319 w 1663898"/>
                  <a:gd name="T9" fmla="*/ 2045 h 998339"/>
                  <a:gd name="T10" fmla="*/ 4060 w 1663898"/>
                  <a:gd name="T11" fmla="*/ 2272 h 998339"/>
                  <a:gd name="T12" fmla="*/ 259 w 1663898"/>
                  <a:gd name="T13" fmla="*/ 2272 h 998339"/>
                  <a:gd name="T14" fmla="*/ 0 w 1663898"/>
                  <a:gd name="T15" fmla="*/ 2045 h 998339"/>
                  <a:gd name="T16" fmla="*/ 0 w 1663898"/>
                  <a:gd name="T17" fmla="*/ 227 h 998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3898"/>
                  <a:gd name="T28" fmla="*/ 0 h 998339"/>
                  <a:gd name="T29" fmla="*/ 1663898 w 1663898"/>
                  <a:gd name="T30" fmla="*/ 998339 h 998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a:gradFill rotWithShape="1">
                <a:gsLst>
                  <a:gs pos="0">
                    <a:srgbClr val="AFAFAF"/>
                  </a:gs>
                  <a:gs pos="50000">
                    <a:srgbClr val="A5A5A5"/>
                  </a:gs>
                  <a:gs pos="100000">
                    <a:srgbClr val="92929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490" tIns="124490" rIns="124490" bIns="12449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Modeling</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圆角矩形 242"/>
              <p:cNvSpPr>
                <a:spLocks noChangeArrowheads="1"/>
              </p:cNvSpPr>
              <p:nvPr/>
            </p:nvSpPr>
            <p:spPr bwMode="auto">
              <a:xfrm>
                <a:off x="0" y="0"/>
                <a:ext cx="14954" cy="28194"/>
              </a:xfrm>
              <a:prstGeom prst="roundRect">
                <a:avLst>
                  <a:gd name="adj"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grpSp>
        <p:sp>
          <p:nvSpPr>
            <p:cNvPr id="28" name="右箭头 243"/>
            <p:cNvSpPr>
              <a:spLocks noChangeArrowheads="1"/>
            </p:cNvSpPr>
            <p:nvPr/>
          </p:nvSpPr>
          <p:spPr bwMode="auto">
            <a:xfrm rot="-963993">
              <a:off x="12573" y="28956"/>
              <a:ext cx="9387" cy="2122"/>
            </a:xfrm>
            <a:prstGeom prst="rightArrow">
              <a:avLst>
                <a:gd name="adj1" fmla="val 50000"/>
                <a:gd name="adj2" fmla="val 50012"/>
              </a:avLst>
            </a:prstGeom>
            <a:gradFill rotWithShape="1">
              <a:gsLst>
                <a:gs pos="0">
                  <a:srgbClr val="81B861"/>
                </a:gs>
                <a:gs pos="50000">
                  <a:srgbClr val="6FB242"/>
                </a:gs>
                <a:gs pos="100000">
                  <a:srgbClr val="61A23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右箭头 244"/>
            <p:cNvSpPr>
              <a:spLocks noChangeArrowheads="1"/>
            </p:cNvSpPr>
            <p:nvPr/>
          </p:nvSpPr>
          <p:spPr bwMode="auto">
            <a:xfrm rot="5400000">
              <a:off x="45339" y="46005"/>
              <a:ext cx="3200" cy="2178"/>
            </a:xfrm>
            <a:prstGeom prst="rightArrow">
              <a:avLst>
                <a:gd name="adj1" fmla="val 50000"/>
                <a:gd name="adj2" fmla="val 49995"/>
              </a:avLst>
            </a:prstGeom>
            <a:gradFill rotWithShape="1">
              <a:gsLst>
                <a:gs pos="0">
                  <a:srgbClr val="F18C55"/>
                </a:gs>
                <a:gs pos="50000">
                  <a:srgbClr val="F67B28"/>
                </a:gs>
                <a:gs pos="100000">
                  <a:srgbClr val="E56B17"/>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298766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817520" y="3352853"/>
            <a:ext cx="3428279" cy="788614"/>
          </a:xfrm>
          <a:prstGeom prst="rect">
            <a:avLst/>
          </a:prstGeom>
        </p:spPr>
        <p:txBody>
          <a:bodyPr wrap="square" lIns="0" tIns="0" rIns="0" bIns="0">
            <a:spAutoFit/>
          </a:bodyPr>
          <a:lstStyle/>
          <a:p>
            <a:pPr>
              <a:lnSpc>
                <a:spcPct val="130000"/>
              </a:lnSpc>
            </a:pPr>
            <a:r>
              <a:rPr lang="zh-CN" altLang="en-US" sz="44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44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p14="http://schemas.microsoft.com/office/powerpoint/2010/main" val="2556801804"/>
              </p:ext>
            </p:extLst>
          </p:nvPr>
        </p:nvGraphicFramePr>
        <p:xfrm>
          <a:off x="1820863" y="1672109"/>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val="4202763898"/>
              </p:ext>
            </p:extLst>
          </p:nvPr>
        </p:nvGraphicFramePr>
        <p:xfrm>
          <a:off x="6790819" y="1187341"/>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63825866"/>
              </p:ext>
            </p:extLst>
          </p:nvPr>
        </p:nvGraphicFramePr>
        <p:xfrm>
          <a:off x="1820863" y="4768453"/>
          <a:ext cx="4680519" cy="1484635"/>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03590">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6790819" y="4048037"/>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0095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56767" y="1096045"/>
            <a:ext cx="10712174" cy="5284297"/>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5" name="Content Placeholder 2"/>
          <p:cNvSpPr txBox="1">
            <a:spLocks/>
          </p:cNvSpPr>
          <p:nvPr/>
        </p:nvSpPr>
        <p:spPr>
          <a:xfrm>
            <a:off x="5314086" y="6427556"/>
            <a:ext cx="6051151"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我们只使用了两层，但是有多组。</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2135590" y="6540760"/>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6540760"/>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436409058"/>
                  </p:ext>
                </p:extLst>
              </p:nvPr>
            </p:nvGraphicFramePr>
            <p:xfrm>
              <a:off x="6933431" y="175856"/>
              <a:ext cx="4484280" cy="2926080"/>
            </p:xfrm>
            <a:graphic>
              <a:graphicData uri="http://schemas.openxmlformats.org/drawingml/2006/table">
                <a:tbl>
                  <a:tblPr firstRow="1" firstCol="1" bandRow="1">
                    <a:tableStyleId>{5C22544A-7EE6-4342-B048-85BDC9FD1C3A}</a:tableStyleId>
                  </a:tblPr>
                  <a:tblGrid>
                    <a:gridCol w="635226"/>
                    <a:gridCol w="1525014"/>
                    <a:gridCol w="2324040"/>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Rate</a:t>
                          </a:r>
                          <a:endParaRPr lang="zh-CN" sz="1600">
                            <a:effectLst/>
                            <a:latin typeface="Times New Roman" panose="02020603050405020304" pitchFamily="18" charset="0"/>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2.61E-06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436409058"/>
                  </p:ext>
                </p:extLst>
              </p:nvPr>
            </p:nvGraphicFramePr>
            <p:xfrm>
              <a:off x="6933431" y="175856"/>
              <a:ext cx="4484280" cy="3181479"/>
            </p:xfrm>
            <a:graphic>
              <a:graphicData uri="http://schemas.openxmlformats.org/drawingml/2006/table">
                <a:tbl>
                  <a:tblPr firstRow="1" firstCol="1" bandRow="1">
                    <a:tableStyleId>{5C22544A-7EE6-4342-B048-85BDC9FD1C3A}</a:tableStyleId>
                  </a:tblPr>
                  <a:tblGrid>
                    <a:gridCol w="635226"/>
                    <a:gridCol w="1525014"/>
                    <a:gridCol w="2324040"/>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Rate</a:t>
                          </a:r>
                          <a:endParaRPr lang="zh-CN" sz="1600">
                            <a:effectLst/>
                            <a:latin typeface="Times New Roman" panose="02020603050405020304" pitchFamily="18" charset="0"/>
                          </a:endParaRPr>
                        </a:p>
                      </a:txBody>
                      <a:tcPr marL="68580" marR="68580" marT="0" marB="0" anchor="b"/>
                    </a:tc>
                  </a:tr>
                  <a:tr h="402971">
                    <a:tc>
                      <a:txBody>
                        <a:bodyPr/>
                        <a:lstStyle/>
                        <a:p>
                          <a:endParaRPr lang="zh-CN"/>
                        </a:p>
                      </a:txBody>
                      <a:tcPr marL="68580" marR="68580" marT="0" marB="0">
                        <a:blipFill rotWithShape="0">
                          <a:blip r:embed="rId2"/>
                          <a:stretch>
                            <a:fillRect l="-962" t="-113636" r="-612500" b="-646970"/>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2"/>
                          <a:stretch>
                            <a:fillRect l="-962" t="-213636" r="-612500" b="-546970"/>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2"/>
                          <a:stretch>
                            <a:fillRect l="-962" t="-313636" r="-612500" b="-446970"/>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2"/>
                          <a:stretch>
                            <a:fillRect l="-962" t="-407463" r="-612500" b="-340299"/>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2"/>
                          <a:stretch>
                            <a:fillRect l="-962" t="-515152" r="-612500" b="-245455"/>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3035">
                    <a:tc>
                      <a:txBody>
                        <a:bodyPr/>
                        <a:lstStyle/>
                        <a:p>
                          <a:endParaRPr lang="zh-CN"/>
                        </a:p>
                      </a:txBody>
                      <a:tcPr marL="68580" marR="68580" marT="0" marB="0">
                        <a:blipFill rotWithShape="0">
                          <a:blip r:embed="rId2"/>
                          <a:stretch>
                            <a:fillRect l="-962" t="-615152" r="-612500" b="-145455"/>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2"/>
                          <a:stretch>
                            <a:fillRect l="-962" t="-715152" r="-612500" b="-45455"/>
                          </a:stretch>
                        </a:blipFill>
                      </a:tcPr>
                    </a:tc>
                    <a:tc>
                      <a:txBody>
                        <a:bodyPr/>
                        <a:lstStyle/>
                        <a:p>
                          <a:pPr algn="ctr">
                            <a:spcAft>
                              <a:spcPts val="0"/>
                            </a:spcAft>
                          </a:pPr>
                          <a:r>
                            <a:rPr lang="en-US" sz="2400" kern="100">
                              <a:effectLst/>
                            </a:rPr>
                            <a:t>2.61E-06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638021659"/>
                  </p:ext>
                </p:extLst>
              </p:nvPr>
            </p:nvGraphicFramePr>
            <p:xfrm>
              <a:off x="1768639" y="3472309"/>
              <a:ext cx="9649072" cy="3291840"/>
            </p:xfrm>
            <a:graphic>
              <a:graphicData uri="http://schemas.openxmlformats.org/drawingml/2006/table">
                <a:tbl>
                  <a:tblPr firstRow="1" firstCol="1" bandRow="1">
                    <a:tableStyleId>{5C22544A-7EE6-4342-B048-85BDC9FD1C3A}</a:tableStyleId>
                  </a:tblPr>
                  <a:tblGrid>
                    <a:gridCol w="936104"/>
                    <a:gridCol w="1872208"/>
                    <a:gridCol w="2448272"/>
                    <a:gridCol w="2088232"/>
                    <a:gridCol w="2304256"/>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Rate Upper Bound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-5.27E-10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panose="02040503050406030204" pitchFamily="18" charset="0"/>
                                      </a:rPr>
                                      <m:t>𝛽</m:t>
                                    </m:r>
                                  </m:e>
                                  <m:sub>
                                    <m:r>
                                      <a:rPr lang="en-US" sz="2400">
                                        <a:effectLst/>
                                        <a:latin typeface="Cambria Math" panose="02040503050406030204" pitchFamily="18"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638021659"/>
                  </p:ext>
                </p:extLst>
              </p:nvPr>
            </p:nvGraphicFramePr>
            <p:xfrm>
              <a:off x="1768639" y="3472309"/>
              <a:ext cx="9649072" cy="3547239"/>
            </p:xfrm>
            <a:graphic>
              <a:graphicData uri="http://schemas.openxmlformats.org/drawingml/2006/table">
                <a:tbl>
                  <a:tblPr firstRow="1" firstCol="1" bandRow="1">
                    <a:tableStyleId>{5C22544A-7EE6-4342-B048-85BDC9FD1C3A}</a:tableStyleId>
                  </a:tblPr>
                  <a:tblGrid>
                    <a:gridCol w="936104"/>
                    <a:gridCol w="1872208"/>
                    <a:gridCol w="2448272"/>
                    <a:gridCol w="2088232"/>
                    <a:gridCol w="2304256"/>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Rate Upper Bound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402971">
                    <a:tc>
                      <a:txBody>
                        <a:bodyPr/>
                        <a:lstStyle/>
                        <a:p>
                          <a:endParaRPr lang="zh-CN"/>
                        </a:p>
                      </a:txBody>
                      <a:tcPr marL="68580" marR="68580" marT="0" marB="0">
                        <a:blipFill rotWithShape="0">
                          <a:blip r:embed="rId3"/>
                          <a:stretch>
                            <a:fillRect l="-649" t="-204545" r="-931169" b="-646970"/>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3"/>
                          <a:stretch>
                            <a:fillRect l="-649" t="-304545" r="-931169" b="-546970"/>
                          </a:stretch>
                        </a:blipFill>
                      </a:tcPr>
                    </a:tc>
                    <a:tc>
                      <a:txBody>
                        <a:bodyPr/>
                        <a:lstStyle/>
                        <a:p>
                          <a:pPr algn="ctr">
                            <a:spcAft>
                              <a:spcPts val="0"/>
                            </a:spcAft>
                          </a:pPr>
                          <a:r>
                            <a:rPr lang="en-US" sz="2400" kern="100">
                              <a:effectLst/>
                            </a:rPr>
                            <a:t>-5.27E-10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3"/>
                          <a:stretch>
                            <a:fillRect l="-649" t="-404545" r="-931169" b="-446970"/>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3"/>
                          <a:stretch>
                            <a:fillRect l="-649" t="-497015" r="-931169" b="-340299"/>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401257">
                    <a:tc>
                      <a:txBody>
                        <a:bodyPr/>
                        <a:lstStyle/>
                        <a:p>
                          <a:endParaRPr lang="zh-CN"/>
                        </a:p>
                      </a:txBody>
                      <a:tcPr marL="68580" marR="68580" marT="0" marB="0">
                        <a:blipFill rotWithShape="0">
                          <a:blip r:embed="rId3"/>
                          <a:stretch>
                            <a:fillRect l="-649" t="-606061" r="-931169" b="-245455"/>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403035">
                    <a:tc>
                      <a:txBody>
                        <a:bodyPr/>
                        <a:lstStyle/>
                        <a:p>
                          <a:endParaRPr lang="zh-CN"/>
                        </a:p>
                      </a:txBody>
                      <a:tcPr marL="68580" marR="68580" marT="0" marB="0">
                        <a:blipFill rotWithShape="0">
                          <a:blip r:embed="rId3"/>
                          <a:stretch>
                            <a:fillRect l="-649" t="-706061" r="-931169" b="-145455"/>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402971">
                    <a:tc>
                      <a:txBody>
                        <a:bodyPr/>
                        <a:lstStyle/>
                        <a:p>
                          <a:endParaRPr lang="zh-CN"/>
                        </a:p>
                      </a:txBody>
                      <a:tcPr marL="68580" marR="68580" marT="0" marB="0">
                        <a:blipFill rotWithShape="0">
                          <a:blip r:embed="rId3"/>
                          <a:stretch>
                            <a:fillRect l="-649" t="-806061" r="-931169" b="-45455"/>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3046679405"/>
              </p:ext>
            </p:extLst>
          </p:nvPr>
        </p:nvGraphicFramePr>
        <p:xfrm>
          <a:off x="2480645" y="141426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Rate</a:t>
                      </a:r>
                      <a:endParaRPr lang="zh-CN" sz="24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028775" y="2382700"/>
            <a:ext cx="5688632" cy="461665"/>
          </a:xfrm>
          <a:prstGeom prst="rect">
            <a:avLst/>
          </a:prstGeom>
        </p:spPr>
        <p:txBody>
          <a:bodyPr wrap="square">
            <a:spAutoFit/>
          </a:bodyPr>
          <a:lstStyle/>
          <a:p>
            <a:r>
              <a:rPr lang="zh-CN" altLang="en-US" sz="2400" dirty="0" smtClean="0"/>
              <a:t>线性回归相关系数不足够高到进一步分析。</a:t>
            </a:r>
            <a:endParaRPr lang="zh-CN" altLang="en-US" sz="2400" dirty="0"/>
          </a:p>
        </p:txBody>
      </p:sp>
    </p:spTree>
    <p:extLst>
      <p:ext uri="{BB962C8B-B14F-4D97-AF65-F5344CB8AC3E}">
        <p14:creationId xmlns:p14="http://schemas.microsoft.com/office/powerpoint/2010/main" val="3391955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数据提取与找出最关键独立变量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10" y="2392189"/>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10" y="2392189"/>
                <a:ext cx="8554971" cy="461665"/>
              </a:xfrm>
              <a:prstGeom prst="rect">
                <a:avLst/>
              </a:prstGeom>
              <a:blipFill rotWithShape="0">
                <a:blip r:embed="rId2"/>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9" y="3201775"/>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9" y="3201775"/>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8" y="4618563"/>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8" y="4618563"/>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5" y="5560541"/>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5" y="5560541"/>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733323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87" y="1528093"/>
            <a:ext cx="12065677" cy="5400600"/>
          </a:xfrm>
          <a:prstGeom prst="rect">
            <a:avLst/>
          </a:prstGeom>
          <a:noFill/>
          <a:ln>
            <a:noFill/>
          </a:ln>
        </p:spPr>
      </p:pic>
      <p:sp>
        <p:nvSpPr>
          <p:cNvPr id="4" name="矩形 3"/>
          <p:cNvSpPr/>
          <p:nvPr/>
        </p:nvSpPr>
        <p:spPr>
          <a:xfrm>
            <a:off x="6069335" y="368472"/>
            <a:ext cx="4248472" cy="461665"/>
          </a:xfrm>
          <a:prstGeom prst="rect">
            <a:avLst/>
          </a:prstGeom>
        </p:spPr>
        <p:txBody>
          <a:bodyPr wrap="square">
            <a:spAutoFit/>
          </a:bodyPr>
          <a:lstStyle/>
          <a:p>
            <a:r>
              <a:rPr lang="zh-CN" altLang="en-US" sz="2400" dirty="0" smtClean="0"/>
              <a:t>没有较多的异常值。</a:t>
            </a:r>
            <a:endParaRPr lang="zh-CN" altLang="en-US" sz="2400" dirty="0"/>
          </a:p>
        </p:txBody>
      </p:sp>
      <p:sp>
        <p:nvSpPr>
          <p:cNvPr id="5"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947388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2282499"/>
              </p:ext>
            </p:extLst>
          </p:nvPr>
        </p:nvGraphicFramePr>
        <p:xfrm>
          <a:off x="3261023" y="2357654"/>
          <a:ext cx="6048672" cy="919161"/>
        </p:xfrm>
        <a:graphic>
          <a:graphicData uri="http://schemas.openxmlformats.org/presentationml/2006/ole">
            <mc:AlternateContent xmlns:mc="http://schemas.openxmlformats.org/markup-compatibility/2006">
              <mc:Choice xmlns:v="urn:schemas-microsoft-com:vml" Requires="v">
                <p:oleObj spid="_x0000_s1033" r:id="rId3" imgW="4866132" imgH="733044" progId="Unknown">
                  <p:embed/>
                </p:oleObj>
              </mc:Choice>
              <mc:Fallback>
                <p:oleObj r:id="rId3" imgW="4866132" imgH="733044" progId="Unknown">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023" y="2357654"/>
                        <a:ext cx="6048672" cy="919161"/>
                      </a:xfrm>
                      <a:prstGeom prst="rect">
                        <a:avLst/>
                      </a:prstGeom>
                      <a:noFill/>
                    </p:spPr>
                  </p:pic>
                </p:oleObj>
              </mc:Fallback>
            </mc:AlternateContent>
          </a:graphicData>
        </a:graphic>
      </p:graphicFrame>
      <p:sp>
        <p:nvSpPr>
          <p:cNvPr id="5" name="文本框 4"/>
          <p:cNvSpPr txBox="1"/>
          <p:nvPr/>
        </p:nvSpPr>
        <p:spPr>
          <a:xfrm>
            <a:off x="2787542" y="4048373"/>
            <a:ext cx="6995633" cy="461665"/>
          </a:xfrm>
          <a:prstGeom prst="rect">
            <a:avLst/>
          </a:prstGeom>
          <a:noFill/>
        </p:spPr>
        <p:txBody>
          <a:bodyPr wrap="none" rtlCol="0">
            <a:spAutoFit/>
          </a:bodyPr>
          <a:lstStyle/>
          <a:p>
            <a:r>
              <a:rPr lang="zh-CN" altLang="en-US" sz="2400" dirty="0" smtClean="0">
                <a:latin typeface="Times New Roman" panose="02020603050405020304" pitchFamily="18" charset="0"/>
                <a:cs typeface="Times New Roman" panose="02020603050405020304" pitchFamily="18" charset="0"/>
              </a:rPr>
              <a:t>点击率有</a:t>
            </a:r>
            <a:r>
              <a:rPr lang="en-US" altLang="zh-CN" sz="2400" dirty="0" smtClean="0">
                <a:latin typeface="Times New Roman" panose="02020603050405020304" pitchFamily="18" charset="0"/>
                <a:cs typeface="Times New Roman" panose="02020603050405020304" pitchFamily="18" charset="0"/>
              </a:rPr>
              <a:t>11%</a:t>
            </a:r>
            <a:r>
              <a:rPr lang="zh-CN" altLang="en-US" sz="2400" dirty="0" smtClean="0">
                <a:latin typeface="Times New Roman" panose="02020603050405020304" pitchFamily="18" charset="0"/>
                <a:cs typeface="Times New Roman" panose="02020603050405020304" pitchFamily="18" charset="0"/>
              </a:rPr>
              <a:t>的准确率，转化率有</a:t>
            </a:r>
            <a:r>
              <a:rPr lang="en-US" altLang="zh-CN" sz="2400" dirty="0" smtClean="0">
                <a:latin typeface="Times New Roman" panose="02020603050405020304" pitchFamily="18" charset="0"/>
                <a:cs typeface="Times New Roman" panose="02020603050405020304" pitchFamily="18" charset="0"/>
              </a:rPr>
              <a:t>19% </a:t>
            </a:r>
            <a:r>
              <a:rPr lang="zh-CN" altLang="en-US" sz="2400" dirty="0" smtClean="0">
                <a:latin typeface="Times New Roman" panose="02020603050405020304" pitchFamily="18" charset="0"/>
                <a:cs typeface="Times New Roman" panose="02020603050405020304" pitchFamily="18" charset="0"/>
              </a:rPr>
              <a:t>的准确率。</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41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817520" y="3352853"/>
            <a:ext cx="3428279" cy="788614"/>
          </a:xfrm>
          <a:prstGeom prst="rect">
            <a:avLst/>
          </a:prstGeom>
        </p:spPr>
        <p:txBody>
          <a:bodyPr wrap="square" lIns="0" tIns="0" rIns="0" bIns="0">
            <a:spAutoFit/>
          </a:bodyPr>
          <a:lstStyle/>
          <a:p>
            <a:pPr>
              <a:lnSpc>
                <a:spcPct val="130000"/>
              </a:lnSpc>
            </a:pPr>
            <a:r>
              <a:rPr lang="zh-CN" altLang="en-US" sz="44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44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37632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376325"/>
                <a:ext cx="7480702" cy="461665"/>
              </a:xfrm>
              <a:prstGeom prst="rect">
                <a:avLst/>
              </a:prstGeom>
              <a:blipFill rotWithShape="0">
                <a:blip r:embed="rId3"/>
                <a:stretch>
                  <a:fillRect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3765079" y="1960141"/>
            <a:ext cx="4979977" cy="1049833"/>
          </a:xfrm>
          <a:prstGeom prst="rect">
            <a:avLst/>
          </a:prstGeom>
          <a:ln>
            <a:noFill/>
          </a:ln>
        </p:spPr>
      </p:pic>
      <p:pic>
        <p:nvPicPr>
          <p:cNvPr id="3" name="图片 2"/>
          <p:cNvPicPr/>
          <p:nvPr/>
        </p:nvPicPr>
        <p:blipFill>
          <a:blip r:embed="rId3" cstate="print"/>
          <a:srcRect/>
          <a:stretch/>
        </p:blipFill>
        <p:spPr>
          <a:xfrm>
            <a:off x="3457414" y="3009974"/>
            <a:ext cx="5595306" cy="910263"/>
          </a:xfrm>
          <a:prstGeom prst="rect">
            <a:avLst/>
          </a:prstGeom>
          <a:ln>
            <a:noFill/>
          </a:ln>
        </p:spPr>
      </p:pic>
      <p:pic>
        <p:nvPicPr>
          <p:cNvPr id="4" name="图片 3"/>
          <p:cNvPicPr/>
          <p:nvPr/>
        </p:nvPicPr>
        <p:blipFill>
          <a:blip r:embed="rId4" cstate="print"/>
          <a:srcRect/>
          <a:stretch/>
        </p:blipFill>
        <p:spPr>
          <a:xfrm>
            <a:off x="3765079" y="3920237"/>
            <a:ext cx="5242550" cy="1098029"/>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3832692" y="5125568"/>
            <a:ext cx="5107323" cy="536420"/>
            <a:chOff x="0" y="0"/>
            <a:chExt cx="4019" cy="422"/>
          </a:xfrm>
        </p:grpSpPr>
        <p:pic>
          <p:nvPicPr>
            <p:cNvPr id="7" name="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1028775" y="375965"/>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63669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44799" y="17440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a:extLst>
              <a:ext uri="{28A0092B-C50C-407E-A947-70E740481C1C}">
                <a14:useLocalDpi xmlns:a14="http://schemas.microsoft.com/office/drawing/2010/main"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1028775" y="375965"/>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层的层数不花费太多时间，同时结果是令人满意的。训练表现正在逐渐提升。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5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3477047" y="6496645"/>
            <a:ext cx="3749744" cy="461665"/>
          </a:xfrm>
          <a:prstGeom prst="rect">
            <a:avLst/>
          </a:prstGeom>
        </p:spPr>
        <p:txBody>
          <a:bodyPr wrap="none">
            <a:spAutoFit/>
          </a:bodyPr>
          <a:lstStyle/>
          <a:p>
            <a:r>
              <a:rPr lang="zh-CN" altLang="en-US" sz="2400" kern="100" dirty="0" smtClean="0">
                <a:latin typeface="Times New Roman" panose="02020603050405020304" pitchFamily="18" charset="0"/>
              </a:rPr>
              <a:t>某些数据的误差低于</a:t>
            </a:r>
            <a:r>
              <a:rPr lang="en-US" altLang="zh-CN" sz="2400" kern="100" dirty="0" smtClean="0">
                <a:latin typeface="Times New Roman" panose="02020603050405020304" pitchFamily="18" charset="0"/>
              </a:rPr>
              <a:t>1%</a:t>
            </a:r>
            <a:r>
              <a:rPr lang="zh-CN" altLang="en-US" sz="2400" kern="100" dirty="0" smtClean="0">
                <a:latin typeface="Times New Roman" panose="02020603050405020304" pitchFamily="18" charset="0"/>
              </a:rPr>
              <a:t>。</a:t>
            </a:r>
            <a:r>
              <a:rPr lang="en-US" altLang="zh-CN" sz="2400" kern="100" dirty="0" smtClean="0">
                <a:latin typeface="Times New Roman" panose="02020603050405020304" pitchFamily="18" charset="0"/>
              </a:rPr>
              <a:t> </a:t>
            </a:r>
            <a:endParaRPr lang="zh-CN" altLang="en-US" sz="2400" dirty="0"/>
          </a:p>
        </p:txBody>
      </p:sp>
      <p:sp>
        <p:nvSpPr>
          <p:cNvPr id="7" name="TextBox 23"/>
          <p:cNvSpPr txBox="1"/>
          <p:nvPr/>
        </p:nvSpPr>
        <p:spPr>
          <a:xfrm>
            <a:off x="1028775" y="375965"/>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609717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028775" y="375965"/>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Boost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673659" y="4048373"/>
                <a:ext cx="7560840" cy="10962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𝑘</m:t>
                          </m:r>
                        </m:sub>
                      </m:sSub>
                      <m:r>
                        <a:rPr lang="zh-CN" altLang="en-US" sz="2400" i="0">
                          <a:latin typeface="Cambria Math" panose="02040503050406030204" pitchFamily="18" charset="0"/>
                        </a:rPr>
                        <m:t>=</m:t>
                      </m:r>
                      <m:r>
                        <a:rPr lang="zh-CN" altLang="en-US" sz="2400" i="1">
                          <a:latin typeface="Cambria Math" panose="02040503050406030204" pitchFamily="18" charset="0"/>
                        </a:rPr>
                        <m:t>𝑚𝑎𝑥</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0,10−10×</m:t>
                          </m:r>
                          <m:d>
                            <m:dPr>
                              <m:begChr m:val="|"/>
                              <m:endChr m:val="|"/>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𝑙𝑜𝑔</m:t>
                                      </m:r>
                                    </m:e>
                                    <m:sub>
                                      <m:r>
                                        <a:rPr lang="zh-CN" altLang="en-US" sz="2400" i="0">
                                          <a:latin typeface="Cambria Math" panose="02040503050406030204" pitchFamily="18" charset="0"/>
                                        </a:rPr>
                                        <m:t>10</m:t>
                                      </m:r>
                                    </m:sub>
                                  </m:sSub>
                                  <m:d>
                                    <m:dPr>
                                      <m:begChr m:val="|"/>
                                      <m:endChr m:val="|"/>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𝑝𝑟𝑒𝑑𝑖𝑐𝑡</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𝑟𝑒𝑎𝑙</m:t>
                                              </m:r>
                                            </m:sub>
                                          </m:sSub>
                                        </m:den>
                                      </m:f>
                                    </m:e>
                                  </m:d>
                                </m:num>
                                <m:den>
                                  <m:r>
                                    <a:rPr lang="zh-CN" altLang="en-US" sz="2400" i="0">
                                      <a:latin typeface="Cambria Math" panose="02040503050406030204" pitchFamily="18" charset="0"/>
                                    </a:rPr>
                                    <m:t>5</m:t>
                                  </m:r>
                                </m:den>
                              </m:f>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673659" y="4048373"/>
                <a:ext cx="7560840" cy="1096262"/>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681399" y="2088305"/>
                <a:ext cx="1545359"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0">
                              <a:latin typeface="Cambria Math" panose="02040503050406030204" pitchFamily="18" charset="0"/>
                            </a:rPr>
                            <m:t>3</m:t>
                          </m:r>
                        </m:sup>
                        <m:e>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num>
                            <m:den>
                              <m:r>
                                <a:rPr lang="zh-CN" altLang="en-US" sz="2400" i="0">
                                  <a:latin typeface="Cambria Math" panose="02040503050406030204" pitchFamily="18" charset="0"/>
                                </a:rPr>
                                <m:t>3</m:t>
                              </m:r>
                            </m:den>
                          </m:f>
                        </m:e>
                      </m:nary>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5681399" y="2088305"/>
                <a:ext cx="1545359" cy="1130631"/>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970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4513477" y="2536205"/>
            <a:ext cx="3831802" cy="1177237"/>
          </a:xfrm>
          <a:prstGeom prst="rect">
            <a:avLst/>
          </a:prstGeom>
          <a:noFill/>
        </p:spPr>
        <p:txBody>
          <a:bodyPr wrap="none" lIns="68572" tIns="34286" rIns="68572" bIns="34286">
            <a:spAutoFit/>
          </a:bodyPr>
          <a:lstStyle/>
          <a:p>
            <a:pPr algn="ctr">
              <a:buNone/>
            </a:pPr>
            <a:r>
              <a:rPr lang="zh-CN" altLang="en-US" sz="7200" dirty="0" smtClean="0">
                <a:solidFill>
                  <a:schemeClr val="accent1"/>
                </a:solidFill>
                <a:latin typeface="方正正准黑简体" panose="02000000000000000000" pitchFamily="2" charset="-122"/>
                <a:ea typeface="方正正准黑简体" panose="02000000000000000000" pitchFamily="2" charset="-122"/>
                <a:cs typeface="Arial" panose="020B0604020202020204" pitchFamily="34" charset="0"/>
              </a:rPr>
              <a:t>感谢</a:t>
            </a:r>
            <a:r>
              <a:rPr lang="zh-CN" altLang="en-US" sz="7200" dirty="0" smtClean="0">
                <a:solidFill>
                  <a:schemeClr val="accent1"/>
                </a:solidFill>
                <a:latin typeface="方正正准黑简体" panose="02000000000000000000" pitchFamily="2" charset="-122"/>
                <a:ea typeface="方正正准黑简体" panose="02000000000000000000" pitchFamily="2" charset="-122"/>
                <a:cs typeface="Arial" panose="020B0604020202020204" pitchFamily="34" charset="0"/>
              </a:rPr>
              <a:t>聆听</a:t>
            </a:r>
            <a:endParaRPr lang="zh-CN" altLang="en-US" sz="7200" dirty="0">
              <a:solidFill>
                <a:schemeClr val="accent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24" name="圆角矩形 23"/>
          <p:cNvSpPr/>
          <p:nvPr/>
        </p:nvSpPr>
        <p:spPr>
          <a:xfrm>
            <a:off x="4423919" y="3658485"/>
            <a:ext cx="4010915" cy="387898"/>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3303" y="3675199"/>
            <a:ext cx="3432147" cy="400061"/>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田肇阳 钱成 曹凌微</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400091" y="3629980"/>
            <a:ext cx="559576" cy="416404"/>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765291" y="4532303"/>
            <a:ext cx="3328169" cy="438574"/>
          </a:xfrm>
          <a:prstGeom prst="rect">
            <a:avLst/>
          </a:prstGeom>
        </p:spPr>
        <p:txBody>
          <a:bodyPr wrap="square" lIns="68572" tIns="34286" rIns="68572" bIns="34286">
            <a:spAutoFit/>
          </a:bodyPr>
          <a:lstStyle/>
          <a:p>
            <a:pPr algn="just"/>
            <a:r>
              <a:rPr lang="zh-CN" altLang="en-US" sz="2400" dirty="0" smtClean="0">
                <a:solidFill>
                  <a:srgbClr val="91858F"/>
                </a:solidFill>
                <a:latin typeface="Arial" panose="020B0604020202020204" pitchFamily="34" charset="0"/>
                <a:ea typeface="Source Han Sans ExtraLight" panose="020B0200000000000000" pitchFamily="34" charset="-122"/>
                <a:cs typeface="Arial" panose="020B0604020202020204" pitchFamily="34" charset="0"/>
              </a:rPr>
              <a:t>指导教师：吴昊 王殿军</a:t>
            </a:r>
            <a:endParaRPr lang="en-US" altLang="zh-CN" sz="2400" dirty="0">
              <a:solidFill>
                <a:srgbClr val="91858F"/>
              </a:solidFill>
              <a:latin typeface="Arial" panose="020B0604020202020204" pitchFamily="34" charset="0"/>
              <a:ea typeface="Source Han Sans ExtraLight" panose="020B0200000000000000" pitchFamily="34" charset="-122"/>
              <a:cs typeface="Arial" panose="020B0604020202020204" pitchFamily="34" charset="0"/>
            </a:endParaRPr>
          </a:p>
        </p:txBody>
      </p:sp>
      <p:sp>
        <p:nvSpPr>
          <p:cNvPr id="11" name="矩形 10"/>
          <p:cNvSpPr/>
          <p:nvPr/>
        </p:nvSpPr>
        <p:spPr>
          <a:xfrm>
            <a:off x="5133231" y="4107578"/>
            <a:ext cx="2592288" cy="438574"/>
          </a:xfrm>
          <a:prstGeom prst="rect">
            <a:avLst/>
          </a:prstGeom>
        </p:spPr>
        <p:txBody>
          <a:bodyPr wrap="square" lIns="68572" tIns="34286" rIns="68572" bIns="34286">
            <a:spAutoFit/>
          </a:bodyPr>
          <a:lstStyle/>
          <a:p>
            <a:pPr algn="just"/>
            <a:r>
              <a:rPr lang="zh-CN" altLang="en-US" sz="2400" dirty="0" smtClean="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清华大学</a:t>
            </a:r>
            <a:r>
              <a:rPr lang="zh-CN" altLang="en-US"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附属中学</a:t>
            </a:r>
            <a:endParaRPr lang="en-US" altLang="zh-CN"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4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4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354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14:bounceEnd="20000">
                                          <p:cBhvr additive="base">
                                            <p:cTn id="27"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439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anim calcmode="lin" valueType="num">
                                          <p:cBhvr>
                                            <p:cTn id="3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4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4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354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439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anim calcmode="lin" valueType="num">
                                          <p:cBhvr>
                                            <p:cTn id="3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10" grpId="0"/>
          <p:bldP spid="1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nvGraphicFramePr>
        <p:xfrm>
          <a:off x="1316807" y="2464197"/>
          <a:ext cx="10153126" cy="4145280"/>
        </p:xfrm>
        <a:graphic>
          <a:graphicData uri="http://schemas.openxmlformats.org/drawingml/2006/table">
            <a:tbl>
              <a:tblPr/>
              <a:tblGrid>
                <a:gridCol w="1232590"/>
                <a:gridCol w="1431706"/>
                <a:gridCol w="1240596"/>
                <a:gridCol w="1321936"/>
                <a:gridCol w="1232590"/>
                <a:gridCol w="1232590"/>
                <a:gridCol w="1230559"/>
                <a:gridCol w="1230559"/>
              </a:tblGrid>
              <a:tr h="407568">
                <a:tc>
                  <a:txBody>
                    <a:bodyPr/>
                    <a:lstStyle/>
                    <a:p>
                      <a:pPr algn="l">
                        <a:spcAft>
                          <a:spcPts val="0"/>
                        </a:spcAft>
                      </a:pPr>
                      <a:r>
                        <a:rPr lang="zh-CN" sz="1600" kern="100" dirty="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Google Play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Battery Type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Battery Capacity(mAh)</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Display Resolution</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Operation System</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SIM Card Quantity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spcAft>
                          <a:spcPts val="0"/>
                        </a:spcAft>
                      </a:pPr>
                      <a:endParaRPr lang="en-US" sz="1600" kern="100" dirty="0">
                        <a:latin typeface="Times New Roman"/>
                        <a:ea typeface="宋体"/>
                        <a:cs typeface="Times New Roman"/>
                      </a:endParaRPr>
                    </a:p>
                    <a:p>
                      <a:pPr algn="l">
                        <a:spcAft>
                          <a:spcPts val="0"/>
                        </a:spcAft>
                      </a:pPr>
                      <a:r>
                        <a:rPr lang="zh-CN" sz="1600" kern="100" dirty="0">
                          <a:latin typeface="Times New Roman"/>
                          <a:ea typeface="宋体"/>
                          <a:cs typeface="Times New Roman"/>
                        </a:rPr>
                        <a:t>　</a:t>
                      </a:r>
                    </a:p>
                    <a:p>
                      <a:pPr algn="l">
                        <a:spcAft>
                          <a:spcPts val="0"/>
                        </a:spcAft>
                      </a:pPr>
                      <a:r>
                        <a:rPr lang="zh-CN" sz="1600" kern="100" dirty="0">
                          <a:latin typeface="Times New Roman"/>
                          <a:ea typeface="宋体"/>
                          <a:cs typeface="Times New Roman"/>
                        </a:rPr>
                        <a:t>　</a:t>
                      </a:r>
                    </a:p>
                  </a:txBody>
                  <a:tcPr marL="62917" marR="6291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0.54663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0.563529</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Recording Definition (P)</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Touch Screen Type</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RAM(G)</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ROM(G)</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CPU</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Display Size (inches)</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Size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0.588991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0.337011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0.771116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0.570534</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0.330881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0.805193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Highest camera resolution(MB)</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Dual Camera</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Front Camera</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Brand</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Color</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Feature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Price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0.771525</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0.486192</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0.555845</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0.805639</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0.499513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0.539377</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SearchCnt</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GoodCommentCount</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Score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IsGalleryFeatured</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IsHighQuality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CanDesignProduct</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spcAft>
                          <a:spcPts val="0"/>
                        </a:spcAft>
                      </a:pPr>
                      <a:r>
                        <a:rPr lang="zh-CN" sz="1600" kern="100">
                          <a:latin typeface="Times New Roman"/>
                          <a:ea typeface="宋体"/>
                          <a:cs typeface="Times New Roman"/>
                        </a:rPr>
                        <a:t>　</a:t>
                      </a:r>
                    </a:p>
                    <a:p>
                      <a:pPr algn="l">
                        <a:spcAft>
                          <a:spcPts val="0"/>
                        </a:spcAft>
                      </a:pPr>
                      <a:r>
                        <a:rPr lang="zh-CN" sz="1600" kern="100">
                          <a:latin typeface="Times New Roman"/>
                          <a:ea typeface="宋体"/>
                          <a:cs typeface="Times New Roman"/>
                        </a:rPr>
                        <a:t>　</a:t>
                      </a:r>
                    </a:p>
                  </a:txBody>
                  <a:tcPr marL="62917" marR="6291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0.752451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0.550346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0.722596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0.56748</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57167" y="3760341"/>
            <a:ext cx="3528392" cy="1111978"/>
          </a:xfrm>
          <a:prstGeom prst="rect">
            <a:avLst/>
          </a:prstGeom>
          <a:noFill/>
        </p:spPr>
      </p:pic>
    </p:spTree>
    <p:extLst>
      <p:ext uri="{BB962C8B-B14F-4D97-AF65-F5344CB8AC3E}">
        <p14:creationId xmlns:p14="http://schemas.microsoft.com/office/powerpoint/2010/main" val="174301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blGrid>
                <a:gridCol w="865424"/>
                <a:gridCol w="2446944"/>
                <a:gridCol w="528701"/>
                <a:gridCol w="422910"/>
                <a:gridCol w="537210"/>
                <a:gridCol w="537210"/>
                <a:gridCol w="422910"/>
              </a:tblGrid>
              <a:tr h="435478">
                <a:tc>
                  <a:txBody>
                    <a:bodyPr/>
                    <a:lstStyle/>
                    <a:p>
                      <a:pPr algn="l">
                        <a:spcAft>
                          <a:spcPts val="0"/>
                        </a:spcAft>
                      </a:pPr>
                      <a:r>
                        <a:rPr lang="en-US" sz="1800" kern="100" dirty="0">
                          <a:latin typeface="Times New Roman"/>
                          <a:ea typeface="仿宋_GB2312"/>
                          <a:cs typeface="Times New Roman"/>
                        </a:rPr>
                        <a:t>ROM</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Group number in Category Click Rate</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1</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4</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8</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16</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110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143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128</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256</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Information entropy </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1.459148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1.89366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674">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63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54</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2.122787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110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143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36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2.205866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2.242444</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83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49</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2.160525</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1.931295</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80903" y="3904357"/>
            <a:ext cx="10245799" cy="936104"/>
          </a:xfrm>
          <a:prstGeom prst="rect">
            <a:avLst/>
          </a:prstGeom>
          <a:noFill/>
        </p:spPr>
      </p:pic>
      <p:graphicFrame>
        <p:nvGraphicFramePr>
          <p:cNvPr id="5" name="表格 4"/>
          <p:cNvGraphicFramePr>
            <a:graphicFrameLocks noGrp="1"/>
          </p:cNvGraphicFramePr>
          <p:nvPr/>
        </p:nvGraphicFramePr>
        <p:xfrm>
          <a:off x="2540943" y="5200501"/>
          <a:ext cx="7803084" cy="864096"/>
        </p:xfrm>
        <a:graphic>
          <a:graphicData uri="http://schemas.openxmlformats.org/drawingml/2006/table">
            <a:tbl>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Sum of the products</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000" kern="100" dirty="0" err="1" smtClean="0">
                          <a:latin typeface="Times New Roman"/>
                          <a:ea typeface="宋体"/>
                          <a:cs typeface="Times New Roman"/>
                        </a:rPr>
                        <a:t>IGain</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just">
                        <a:spcAft>
                          <a:spcPts val="0"/>
                        </a:spcAft>
                      </a:pPr>
                      <a:r>
                        <a:rPr lang="en-US" sz="2000" kern="100" dirty="0">
                          <a:latin typeface="Times New Roman"/>
                          <a:ea typeface="仿宋_GB2312"/>
                          <a:cs typeface="Times New Roman"/>
                        </a:rPr>
                        <a:t>ROM</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2.174619842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0.026159369</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2396927" y="2536205"/>
          <a:ext cx="8064896" cy="864096"/>
        </p:xfrm>
        <a:graphic>
          <a:graphicData uri="http://schemas.openxmlformats.org/drawingml/2006/table">
            <a:tbl>
              <a:tblPr/>
              <a:tblGrid>
                <a:gridCol w="3107575"/>
                <a:gridCol w="2367676"/>
                <a:gridCol w="2589645"/>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kern="100" dirty="0">
                          <a:latin typeface="Times New Roman"/>
                          <a:ea typeface="仿宋_GB2312"/>
                          <a:cs typeface="Times New Roman"/>
                        </a:rPr>
                        <a:t>Category Click Rate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kern="100">
                          <a:latin typeface="Times New Roman"/>
                          <a:ea typeface="仿宋_GB2312"/>
                          <a:cs typeface="Times New Roman"/>
                        </a:rPr>
                        <a:t>Category Convert Rate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l">
                        <a:spcAft>
                          <a:spcPts val="0"/>
                        </a:spcAft>
                      </a:pPr>
                      <a:r>
                        <a:rPr lang="en-US" sz="2000" kern="100">
                          <a:latin typeface="Times New Roman"/>
                          <a:ea typeface="仿宋_GB2312"/>
                          <a:cs typeface="Times New Roman"/>
                        </a:rPr>
                        <a:t>Global information entropy </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303020" algn="r"/>
                        </a:tabLst>
                      </a:pPr>
                      <a:r>
                        <a:rPr lang="en-US" sz="2000" kern="100" dirty="0">
                          <a:latin typeface="Times New Roman"/>
                          <a:ea typeface="仿宋_GB2312"/>
                          <a:cs typeface="Times New Roman"/>
                        </a:rPr>
                        <a:t>2.200779</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2.081891</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26427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blGrid>
                <a:gridCol w="2647599"/>
                <a:gridCol w="2766997"/>
              </a:tblGrid>
              <a:tr h="102880">
                <a:tc>
                  <a:txBody>
                    <a:bodyPr/>
                    <a:lstStyle/>
                    <a:p>
                      <a:pPr algn="ctr">
                        <a:spcAft>
                          <a:spcPts val="0"/>
                        </a:spcAft>
                      </a:pPr>
                      <a:r>
                        <a:rPr lang="en-US" sz="2000" kern="100" dirty="0">
                          <a:latin typeface="Times New Roman"/>
                          <a:ea typeface="仿宋_GB2312"/>
                          <a:cs typeface="Times New Roman"/>
                        </a:rPr>
                        <a:t>Comment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0.732792417</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smtClean="0">
                          <a:latin typeface="Times New Roman"/>
                          <a:ea typeface="仿宋_GB2312"/>
                          <a:cs typeface="Times New Roman"/>
                        </a:rPr>
                        <a:t>Good Comment Count</a:t>
                      </a:r>
                      <a:endParaRPr lang="zh-CN" sz="2000" kern="100" dirty="0">
                        <a:latin typeface="Times New Roman"/>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0.680453664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Search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0.392386753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Score</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0.173242295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Brand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0.124112475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Is Gallery Featured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0.060358001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Battery Capacity(mAh)</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0.050232189</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RAM(G)</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0.031072544</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Size</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0.028079662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6357367" y="3040261"/>
          <a:ext cx="6120680" cy="2664296"/>
        </p:xfrm>
        <a:graphic>
          <a:graphicData uri="http://schemas.openxmlformats.org/drawingml/2006/table">
            <a:tbl>
              <a:tblPr/>
              <a:tblGrid>
                <a:gridCol w="3006198"/>
                <a:gridCol w="3114482"/>
              </a:tblGrid>
              <a:tr h="333037">
                <a:tc>
                  <a:txBody>
                    <a:bodyPr/>
                    <a:lstStyle/>
                    <a:p>
                      <a:pPr algn="ctr">
                        <a:spcAft>
                          <a:spcPts val="0"/>
                        </a:spcAft>
                      </a:pPr>
                      <a:r>
                        <a:rPr lang="en-US" sz="2000" kern="100" dirty="0">
                          <a:latin typeface="Times New Roman"/>
                          <a:ea typeface="仿宋_GB2312"/>
                          <a:cs typeface="Times New Roman"/>
                        </a:rPr>
                        <a:t>Comment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0.950131659</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smtClean="0">
                          <a:latin typeface="Times New Roman"/>
                          <a:ea typeface="仿宋_GB2312"/>
                          <a:cs typeface="Times New Roman"/>
                        </a:rPr>
                        <a:t>Good Comment Count</a:t>
                      </a:r>
                      <a:endParaRPr lang="zh-CN" sz="2000" kern="100" dirty="0">
                        <a:latin typeface="Times New Roman"/>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0.910616696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Search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0.631528548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Score</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0.288394004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Brand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0.261397755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smtClean="0">
                          <a:latin typeface="Times New Roman"/>
                          <a:ea typeface="仿宋_GB2312"/>
                          <a:cs typeface="Times New Roman"/>
                        </a:rPr>
                        <a:t>Is Gallery Featured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0.220147548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Battery Capacity(</a:t>
                      </a:r>
                      <a:r>
                        <a:rPr lang="en-US" sz="2000" kern="100" dirty="0" err="1">
                          <a:latin typeface="Times New Roman"/>
                          <a:ea typeface="仿宋_GB2312"/>
                          <a:cs typeface="Times New Roman"/>
                        </a:rPr>
                        <a:t>mAh</a:t>
                      </a:r>
                      <a:r>
                        <a:rPr lang="en-US" sz="2000" kern="100" dirty="0">
                          <a:latin typeface="Times New Roman"/>
                          <a:ea typeface="仿宋_GB2312"/>
                          <a:cs typeface="Times New Roman"/>
                        </a:rPr>
                        <a: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0.102065066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Highest camera resolution</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0.067310002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181867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1601</Words>
  <Application>Microsoft Office PowerPoint</Application>
  <PresentationFormat>自定义</PresentationFormat>
  <Paragraphs>537</Paragraphs>
  <Slides>30</Slides>
  <Notes>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5" baseType="lpstr">
      <vt:lpstr>Source Han Sans ExtraLight</vt:lpstr>
      <vt:lpstr>仿宋_GB2312</vt:lpstr>
      <vt:lpstr>华文隶书</vt:lpstr>
      <vt:lpstr>宋体</vt:lpstr>
      <vt:lpstr>微软雅黑</vt:lpstr>
      <vt:lpstr>方正正准黑简体</vt:lpstr>
      <vt:lpstr>楷体</vt:lpstr>
      <vt:lpstr>Arial</vt:lpstr>
      <vt:lpstr>Calibri</vt:lpstr>
      <vt:lpstr>Calibri Light</vt:lpstr>
      <vt:lpstr>Cambria Math</vt:lpstr>
      <vt:lpstr>Impact</vt:lpstr>
      <vt:lpstr>Times New Roman</vt:lpstr>
      <vt:lpstr>第一PPT，www.1ppt.com</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2018-11-03T05:54:04Z</dcterms:modified>
</cp:coreProperties>
</file>