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6"/>
  </p:notesMasterIdLst>
  <p:handoutMasterIdLst>
    <p:handoutMasterId r:id="rId17"/>
  </p:handoutMasterIdLst>
  <p:sldIdLst>
    <p:sldId id="3148" r:id="rId2"/>
    <p:sldId id="3149" r:id="rId3"/>
    <p:sldId id="3124" r:id="rId4"/>
    <p:sldId id="3154" r:id="rId5"/>
    <p:sldId id="3155" r:id="rId6"/>
    <p:sldId id="3156" r:id="rId7"/>
    <p:sldId id="3157" r:id="rId8"/>
    <p:sldId id="3158" r:id="rId9"/>
    <p:sldId id="3159" r:id="rId10"/>
    <p:sldId id="3162" r:id="rId11"/>
    <p:sldId id="3163" r:id="rId12"/>
    <p:sldId id="3164" r:id="rId13"/>
    <p:sldId id="3160" r:id="rId14"/>
    <p:sldId id="3161" r:id="rId15"/>
  </p:sldIdLst>
  <p:sldSz cx="12858750" cy="7232650"/>
  <p:notesSz cx="6858000" cy="9144000"/>
  <p:custDataLst>
    <p:tags r:id="rId1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C00000"/>
    <a:srgbClr val="00B369"/>
    <a:srgbClr val="1A8CE1"/>
    <a:srgbClr val="FFFFFF"/>
    <a:srgbClr val="A78357"/>
    <a:srgbClr val="28C7D4"/>
    <a:srgbClr val="F94D4D"/>
    <a:srgbClr val="FEFEFE"/>
    <a:srgbClr val="8F1A12"/>
    <a:srgbClr val="F84E4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8" autoAdjust="0"/>
    <p:restoredTop sz="92986" autoAdjust="0"/>
  </p:normalViewPr>
  <p:slideViewPr>
    <p:cSldViewPr>
      <p:cViewPr varScale="1">
        <p:scale>
          <a:sx n="84" d="100"/>
          <a:sy n="84" d="100"/>
        </p:scale>
        <p:origin x="-714" y="-90"/>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36174A4F-3D12-4CED-9F23-3DFA723EC0BB}">
      <dgm:prSet phldrT="[文本]" custT="1"/>
      <dgm:spPr/>
      <dgm:t>
        <a:bodyPr/>
        <a:lstStyle/>
        <a:p>
          <a:r>
            <a:rPr lang="zh-CN" altLang="en-US" sz="2400" dirty="0" smtClean="0"/>
            <a:t>公众对屏幕分辨率与像素敏感度不高，高分辨率与高像素反而不会吸引消费者，生产时应更注意成本降低</a:t>
          </a:r>
          <a:endParaRPr lang="zh-CN" altLang="en-US" sz="2400" dirty="0"/>
        </a:p>
      </dgm:t>
    </dgm:pt>
    <dgm:pt modelId="{997D500B-AECB-4133-8820-547833F09AD7}" type="parTrans" cxnId="{9562BF6D-8C82-49CC-BB9F-F8BF3C4CA504}">
      <dgm:prSet/>
      <dgm:spPr/>
      <dgm:t>
        <a:bodyPr/>
        <a:lstStyle/>
        <a:p>
          <a:endParaRPr lang="zh-CN" altLang="en-US"/>
        </a:p>
      </dgm:t>
    </dgm:pt>
    <dgm:pt modelId="{D50C7D8B-6F58-4DD9-A198-C29C7BDCA2A1}" type="sibTrans" cxnId="{9562BF6D-8C82-49CC-BB9F-F8BF3C4CA504}">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A096BFC9-B4B2-428A-8F9F-3E918FF65DBC}">
      <dgm:prSet phldrT="[文本]" custT="1"/>
      <dgm:spPr/>
      <dgm:t>
        <a:bodyPr/>
        <a:lstStyle/>
        <a:p>
          <a:r>
            <a:rPr lang="en-US" altLang="zh-CN" sz="2400" dirty="0" smtClean="0"/>
            <a:t>RAM,ROM,CPU</a:t>
          </a:r>
          <a:r>
            <a:rPr lang="zh-CN" altLang="en-US" sz="2400" dirty="0" smtClean="0"/>
            <a:t>可成为生产时质量提高的首选</a:t>
          </a:r>
          <a:endParaRPr lang="zh-CN" altLang="en-US" sz="2400" dirty="0"/>
        </a:p>
      </dgm:t>
    </dgm:pt>
    <dgm:pt modelId="{37D5370B-1C70-4340-B0FF-B0E9D3492825}" type="parTrans" cxnId="{D7ECEB90-0D6F-49ED-A603-38DAC640F87F}">
      <dgm:prSet/>
      <dgm:spPr/>
      <dgm:t>
        <a:bodyPr/>
        <a:lstStyle/>
        <a:p>
          <a:endParaRPr lang="zh-CN" altLang="en-US"/>
        </a:p>
      </dgm:t>
    </dgm:pt>
    <dgm:pt modelId="{654C9D96-F5AC-4B88-98DC-931CD1986DE4}" type="sibTrans" cxnId="{D7ECEB90-0D6F-49ED-A603-38DAC640F87F}">
      <dgm:prSet/>
      <dgm:spPr/>
      <dgm:t>
        <a:bodyPr/>
        <a:lstStyle/>
        <a:p>
          <a:endParaRPr lang="zh-CN" altLang="en-US"/>
        </a:p>
      </dgm:t>
    </dgm:pt>
    <dgm:pt modelId="{05512DBE-4089-421E-8449-DFDC84FC9C15}">
      <dgm:prSet phldrT="[文本]" custT="1"/>
      <dgm:spPr/>
      <dgm:t>
        <a:bodyPr/>
        <a:lstStyle/>
        <a:p>
          <a:endParaRPr lang="zh-CN" altLang="en-US" sz="2400" dirty="0"/>
        </a:p>
      </dgm:t>
    </dgm:pt>
    <dgm:pt modelId="{E35B299A-43B6-4547-8C83-6912F6AA91A9}" type="parTrans" cxnId="{FDCE6D7C-4502-4747-8BF7-EB9AF8A8C70C}">
      <dgm:prSet/>
      <dgm:spPr/>
    </dgm:pt>
    <dgm:pt modelId="{C974AC38-789A-4C8E-8201-D3A02653CB2F}" type="sibTrans" cxnId="{FDCE6D7C-4502-4747-8BF7-EB9AF8A8C70C}">
      <dgm:prSet/>
      <dgm:spPr/>
    </dgm:pt>
    <dgm:pt modelId="{48BAC9D4-3257-4948-847F-E8337EB792DD}" type="pres">
      <dgm:prSet presAssocID="{60046057-0083-44BC-979F-8B3B9A33F70D}" presName="Name0" presStyleCnt="0">
        <dgm:presLayoutVars>
          <dgm:dir/>
          <dgm:animLvl val="lvl"/>
          <dgm:resizeHandles/>
        </dgm:presLayoutVars>
      </dgm:prSet>
      <dgm:spPr/>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5495">
        <dgm:presLayoutVars>
          <dgm:bulletEnabled val="1"/>
        </dgm:presLayoutVars>
      </dgm:prSet>
      <dgm:spPr/>
    </dgm:pt>
    <dgm:pt modelId="{2645EF57-307A-43C8-8ECA-4E4322153777}" type="pres">
      <dgm:prSet presAssocID="{F10DED6F-F1A5-4395-8D97-81E6FC84D1A1}" presName="childShp" presStyleLbl="bgAccFollowNode1" presStyleIdx="0" presStyleCnt="2" custScaleX="106855" custScaleY="132788"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64516">
        <dgm:presLayoutVars>
          <dgm:bulletEnabled val="1"/>
        </dgm:presLayoutVars>
      </dgm:prSet>
      <dgm:spPr/>
    </dgm:pt>
    <dgm:pt modelId="{608BD255-0184-476F-AF9E-EC3422C6E1F9}" type="pres">
      <dgm:prSet presAssocID="{47814C37-F493-4299-81DC-CAE3894975A6}" presName="childShp" presStyleLbl="bgAccFollowNode1" presStyleIdx="1" presStyleCnt="2" custScaleX="106654" custScaleY="149299" custLinFactNeighborX="-42" custLinFactNeighborY="543">
        <dgm:presLayoutVars>
          <dgm:bulletEnabled val="1"/>
        </dgm:presLayoutVars>
      </dgm:prSet>
      <dgm:spPr/>
    </dgm:pt>
  </dgm:ptLst>
  <dgm:cxnLst>
    <dgm:cxn modelId="{702ABBE4-4C88-4FA0-B293-F417AAD5D038}" type="presOf" srcId="{36174A4F-3D12-4CED-9F23-3DFA723EC0BB}" destId="{608BD255-0184-476F-AF9E-EC3422C6E1F9}"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0A9CA333-1813-4A23-B55C-947ABAF7767A}" type="presOf" srcId="{47814C37-F493-4299-81DC-CAE3894975A6}" destId="{BE32D75B-6649-43C6-8B39-FB4895679A16}" srcOrd="0" destOrd="0" presId="urn:microsoft.com/office/officeart/2005/8/layout/vList6"/>
    <dgm:cxn modelId="{C8411E1A-325F-4347-BF5D-7E78179B539E}" type="presOf" srcId="{F10DED6F-F1A5-4395-8D97-81E6FC84D1A1}" destId="{6A1A3DCA-A819-45E8-AE5B-3C4B633FD574}" srcOrd="0" destOrd="0" presId="urn:microsoft.com/office/officeart/2005/8/layout/vList6"/>
    <dgm:cxn modelId="{07A900BA-3B45-4CF4-8F77-0555FF42AC54}" type="presOf" srcId="{60046057-0083-44BC-979F-8B3B9A33F70D}" destId="{48BAC9D4-3257-4948-847F-E8337EB792DD}" srcOrd="0" destOrd="0" presId="urn:microsoft.com/office/officeart/2005/8/layout/vList6"/>
    <dgm:cxn modelId="{35742238-644E-45E2-8396-8C873388ABC3}" srcId="{60046057-0083-44BC-979F-8B3B9A33F70D}" destId="{47814C37-F493-4299-81DC-CAE3894975A6}" srcOrd="1" destOrd="0" parTransId="{B4FA5893-5448-49F9-B322-96E6DC01451D}" sibTransId="{2848245C-187A-42BD-86F0-C2FAF031B6E7}"/>
    <dgm:cxn modelId="{D7ECEB90-0D6F-49ED-A603-38DAC640F87F}" srcId="{F10DED6F-F1A5-4395-8D97-81E6FC84D1A1}" destId="{A096BFC9-B4B2-428A-8F9F-3E918FF65DBC}" srcOrd="1" destOrd="0" parTransId="{37D5370B-1C70-4340-B0FF-B0E9D3492825}" sibTransId="{654C9D96-F5AC-4B88-98DC-931CD1986DE4}"/>
    <dgm:cxn modelId="{E2CB2EE8-8C60-415F-AE2C-B337DD494276}" srcId="{60046057-0083-44BC-979F-8B3B9A33F70D}" destId="{F10DED6F-F1A5-4395-8D97-81E6FC84D1A1}" srcOrd="0" destOrd="0" parTransId="{5871CD4D-75FC-46EE-99C3-F1CD76D08F38}" sibTransId="{733DB24E-E952-42C6-AAE2-7E8EDBF9780B}"/>
    <dgm:cxn modelId="{9562BF6D-8C82-49CC-BB9F-F8BF3C4CA504}" srcId="{47814C37-F493-4299-81DC-CAE3894975A6}" destId="{36174A4F-3D12-4CED-9F23-3DFA723EC0BB}" srcOrd="0" destOrd="0" parTransId="{997D500B-AECB-4133-8820-547833F09AD7}" sibTransId="{D50C7D8B-6F58-4DD9-A198-C29C7BDCA2A1}"/>
    <dgm:cxn modelId="{B0108D26-7CDD-470F-8503-5A901468AD7C}" type="presOf" srcId="{A096BFC9-B4B2-428A-8F9F-3E918FF65DBC}" destId="{2645EF57-307A-43C8-8ECA-4E4322153777}" srcOrd="0" destOrd="1" presId="urn:microsoft.com/office/officeart/2005/8/layout/vList6"/>
    <dgm:cxn modelId="{F6158FBF-0382-4EA7-8F9B-02A701C48AF1}" type="presOf" srcId="{05512DBE-4089-421E-8449-DFDC84FC9C15}" destId="{2645EF57-307A-43C8-8ECA-4E4322153777}" srcOrd="0" destOrd="0" presId="urn:microsoft.com/office/officeart/2005/8/layout/vList6"/>
    <dgm:cxn modelId="{7DE3C99E-05DD-45AF-8BF3-D46B3F76D1FB}" type="presParOf" srcId="{48BAC9D4-3257-4948-847F-E8337EB792DD}" destId="{7E07806B-11DD-4592-A0A1-74E0ED7745E2}" srcOrd="0" destOrd="0" presId="urn:microsoft.com/office/officeart/2005/8/layout/vList6"/>
    <dgm:cxn modelId="{0EFB2E30-A77C-4BB6-ADD9-9B7AA5F29ECE}" type="presParOf" srcId="{7E07806B-11DD-4592-A0A1-74E0ED7745E2}" destId="{6A1A3DCA-A819-45E8-AE5B-3C4B633FD574}" srcOrd="0" destOrd="0" presId="urn:microsoft.com/office/officeart/2005/8/layout/vList6"/>
    <dgm:cxn modelId="{C8D1252B-0987-4924-810C-7DD37021BE2B}" type="presParOf" srcId="{7E07806B-11DD-4592-A0A1-74E0ED7745E2}" destId="{2645EF57-307A-43C8-8ECA-4E4322153777}" srcOrd="1" destOrd="0" presId="urn:microsoft.com/office/officeart/2005/8/layout/vList6"/>
    <dgm:cxn modelId="{2A0D091D-48CB-4075-9D07-407D16E298C4}" type="presParOf" srcId="{48BAC9D4-3257-4948-847F-E8337EB792DD}" destId="{EB4AD5EE-649D-486F-8AF6-F1AE2D7E2611}" srcOrd="1" destOrd="0" presId="urn:microsoft.com/office/officeart/2005/8/layout/vList6"/>
    <dgm:cxn modelId="{3BB0B5A2-A353-47C9-A9C6-94A73F5ACF87}" type="presParOf" srcId="{48BAC9D4-3257-4948-847F-E8337EB792DD}" destId="{488CD8C2-0D89-4293-AAD3-3748380B7BFD}" srcOrd="2" destOrd="0" presId="urn:microsoft.com/office/officeart/2005/8/layout/vList6"/>
    <dgm:cxn modelId="{49F58014-F628-49FC-AAF1-5369C3D64F93}" type="presParOf" srcId="{488CD8C2-0D89-4293-AAD3-3748380B7BFD}" destId="{BE32D75B-6649-43C6-8B39-FB4895679A16}" srcOrd="0" destOrd="0" presId="urn:microsoft.com/office/officeart/2005/8/layout/vList6"/>
    <dgm:cxn modelId="{AF57D0E0-EDF2-4A75-9AED-3A3E4EB790E4}"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en-US" altLang="zh-CN" dirty="0" smtClean="0"/>
            <a:t>AHP</a:t>
          </a:r>
          <a:r>
            <a:rPr lang="zh-CN" altLang="en-US" dirty="0" smtClean="0"/>
            <a:t>算法可对独立变量重要程度进行直观的定性展现，帮助生产商进行辅助分析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6B988224-D267-48E6-BB88-11D7EB33A9E5}" srcId="{942B22BF-A410-4B05-907C-72F38DBF34E5}" destId="{67152304-62A2-4480-BB0F-7312C6C166BD}" srcOrd="0" destOrd="0" parTransId="{C48BABFC-2D25-48A2-8F8F-688DD1F53D42}" sibTransId="{56D1CEEC-8FA6-449B-8C0F-188C5E28427E}"/>
    <dgm:cxn modelId="{15A7D75D-080F-40C5-AE52-A4D133015169}" type="presOf" srcId="{942B22BF-A410-4B05-907C-72F38DBF34E5}" destId="{24EAAECF-B7AF-4C64-A740-60FEF886795C}" srcOrd="0" destOrd="0" presId="urn:microsoft.com/office/officeart/2005/8/layout/chevron2"/>
    <dgm:cxn modelId="{CD1CB59C-1475-4621-A9F3-092302A17DC6}" type="presOf" srcId="{9E9AB031-32BC-49C1-BECF-8C7374B336A8}" destId="{4C720786-CD0F-4B01-9C54-52A2D3B3891A}" srcOrd="0" destOrd="0" presId="urn:microsoft.com/office/officeart/2005/8/layout/chevron2"/>
    <dgm:cxn modelId="{74E4BBDA-DA85-4826-8D9B-04C678F03EB4}" type="presOf" srcId="{BB47568A-3B6E-41B6-9732-6A5915EEF2E2}" destId="{7D512C88-9E75-4BB5-B297-D84E27B83F9F}" srcOrd="0" destOrd="0" presId="urn:microsoft.com/office/officeart/2005/8/layout/chevron2"/>
    <dgm:cxn modelId="{E1ED7AC5-E478-45BC-ABBF-2C014926427C}" srcId="{CE00F5CB-A690-4EF8-AA00-43AE7B383577}" destId="{0970E5E0-1B61-45DB-A4E4-F2182B6EFA49}" srcOrd="2" destOrd="0" parTransId="{A68EB98F-34E6-4179-92FF-E138AB7C514D}" sibTransId="{14CF5161-2895-473D-B889-90506C612FD0}"/>
    <dgm:cxn modelId="{FDAE5116-B310-4D61-9646-53C417F87F66}" type="presOf" srcId="{67152304-62A2-4480-BB0F-7312C6C166BD}" destId="{75AEB1D8-0BF8-4263-8800-95E8985D3CC3}" srcOrd="0" destOrd="0" presId="urn:microsoft.com/office/officeart/2005/8/layout/chevron2"/>
    <dgm:cxn modelId="{17C26142-2E9B-4B66-9A74-CF8F1B2FD7CD}" type="presOf" srcId="{54C5ADE1-812E-4298-A821-B2770137D22A}" destId="{5BE1741A-31AB-49C7-BBB9-17048400F0B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735366B6-E2B6-465F-9F74-104931EFB119}" type="presOf" srcId="{0970E5E0-1B61-45DB-A4E4-F2182B6EFA49}" destId="{75604D26-8377-4B8B-AC20-983F51702F76}" srcOrd="0" destOrd="0" presId="urn:microsoft.com/office/officeart/2005/8/layout/chevron2"/>
    <dgm:cxn modelId="{B1394F87-0DF1-4E0B-9BF5-48415D6C93A0}" srcId="{0970E5E0-1B61-45DB-A4E4-F2182B6EFA49}" destId="{BAE28226-7DE8-4753-8F49-6B7FE4321F5E}" srcOrd="0" destOrd="0" parTransId="{C1D28C14-C9CB-49EC-A322-F8459F21FEB4}" sibTransId="{73FC5A72-4DC8-4D09-9FA5-6B3C1B4202AF}"/>
    <dgm:cxn modelId="{ABE574FB-D950-429D-91EF-FFD561B64E5C}" srcId="{CE00F5CB-A690-4EF8-AA00-43AE7B383577}" destId="{942B22BF-A410-4B05-907C-72F38DBF34E5}" srcOrd="3" destOrd="0" parTransId="{5A6BE4C1-6113-4E75-97E5-06925B84730E}" sibTransId="{3D20E243-CD2B-4850-814D-793D3EABF7F3}"/>
    <dgm:cxn modelId="{795C474A-2489-438E-AF63-14F21C0F2A14}" srcId="{54C5ADE1-812E-4298-A821-B2770137D22A}" destId="{9E9AB031-32BC-49C1-BECF-8C7374B336A8}" srcOrd="0" destOrd="0" parTransId="{7474F7C1-CD6B-462F-8578-C22F67EBB245}" sibTransId="{2EB20660-954C-4BA6-ADF3-B57B861D9BFD}"/>
    <dgm:cxn modelId="{A7A80476-58DC-4726-AA57-44DF63B4212D}" srcId="{CE00F5CB-A690-4EF8-AA00-43AE7B383577}" destId="{54C5ADE1-812E-4298-A821-B2770137D22A}" srcOrd="0" destOrd="0" parTransId="{8DA93C0F-EFEB-492B-B8A2-2C6EA9279F37}" sibTransId="{489D6379-C4DE-40EB-83B1-9D026FCA3CF0}"/>
    <dgm:cxn modelId="{774C793C-82AC-4B69-946F-F7B66D06BA7A}" srcId="{BB47568A-3B6E-41B6-9732-6A5915EEF2E2}" destId="{58C4DE59-49B3-4E65-B2B6-756426C8B5A3}" srcOrd="0" destOrd="0" parTransId="{6F17B68D-6BAD-4693-960D-D9621DFC0A5C}" sibTransId="{543E1DA6-29A7-4B58-B52D-36C62371284B}"/>
    <dgm:cxn modelId="{955E2BA0-9F2D-4DEA-A67B-36AC526EB2E6}" type="presOf" srcId="{BAE28226-7DE8-4753-8F49-6B7FE4321F5E}" destId="{D0B6C5D0-1DF6-4822-8B10-3810AF366E2A}" srcOrd="0" destOrd="0" presId="urn:microsoft.com/office/officeart/2005/8/layout/chevron2"/>
    <dgm:cxn modelId="{6779E68C-C311-4A79-89AD-BAF749B5ED2E}" type="presOf" srcId="{CE00F5CB-A690-4EF8-AA00-43AE7B383577}" destId="{BCF41435-2819-43BC-9FE4-E114365F3B56}" srcOrd="0" destOrd="0" presId="urn:microsoft.com/office/officeart/2005/8/layout/chevron2"/>
    <dgm:cxn modelId="{E86081C3-C9F1-4E11-83B5-D33F1CDDA045}" type="presOf" srcId="{58C4DE59-49B3-4E65-B2B6-756426C8B5A3}" destId="{1B1DFB7F-9975-4C1F-A29D-28D02B14EF80}" srcOrd="0" destOrd="0" presId="urn:microsoft.com/office/officeart/2005/8/layout/chevron2"/>
    <dgm:cxn modelId="{7F05D8D1-7268-4A06-B57E-5D2269838CBD}" type="presParOf" srcId="{BCF41435-2819-43BC-9FE4-E114365F3B56}" destId="{91D432DE-0914-466A-9A54-9F58FA4FB8E2}" srcOrd="0" destOrd="0" presId="urn:microsoft.com/office/officeart/2005/8/layout/chevron2"/>
    <dgm:cxn modelId="{745BBA65-7CA1-43A4-8563-2AB0A33C4BAF}" type="presParOf" srcId="{91D432DE-0914-466A-9A54-9F58FA4FB8E2}" destId="{5BE1741A-31AB-49C7-BBB9-17048400F0B3}" srcOrd="0" destOrd="0" presId="urn:microsoft.com/office/officeart/2005/8/layout/chevron2"/>
    <dgm:cxn modelId="{C1785A17-A3D8-4837-9F10-3086289C8006}" type="presParOf" srcId="{91D432DE-0914-466A-9A54-9F58FA4FB8E2}" destId="{4C720786-CD0F-4B01-9C54-52A2D3B3891A}" srcOrd="1" destOrd="0" presId="urn:microsoft.com/office/officeart/2005/8/layout/chevron2"/>
    <dgm:cxn modelId="{748DC3D8-9FCC-44CD-9BE5-34EEBD9309C4}" type="presParOf" srcId="{BCF41435-2819-43BC-9FE4-E114365F3B56}" destId="{D73EAC5E-666A-4FA4-B4B0-0CAC8F9DAABB}" srcOrd="1" destOrd="0" presId="urn:microsoft.com/office/officeart/2005/8/layout/chevron2"/>
    <dgm:cxn modelId="{39FA8C39-C3EA-4BB3-921B-2369926B86A3}" type="presParOf" srcId="{BCF41435-2819-43BC-9FE4-E114365F3B56}" destId="{EEF2B9B8-9D60-40F8-9CB0-FDC7D1530A28}" srcOrd="2" destOrd="0" presId="urn:microsoft.com/office/officeart/2005/8/layout/chevron2"/>
    <dgm:cxn modelId="{8AC13096-7937-4EC6-8D05-05A436ECF658}" type="presParOf" srcId="{EEF2B9B8-9D60-40F8-9CB0-FDC7D1530A28}" destId="{7D512C88-9E75-4BB5-B297-D84E27B83F9F}" srcOrd="0" destOrd="0" presId="urn:microsoft.com/office/officeart/2005/8/layout/chevron2"/>
    <dgm:cxn modelId="{F9D8F45D-9DEE-45FA-B174-0F8C619E5420}" type="presParOf" srcId="{EEF2B9B8-9D60-40F8-9CB0-FDC7D1530A28}" destId="{1B1DFB7F-9975-4C1F-A29D-28D02B14EF80}" srcOrd="1" destOrd="0" presId="urn:microsoft.com/office/officeart/2005/8/layout/chevron2"/>
    <dgm:cxn modelId="{3DF674B5-2925-4785-B59F-1CE95DCAEAA3}" type="presParOf" srcId="{BCF41435-2819-43BC-9FE4-E114365F3B56}" destId="{E2C66ED5-6E15-4526-9265-EB80D1AFFCFB}" srcOrd="3" destOrd="0" presId="urn:microsoft.com/office/officeart/2005/8/layout/chevron2"/>
    <dgm:cxn modelId="{1BB3BF0A-6D0F-4D8B-85C0-D56C2F882690}" type="presParOf" srcId="{BCF41435-2819-43BC-9FE4-E114365F3B56}" destId="{574ECFF0-C016-433F-BE5D-876784883F1A}" srcOrd="4" destOrd="0" presId="urn:microsoft.com/office/officeart/2005/8/layout/chevron2"/>
    <dgm:cxn modelId="{60C2086F-DF9C-4F94-813B-E378251E5FE7}" type="presParOf" srcId="{574ECFF0-C016-433F-BE5D-876784883F1A}" destId="{75604D26-8377-4B8B-AC20-983F51702F76}" srcOrd="0" destOrd="0" presId="urn:microsoft.com/office/officeart/2005/8/layout/chevron2"/>
    <dgm:cxn modelId="{A08AAB9E-06EC-45BB-A495-A5486AEAA1EB}" type="presParOf" srcId="{574ECFF0-C016-433F-BE5D-876784883F1A}" destId="{D0B6C5D0-1DF6-4822-8B10-3810AF366E2A}" srcOrd="1" destOrd="0" presId="urn:microsoft.com/office/officeart/2005/8/layout/chevron2"/>
    <dgm:cxn modelId="{DDB2C969-B652-4B7C-9E66-F4DDE320E873}" type="presParOf" srcId="{BCF41435-2819-43BC-9FE4-E114365F3B56}" destId="{C1369DF1-1ABB-4540-B037-9D00711A706E}" srcOrd="5" destOrd="0" presId="urn:microsoft.com/office/officeart/2005/8/layout/chevron2"/>
    <dgm:cxn modelId="{BAF04D89-160D-46AD-9E2F-7D0E88F8D8E7}" type="presParOf" srcId="{BCF41435-2819-43BC-9FE4-E114365F3B56}" destId="{B7B364D3-4BEA-499A-B0F3-878480D8FB65}" srcOrd="6" destOrd="0" presId="urn:microsoft.com/office/officeart/2005/8/layout/chevron2"/>
    <dgm:cxn modelId="{5C09B253-AD17-483D-9AC2-E66DF7103F44}" type="presParOf" srcId="{B7B364D3-4BEA-499A-B0F3-878480D8FB65}" destId="{24EAAECF-B7AF-4C64-A740-60FEF886795C}" srcOrd="0" destOrd="0" presId="urn:microsoft.com/office/officeart/2005/8/layout/chevron2"/>
    <dgm:cxn modelId="{92E73733-4678-44EF-9B67-FF038C940B8F}"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45EF57-307A-43C8-8ECA-4E4322153777}">
      <dsp:nvSpPr>
        <dsp:cNvPr id="0" name=""/>
        <dsp:cNvSpPr/>
      </dsp:nvSpPr>
      <dsp:spPr>
        <a:xfrm>
          <a:off x="3456382" y="74"/>
          <a:ext cx="7141836" cy="130914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zh-CN" altLang="en-US" sz="2400" kern="1200" dirty="0"/>
        </a:p>
        <a:p>
          <a:pPr marL="228600" lvl="1" indent="-228600" algn="l" defTabSz="1066800">
            <a:lnSpc>
              <a:spcPct val="90000"/>
            </a:lnSpc>
            <a:spcBef>
              <a:spcPct val="0"/>
            </a:spcBef>
            <a:spcAft>
              <a:spcPct val="15000"/>
            </a:spcAft>
            <a:buChar char="••"/>
          </a:pPr>
          <a:r>
            <a:rPr lang="en-US" altLang="zh-CN" sz="2400" kern="1200" dirty="0" smtClean="0"/>
            <a:t>RAM,ROM,CPU</a:t>
          </a:r>
          <a:r>
            <a:rPr lang="zh-CN" altLang="en-US" sz="2400" kern="1200" dirty="0" smtClean="0"/>
            <a:t>可成为生产时质量提高的首选</a:t>
          </a:r>
          <a:endParaRPr lang="zh-CN" altLang="en-US" sz="2400" kern="1200" dirty="0"/>
        </a:p>
      </dsp:txBody>
      <dsp:txXfrm>
        <a:off x="3456382" y="74"/>
        <a:ext cx="7141836" cy="1309144"/>
      </dsp:txXfrm>
    </dsp:sp>
    <dsp:sp modelId="{6A1A3DCA-A819-45E8-AE5B-3C4B633FD574}">
      <dsp:nvSpPr>
        <dsp:cNvPr id="0" name=""/>
        <dsp:cNvSpPr/>
      </dsp:nvSpPr>
      <dsp:spPr>
        <a:xfrm>
          <a:off x="550545" y="161957"/>
          <a:ext cx="2918313"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zh-CN" altLang="en-US" sz="3800" kern="1200" dirty="0" smtClean="0"/>
            <a:t>首选因素</a:t>
          </a:r>
          <a:endParaRPr lang="zh-CN" altLang="en-US" sz="3800" kern="1200" dirty="0"/>
        </a:p>
      </dsp:txBody>
      <dsp:txXfrm>
        <a:off x="550545" y="161957"/>
        <a:ext cx="2918313" cy="985890"/>
      </dsp:txXfrm>
    </dsp:sp>
    <dsp:sp modelId="{608BD255-0184-476F-AF9E-EC3422C6E1F9}">
      <dsp:nvSpPr>
        <dsp:cNvPr id="0" name=""/>
        <dsp:cNvSpPr/>
      </dsp:nvSpPr>
      <dsp:spPr>
        <a:xfrm>
          <a:off x="3449812" y="1408394"/>
          <a:ext cx="7135370" cy="14719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公众对屏幕分辨率与像素敏感度不高，高分辨率与高像素反而不会吸引消费者，生产时应更注意成本降低</a:t>
          </a:r>
          <a:endParaRPr lang="zh-CN" altLang="en-US" sz="2400" kern="1200" dirty="0"/>
        </a:p>
      </dsp:txBody>
      <dsp:txXfrm>
        <a:off x="3449812" y="1408394"/>
        <a:ext cx="7135370" cy="1471925"/>
      </dsp:txXfrm>
    </dsp:sp>
    <dsp:sp modelId="{BE32D75B-6649-43C6-8B39-FB4895679A16}">
      <dsp:nvSpPr>
        <dsp:cNvPr id="0" name=""/>
        <dsp:cNvSpPr/>
      </dsp:nvSpPr>
      <dsp:spPr>
        <a:xfrm>
          <a:off x="574184" y="1651081"/>
          <a:ext cx="2877501"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zh-CN" altLang="en-US" sz="3800" kern="1200" dirty="0" smtClean="0"/>
            <a:t>不敏感因素</a:t>
          </a:r>
          <a:endParaRPr lang="zh-CN" altLang="en-US" sz="3800" kern="1200" dirty="0"/>
        </a:p>
      </dsp:txBody>
      <dsp:txXfrm>
        <a:off x="574184" y="1651081"/>
        <a:ext cx="2877501" cy="98589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定性分析</a:t>
          </a:r>
          <a:endParaRPr lang="zh-CN" altLang="en-US" sz="2000" kern="1200" dirty="0"/>
        </a:p>
      </dsp:txBody>
      <dsp:txXfrm rot="5400000">
        <a:off x="-230218" y="240665"/>
        <a:ext cx="1534790" cy="1074353"/>
      </dsp:txXfrm>
    </dsp:sp>
    <dsp:sp modelId="{4C720786-CD0F-4B01-9C54-52A2D3B3891A}">
      <dsp:nvSpPr>
        <dsp:cNvPr id="0" name=""/>
        <dsp:cNvSpPr/>
      </dsp:nvSpPr>
      <dsp:spPr>
        <a:xfrm rot="5400000">
          <a:off x="4324619" y="-324655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AHP</a:t>
          </a:r>
          <a:r>
            <a:rPr lang="zh-CN" altLang="en-US" sz="2400" kern="1200" dirty="0" smtClean="0"/>
            <a:t>算法可对独立变量重要程度进行直观的定性展现，帮助生产商进行辅助分析</a:t>
          </a:r>
          <a:endParaRPr lang="zh-CN" altLang="en-US" sz="2400" kern="1200" dirty="0"/>
        </a:p>
      </dsp:txBody>
      <dsp:txXfrm rot="5400000">
        <a:off x="4324619" y="-3246557"/>
        <a:ext cx="997613" cy="7498146"/>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因素排名</a:t>
          </a:r>
          <a:endParaRPr lang="zh-CN" altLang="en-US" sz="2000" kern="1200" dirty="0"/>
        </a:p>
      </dsp:txBody>
      <dsp:txXfrm rot="5400000">
        <a:off x="-230218" y="1624858"/>
        <a:ext cx="1534790" cy="1074353"/>
      </dsp:txXfrm>
    </dsp:sp>
    <dsp:sp modelId="{1B1DFB7F-9975-4C1F-A29D-28D02B14EF80}">
      <dsp:nvSpPr>
        <dsp:cNvPr id="0" name=""/>
        <dsp:cNvSpPr/>
      </dsp:nvSpPr>
      <dsp:spPr>
        <a:xfrm rot="5400000">
          <a:off x="4324619" y="-185562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主成分分析，神经网络等定量数据处理方法分析独立变量，探究大众需求，得出了重要因素的具体排名</a:t>
          </a:r>
          <a:endParaRPr lang="zh-CN" altLang="en-US" sz="2400" kern="1200" dirty="0"/>
        </a:p>
      </dsp:txBody>
      <dsp:txXfrm rot="5400000">
        <a:off x="4324619" y="-1855627"/>
        <a:ext cx="997613" cy="7498146"/>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定量优化</a:t>
          </a:r>
          <a:endParaRPr lang="zh-CN" altLang="en-US" sz="2000" kern="1200" dirty="0"/>
        </a:p>
      </dsp:txBody>
      <dsp:txXfrm rot="5400000">
        <a:off x="-230218" y="3015788"/>
        <a:ext cx="1534790" cy="1074353"/>
      </dsp:txXfrm>
    </dsp:sp>
    <dsp:sp modelId="{D0B6C5D0-1DF6-4822-8B10-3810AF366E2A}">
      <dsp:nvSpPr>
        <dsp:cNvPr id="0" name=""/>
        <dsp:cNvSpPr/>
      </dsp:nvSpPr>
      <dsp:spPr>
        <a:xfrm rot="5400000">
          <a:off x="4324619" y="-464696"/>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优化模型对手机具体特征对销量的影响进行了定量分析，其结论对具体产品制造进行了指导优化</a:t>
          </a:r>
          <a:endParaRPr lang="zh-CN" altLang="en-US" sz="2400" kern="1200" dirty="0"/>
        </a:p>
      </dsp:txBody>
      <dsp:txXfrm rot="5400000">
        <a:off x="4324619" y="-464696"/>
        <a:ext cx="997613" cy="7498146"/>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应用价值</a:t>
          </a:r>
          <a:endParaRPr lang="zh-CN" altLang="en-US" sz="2000" kern="1200" dirty="0"/>
        </a:p>
      </dsp:txBody>
      <dsp:txXfrm rot="5400000">
        <a:off x="-230218" y="4406719"/>
        <a:ext cx="1534790" cy="1074353"/>
      </dsp:txXfrm>
    </dsp:sp>
    <dsp:sp modelId="{75AEB1D8-0BF8-4263-8800-95E8985D3CC3}">
      <dsp:nvSpPr>
        <dsp:cNvPr id="0" name=""/>
        <dsp:cNvSpPr/>
      </dsp:nvSpPr>
      <dsp:spPr>
        <a:xfrm rot="5400000">
          <a:off x="4324619" y="926234"/>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应用与优化模型可以成功高效的预测销量，有着重要的实际应用价值</a:t>
          </a:r>
          <a:endParaRPr lang="zh-CN" altLang="en-US" sz="2400" kern="1200" dirty="0"/>
        </a:p>
      </dsp:txBody>
      <dsp:txXfrm rot="5400000">
        <a:off x="4324619" y="926234"/>
        <a:ext cx="997613" cy="7498146"/>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 xmlns:p14="http://schemas.microsoft.com/office/powerpoint/2010/main" val="88175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 xmlns:p14="http://schemas.microsoft.com/office/powerpoint/2010/main" val="290140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 xmlns:p14="http://schemas.microsoft.com/office/powerpoint/2010/main" val="106635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 xmlns:p14="http://schemas.microsoft.com/office/powerpoint/2010/main" val="2901409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31558" y="1640897"/>
            <a:ext cx="12980139" cy="1915901"/>
          </a:xfrm>
          <a:prstGeom prst="rect">
            <a:avLst/>
          </a:prstGeom>
          <a:noFill/>
        </p:spPr>
        <p:txBody>
          <a:bodyPr wrap="none" lIns="68572" tIns="34286" rIns="68572" bIns="34286">
            <a:spAutoFit/>
          </a:bodyPr>
          <a:lstStyle/>
          <a:p>
            <a:pPr algn="ctr">
              <a:buNone/>
            </a:pPr>
            <a:r>
              <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60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60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60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60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24" name="圆角矩形 23"/>
          <p:cNvSpPr/>
          <p:nvPr/>
        </p:nvSpPr>
        <p:spPr>
          <a:xfrm>
            <a:off x="4423919" y="3658485"/>
            <a:ext cx="4010915" cy="387898"/>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3303" y="3675199"/>
            <a:ext cx="3432147" cy="400061"/>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田肇阳 钱成 曹凌微</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4400091" y="3629980"/>
            <a:ext cx="559576" cy="416404"/>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4765291" y="4532303"/>
            <a:ext cx="3328169" cy="438574"/>
          </a:xfrm>
          <a:prstGeom prst="rect">
            <a:avLst/>
          </a:prstGeom>
        </p:spPr>
        <p:txBody>
          <a:bodyPr wrap="square" lIns="68572" tIns="34286" rIns="68572" bIns="34286">
            <a:spAutoFit/>
          </a:bodyPr>
          <a:lstStyle/>
          <a:p>
            <a:pPr algn="just"/>
            <a:r>
              <a:rPr lang="zh-CN" altLang="en-US" sz="2400" dirty="0" smtClean="0">
                <a:solidFill>
                  <a:srgbClr val="91858F"/>
                </a:solidFill>
                <a:latin typeface="Arial" panose="020B0604020202020204" pitchFamily="34" charset="0"/>
                <a:ea typeface="Source Han Sans ExtraLight" panose="020B0200000000000000" pitchFamily="34" charset="-122"/>
                <a:cs typeface="Arial" panose="020B0604020202020204" pitchFamily="34" charset="0"/>
              </a:rPr>
              <a:t>指导教师：吴昊 王殿军</a:t>
            </a:r>
            <a:endParaRPr lang="en-US" altLang="zh-CN" sz="2400" dirty="0">
              <a:solidFill>
                <a:srgbClr val="91858F"/>
              </a:solidFill>
              <a:latin typeface="Arial" panose="020B0604020202020204" pitchFamily="34" charset="0"/>
              <a:ea typeface="Source Han Sans ExtraLight" panose="020B0200000000000000" pitchFamily="34" charset="-122"/>
              <a:cs typeface="Arial" panose="020B0604020202020204" pitchFamily="34" charset="0"/>
            </a:endParaRPr>
          </a:p>
        </p:txBody>
      </p:sp>
      <p:sp>
        <p:nvSpPr>
          <p:cNvPr id="31" name="矩形 30"/>
          <p:cNvSpPr/>
          <p:nvPr/>
        </p:nvSpPr>
        <p:spPr>
          <a:xfrm>
            <a:off x="5133231" y="4107578"/>
            <a:ext cx="2592288" cy="438574"/>
          </a:xfrm>
          <a:prstGeom prst="rect">
            <a:avLst/>
          </a:prstGeom>
        </p:spPr>
        <p:txBody>
          <a:bodyPr wrap="square" lIns="68572" tIns="34286" rIns="68572" bIns="34286">
            <a:spAutoFit/>
          </a:bodyPr>
          <a:lstStyle/>
          <a:p>
            <a:pPr algn="just"/>
            <a:r>
              <a:rPr lang="zh-CN" altLang="en-US" sz="2400" dirty="0" smtClean="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rPr>
              <a:t>清华大学</a:t>
            </a:r>
            <a:r>
              <a:rPr lang="zh-CN" altLang="en-US" sz="2400" dirty="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rPr>
              <a:t>附属中学</a:t>
            </a:r>
            <a:endParaRPr lang="en-US" altLang="zh-CN" sz="2400" dirty="0">
              <a:solidFill>
                <a:schemeClr val="tx1">
                  <a:lumMod val="75000"/>
                </a:schemeClr>
              </a:solidFill>
              <a:latin typeface="楷体" panose="02010609060101010101" pitchFamily="49" charset="-122"/>
              <a:ea typeface="楷体" panose="02010609060101010101" pitchFamily="49" charset="-122"/>
              <a:cs typeface="Arial" panose="020B0604020202020204" pitchFamily="34" charset="0"/>
            </a:endParaRPr>
          </a:p>
        </p:txBody>
      </p:sp>
    </p:spTree>
    <p:extLst>
      <p:ext uri="{BB962C8B-B14F-4D97-AF65-F5344CB8AC3E}">
        <p14:creationId xmlns="" xmlns:p14="http://schemas.microsoft.com/office/powerpoint/2010/main" val="507755637"/>
      </p:ext>
    </p:extLst>
  </p:cSld>
  <p:clrMapOvr>
    <a:masterClrMapping/>
  </p:clrMapOvr>
  <p:transition spd="slow" advTm="0">
    <p:push dir="u"/>
  </p:transition>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31"/>
                                            </p:tgtEl>
                                            <p:attrNameLst>
                                              <p:attrName>style.visibility</p:attrName>
                                            </p:attrNameLst>
                                          </p:cBhvr>
                                          <p:to>
                                            <p:strVal val="visible"/>
                                          </p:to>
                                        </p:set>
                                        <p:anim calcmode="lin" valueType="num" p14:bounceEnd="20000">
                                          <p:cBhvr additive="base">
                                            <p:cTn id="27" dur="500" fill="hold"/>
                                            <p:tgtEl>
                                              <p:spTgt spid="31"/>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0"/>
                                            </p:tgtEl>
                                            <p:attrNameLst>
                                              <p:attrName>ppt_y</p:attrName>
                                            </p:attrNameLst>
                                          </p:cBhvr>
                                          <p:tavLst>
                                            <p:tav tm="0">
                                              <p:val>
                                                <p:strVal val="#ppt_y"/>
                                              </p:val>
                                            </p:tav>
                                            <p:tav tm="100000">
                                              <p:val>
                                                <p:strVal val="#ppt_y"/>
                                              </p:val>
                                            </p:tav>
                                          </p:tavLst>
                                        </p:anim>
                                        <p:anim calcmode="lin" valueType="num">
                                          <p:cBhvr>
                                            <p:cTn id="3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30" grpId="0"/>
          <p:bldP spid="3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6.17284E-7 1.8964E-6 L 0.26951 1.8964E-6 " pathEditMode="relative" rAng="0" ptsTypes="AA">
                                          <p:cBhvr>
                                            <p:cTn id="20" dur="2000" fill="hold"/>
                                            <p:tgtEl>
                                              <p:spTgt spid="26"/>
                                            </p:tgtEl>
                                            <p:attrNameLst>
                                              <p:attrName>ppt_x</p:attrName>
                                              <p:attrName>ppt_y</p:attrName>
                                            </p:attrNameLst>
                                          </p:cBhvr>
                                          <p:rCtr x="13469" y="0"/>
                                        </p:animMotion>
                                      </p:childTnLst>
                                    </p:cTn>
                                  </p:par>
                                  <p:par>
                                    <p:cTn id="21" presetID="22" presetClass="entr" presetSubtype="8"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750"/>
                                            <p:tgtEl>
                                              <p:spTgt spid="25"/>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1+#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0"/>
                                            </p:tgtEl>
                                            <p:attrNameLst>
                                              <p:attrName>ppt_y</p:attrName>
                                            </p:attrNameLst>
                                          </p:cBhvr>
                                          <p:tavLst>
                                            <p:tav tm="0">
                                              <p:val>
                                                <p:strVal val="#ppt_y"/>
                                              </p:val>
                                            </p:tav>
                                            <p:tav tm="100000">
                                              <p:val>
                                                <p:strVal val="#ppt_y"/>
                                              </p:val>
                                            </p:tav>
                                          </p:tavLst>
                                        </p:anim>
                                        <p:anim calcmode="lin" valueType="num">
                                          <p:cBhvr>
                                            <p:cTn id="3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30" grpId="0"/>
          <p:bldP spid="3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911" y="1312069"/>
            <a:ext cx="8136904" cy="954107"/>
          </a:xfrm>
          <a:prstGeom prst="rect">
            <a:avLst/>
          </a:prstGeom>
          <a:noFill/>
        </p:spPr>
        <p:txBody>
          <a:bodyPr wrap="square" rtlCol="0">
            <a:spAutoFit/>
          </a:bodyPr>
          <a:lstStyle/>
          <a:p>
            <a:r>
              <a:rPr lang="zh-CN" altLang="en-US" sz="2800" dirty="0" smtClean="0"/>
              <a:t>主成分分析对数据再次进行处理，减少参量而尽量多保留原始数据信息</a:t>
            </a:r>
            <a:endParaRPr lang="zh-CN" altLang="en-US" sz="2800" dirty="0"/>
          </a:p>
        </p:txBody>
      </p:sp>
      <p:sp>
        <p:nvSpPr>
          <p:cNvPr id="73730"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372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24919" y="2752229"/>
            <a:ext cx="2304256" cy="839408"/>
          </a:xfrm>
          <a:prstGeom prst="rect">
            <a:avLst/>
          </a:prstGeom>
          <a:noFill/>
        </p:spPr>
      </p:pic>
      <p:sp>
        <p:nvSpPr>
          <p:cNvPr id="73732" name="Rectangle 4"/>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373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49255" y="2464197"/>
            <a:ext cx="5616624" cy="1253711"/>
          </a:xfrm>
          <a:prstGeom prst="rect">
            <a:avLst/>
          </a:prstGeom>
          <a:noFill/>
        </p:spPr>
      </p:pic>
      <p:sp>
        <p:nvSpPr>
          <p:cNvPr id="73733" name="Rectangle 5"/>
          <p:cNvSpPr>
            <a:spLocks noChangeArrowheads="1"/>
          </p:cNvSpPr>
          <p:nvPr/>
        </p:nvSpPr>
        <p:spPr bwMode="auto">
          <a:xfrm>
            <a:off x="0" y="11715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108895" y="3904357"/>
            <a:ext cx="8496944" cy="954107"/>
          </a:xfrm>
          <a:prstGeom prst="rect">
            <a:avLst/>
          </a:prstGeom>
          <a:noFill/>
        </p:spPr>
        <p:txBody>
          <a:bodyPr wrap="square" rtlCol="0">
            <a:spAutoFit/>
          </a:bodyPr>
          <a:lstStyle/>
          <a:p>
            <a:r>
              <a:rPr lang="zh-CN" altLang="en-US" sz="2800" dirty="0" smtClean="0"/>
              <a:t>利用上述公式对数据进行标准化，并计算得主成分回归特征向量如下</a:t>
            </a:r>
            <a:endParaRPr lang="zh-CN" altLang="en-US" sz="2800" dirty="0"/>
          </a:p>
        </p:txBody>
      </p:sp>
      <p:graphicFrame>
        <p:nvGraphicFramePr>
          <p:cNvPr id="9" name="表格 8"/>
          <p:cNvGraphicFramePr>
            <a:graphicFrameLocks noGrp="1"/>
          </p:cNvGraphicFramePr>
          <p:nvPr/>
        </p:nvGraphicFramePr>
        <p:xfrm>
          <a:off x="2252911" y="5056485"/>
          <a:ext cx="8424934" cy="1223184"/>
        </p:xfrm>
        <a:graphic>
          <a:graphicData uri="http://schemas.openxmlformats.org/drawingml/2006/table">
            <a:tbl>
              <a:tblPr/>
              <a:tblGrid>
                <a:gridCol w="1203562"/>
                <a:gridCol w="1203562"/>
                <a:gridCol w="1203562"/>
                <a:gridCol w="1203562"/>
                <a:gridCol w="1203562"/>
                <a:gridCol w="1203562"/>
                <a:gridCol w="1203562"/>
              </a:tblGrid>
              <a:tr h="0">
                <a:tc>
                  <a:txBody>
                    <a:bodyPr/>
                    <a:lstStyle/>
                    <a:p>
                      <a:pPr algn="r">
                        <a:spcAft>
                          <a:spcPts val="0"/>
                        </a:spcAft>
                      </a:pPr>
                      <a:r>
                        <a:rPr lang="en-US" sz="2000" kern="100" dirty="0">
                          <a:solidFill>
                            <a:srgbClr val="000000"/>
                          </a:solidFill>
                          <a:latin typeface="Times New Roman"/>
                          <a:ea typeface="宋体"/>
                        </a:rPr>
                        <a:t>5.830569</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2.108099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2.023791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1.548141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1.270862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1.142889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1.079039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80">
                <a:tc>
                  <a:txBody>
                    <a:bodyPr/>
                    <a:lstStyle/>
                    <a:p>
                      <a:pPr algn="r">
                        <a:spcAft>
                          <a:spcPts val="0"/>
                        </a:spcAft>
                      </a:pPr>
                      <a:r>
                        <a:rPr lang="en-US" sz="2000" kern="100">
                          <a:solidFill>
                            <a:srgbClr val="000000"/>
                          </a:solidFill>
                          <a:latin typeface="Times New Roman"/>
                          <a:ea typeface="宋体"/>
                        </a:rPr>
                        <a:t>0.984911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0.973456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0.896728</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0.878234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0.848337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0.823186</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zh-CN" sz="200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784">
                <a:tc>
                  <a:txBody>
                    <a:bodyPr/>
                    <a:lstStyle/>
                    <a:p>
                      <a:pPr algn="r">
                        <a:spcAft>
                          <a:spcPts val="0"/>
                        </a:spcAft>
                      </a:pPr>
                      <a:r>
                        <a:rPr lang="en-US" sz="2000" kern="100">
                          <a:solidFill>
                            <a:srgbClr val="000000"/>
                          </a:solidFill>
                          <a:latin typeface="Times New Roman"/>
                          <a:ea typeface="宋体"/>
                        </a:rPr>
                        <a:t>0.770015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0.68834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0.646611</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0.571062</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0.49684</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0.465049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0.413485</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80">
                <a:tc>
                  <a:txBody>
                    <a:bodyPr/>
                    <a:lstStyle/>
                    <a:p>
                      <a:pPr algn="r">
                        <a:spcAft>
                          <a:spcPts val="0"/>
                        </a:spcAft>
                      </a:pPr>
                      <a:r>
                        <a:rPr lang="en-US" sz="2000" kern="100">
                          <a:solidFill>
                            <a:srgbClr val="000000"/>
                          </a:solidFill>
                          <a:latin typeface="Times New Roman"/>
                          <a:ea typeface="宋体"/>
                        </a:rPr>
                        <a:t>0.364857</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0.324523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0.276729</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0.245753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dirty="0">
                          <a:solidFill>
                            <a:srgbClr val="000000"/>
                          </a:solidFill>
                          <a:latin typeface="Times New Roman"/>
                          <a:ea typeface="宋体"/>
                        </a:rPr>
                        <a:t>0.200672</a:t>
                      </a:r>
                      <a:endParaRPr lang="zh-CN" sz="20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solidFill>
                            <a:srgbClr val="000000"/>
                          </a:solidFill>
                          <a:latin typeface="Times New Roman"/>
                          <a:ea typeface="宋体"/>
                        </a:rPr>
                        <a:t>0.127823</a:t>
                      </a:r>
                      <a:endParaRPr lang="zh-CN" sz="20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endParaRPr lang="zh-CN" sz="2000" dirty="0">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主成分回归</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72991" y="4912469"/>
            <a:ext cx="6961649" cy="324991"/>
          </a:xfrm>
          <a:prstGeom prst="rect">
            <a:avLst/>
          </a:prstGeom>
          <a:noFill/>
        </p:spPr>
      </p:pic>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8"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972991" y="5488533"/>
            <a:ext cx="6961649" cy="324991"/>
          </a:xfrm>
          <a:prstGeom prst="rect">
            <a:avLst/>
          </a:prstGeom>
          <a:noFill/>
        </p:spPr>
      </p:pic>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10"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069335" y="5632549"/>
            <a:ext cx="318351" cy="504056"/>
          </a:xfrm>
          <a:prstGeom prst="rect">
            <a:avLst/>
          </a:prstGeom>
          <a:noFill/>
        </p:spPr>
      </p:pic>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12" name="Picture 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828975" y="6208613"/>
            <a:ext cx="7953727" cy="324991"/>
          </a:xfrm>
          <a:prstGeom prst="rect">
            <a:avLst/>
          </a:prstGeom>
          <a:noFill/>
        </p:spPr>
      </p:pic>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主成分回归</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 xmlns:p14="http://schemas.microsoft.com/office/powerpoint/2010/main" val="413815267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发现与结论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9" name="图示 8"/>
          <p:cNvGraphicFramePr/>
          <p:nvPr/>
        </p:nvGraphicFramePr>
        <p:xfrm>
          <a:off x="1028775" y="2608213"/>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744416"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方法</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与优化结论</a:t>
            </a: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数据提取与找出最关键独立变量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 xmlns:p14="http://schemas.microsoft.com/office/powerpoint/2010/main" val="413815267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 xmlns:p14="http://schemas.microsoft.com/office/powerpoint/2010/main" val="27044472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nvGraphicFramePr>
        <p:xfrm>
          <a:off x="1316807" y="2464197"/>
          <a:ext cx="10153126" cy="4145280"/>
        </p:xfrm>
        <a:graphic>
          <a:graphicData uri="http://schemas.openxmlformats.org/drawingml/2006/table">
            <a:tbl>
              <a:tblPr/>
              <a:tblGrid>
                <a:gridCol w="1232590"/>
                <a:gridCol w="1431706"/>
                <a:gridCol w="1240596"/>
                <a:gridCol w="1321936"/>
                <a:gridCol w="1232590"/>
                <a:gridCol w="1232590"/>
                <a:gridCol w="1230559"/>
                <a:gridCol w="1230559"/>
              </a:tblGrid>
              <a:tr h="407568">
                <a:tc>
                  <a:txBody>
                    <a:bodyPr/>
                    <a:lstStyle/>
                    <a:p>
                      <a:pPr algn="l">
                        <a:spcAft>
                          <a:spcPts val="0"/>
                        </a:spcAft>
                      </a:pPr>
                      <a:r>
                        <a:rPr lang="zh-CN" sz="1600" kern="100" dirty="0">
                          <a:latin typeface="Times New Roman"/>
                          <a:ea typeface="宋体"/>
                          <a:cs typeface="Times New Roman"/>
                        </a:rPr>
                        <a:t>　</a:t>
                      </a:r>
                    </a:p>
                  </a:txBody>
                  <a:tcPr marL="62917" marR="6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Google Play</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Battery Type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Battery Capacity(mAh)</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Display Resolution</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Operation System</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SIM Card Quantity</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spcAft>
                          <a:spcPts val="0"/>
                        </a:spcAft>
                      </a:pPr>
                      <a:endParaRPr lang="en-US" sz="1600" kern="100" dirty="0">
                        <a:latin typeface="Times New Roman"/>
                        <a:ea typeface="宋体"/>
                        <a:cs typeface="Times New Roman"/>
                      </a:endParaRPr>
                    </a:p>
                    <a:p>
                      <a:pPr algn="l">
                        <a:spcAft>
                          <a:spcPts val="0"/>
                        </a:spcAft>
                      </a:pPr>
                      <a:r>
                        <a:rPr lang="zh-CN" sz="1600" kern="100" dirty="0">
                          <a:latin typeface="Times New Roman"/>
                          <a:ea typeface="宋体"/>
                          <a:cs typeface="Times New Roman"/>
                        </a:rPr>
                        <a:t>　</a:t>
                      </a:r>
                    </a:p>
                    <a:p>
                      <a:pPr algn="l">
                        <a:spcAft>
                          <a:spcPts val="0"/>
                        </a:spcAft>
                      </a:pPr>
                      <a:r>
                        <a:rPr lang="zh-CN" sz="1600" kern="100" dirty="0">
                          <a:latin typeface="Times New Roman"/>
                          <a:ea typeface="宋体"/>
                          <a:cs typeface="Times New Roman"/>
                        </a:rPr>
                        <a:t>　</a:t>
                      </a:r>
                    </a:p>
                  </a:txBody>
                  <a:tcPr marL="62917" marR="6291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Click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0.54663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784">
                <a:tc>
                  <a:txBody>
                    <a:bodyPr/>
                    <a:lstStyle/>
                    <a:p>
                      <a:pPr algn="l">
                        <a:spcAft>
                          <a:spcPts val="0"/>
                        </a:spcAft>
                      </a:pPr>
                      <a:r>
                        <a:rPr lang="en-US" sz="1600" kern="100">
                          <a:latin typeface="Times New Roman"/>
                          <a:ea typeface="宋体"/>
                          <a:cs typeface="Times New Roman"/>
                        </a:rPr>
                        <a:t>Convert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0.563529</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407568">
                <a:tc>
                  <a:txBody>
                    <a:bodyPr/>
                    <a:lstStyle/>
                    <a:p>
                      <a:pPr algn="l">
                        <a:spcAft>
                          <a:spcPts val="0"/>
                        </a:spcAft>
                      </a:pPr>
                      <a:r>
                        <a:rPr lang="zh-CN" sz="1600" kern="100">
                          <a:latin typeface="Times New Roman"/>
                          <a:ea typeface="宋体"/>
                          <a:cs typeface="Times New Roman"/>
                        </a:rPr>
                        <a:t>　</a:t>
                      </a:r>
                    </a:p>
                  </a:txBody>
                  <a:tcPr marL="62917" marR="6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Recording Definition (P)</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Touch Screen Type</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RAM(G)</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ROM(G)</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CPU</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Display Size (inches)</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Size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Click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0.588991</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0.337011</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0.771116</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Convert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0.570534</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0.330881</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0.805193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568">
                <a:tc>
                  <a:txBody>
                    <a:bodyPr/>
                    <a:lstStyle/>
                    <a:p>
                      <a:pPr algn="l">
                        <a:spcAft>
                          <a:spcPts val="0"/>
                        </a:spcAft>
                      </a:pPr>
                      <a:r>
                        <a:rPr lang="zh-CN" sz="1600" kern="100">
                          <a:latin typeface="Times New Roman"/>
                          <a:ea typeface="宋体"/>
                          <a:cs typeface="Times New Roman"/>
                        </a:rPr>
                        <a:t>　</a:t>
                      </a:r>
                    </a:p>
                  </a:txBody>
                  <a:tcPr marL="62917" marR="6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Highest camera resolution(MB)</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Dual Camera</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a:latin typeface="Times New Roman"/>
                          <a:ea typeface="宋体"/>
                          <a:cs typeface="Times New Roman"/>
                        </a:rPr>
                        <a:t>Front Camera</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Brand</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Color</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Feature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Price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Click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0.771525</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0.486192</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0.555845</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784">
                <a:tc>
                  <a:txBody>
                    <a:bodyPr/>
                    <a:lstStyle/>
                    <a:p>
                      <a:pPr algn="l">
                        <a:spcAft>
                          <a:spcPts val="0"/>
                        </a:spcAft>
                      </a:pPr>
                      <a:r>
                        <a:rPr lang="en-US" sz="1600" kern="100">
                          <a:latin typeface="Times New Roman"/>
                          <a:ea typeface="宋体"/>
                          <a:cs typeface="Times New Roman"/>
                        </a:rPr>
                        <a:t>Convert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0.805639</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0.499513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0.539377</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568">
                <a:tc>
                  <a:txBody>
                    <a:bodyPr/>
                    <a:lstStyle/>
                    <a:p>
                      <a:pPr algn="l">
                        <a:spcAft>
                          <a:spcPts val="0"/>
                        </a:spcAft>
                      </a:pPr>
                      <a:r>
                        <a:rPr lang="zh-CN" sz="1600" kern="100">
                          <a:latin typeface="Times New Roman"/>
                          <a:ea typeface="宋体"/>
                          <a:cs typeface="Times New Roman"/>
                        </a:rPr>
                        <a:t>　</a:t>
                      </a:r>
                    </a:p>
                  </a:txBody>
                  <a:tcPr marL="62917" marR="629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SearchCnt</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err="1">
                          <a:latin typeface="Times New Roman"/>
                          <a:ea typeface="宋体"/>
                          <a:cs typeface="Times New Roman"/>
                        </a:rPr>
                        <a:t>GoodCommentCount</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Score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err="1">
                          <a:latin typeface="Times New Roman"/>
                          <a:ea typeface="宋体"/>
                          <a:cs typeface="Times New Roman"/>
                        </a:rPr>
                        <a:t>IsGalleryFeatured</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dirty="0" err="1">
                          <a:latin typeface="Times New Roman"/>
                          <a:ea typeface="宋体"/>
                          <a:cs typeface="Times New Roman"/>
                        </a:rPr>
                        <a:t>IsHighQuality</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100">
                          <a:latin typeface="Times New Roman"/>
                          <a:ea typeface="宋体"/>
                          <a:cs typeface="Times New Roman"/>
                        </a:rPr>
                        <a:t>CanDesignProduct</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spcAft>
                          <a:spcPts val="0"/>
                        </a:spcAft>
                      </a:pPr>
                      <a:r>
                        <a:rPr lang="zh-CN" sz="1600" kern="100">
                          <a:latin typeface="Times New Roman"/>
                          <a:ea typeface="宋体"/>
                          <a:cs typeface="Times New Roman"/>
                        </a:rPr>
                        <a:t>　</a:t>
                      </a:r>
                    </a:p>
                    <a:p>
                      <a:pPr algn="l">
                        <a:spcAft>
                          <a:spcPts val="0"/>
                        </a:spcAft>
                      </a:pPr>
                      <a:r>
                        <a:rPr lang="zh-CN" sz="1600" kern="100">
                          <a:latin typeface="Times New Roman"/>
                          <a:ea typeface="宋体"/>
                          <a:cs typeface="Times New Roman"/>
                        </a:rPr>
                        <a:t>　</a:t>
                      </a:r>
                    </a:p>
                  </a:txBody>
                  <a:tcPr marL="62917" marR="6291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03784">
                <a:tc>
                  <a:txBody>
                    <a:bodyPr/>
                    <a:lstStyle/>
                    <a:p>
                      <a:pPr algn="l">
                        <a:spcAft>
                          <a:spcPts val="0"/>
                        </a:spcAft>
                      </a:pPr>
                      <a:r>
                        <a:rPr lang="en-US" sz="1600" kern="100">
                          <a:latin typeface="Times New Roman"/>
                          <a:ea typeface="宋体"/>
                          <a:cs typeface="Times New Roman"/>
                        </a:rPr>
                        <a:t>Click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0.752451</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0.550346</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0.958033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0.958033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784">
                <a:tc>
                  <a:txBody>
                    <a:bodyPr/>
                    <a:lstStyle/>
                    <a:p>
                      <a:pPr algn="l">
                        <a:spcAft>
                          <a:spcPts val="0"/>
                        </a:spcAft>
                      </a:pPr>
                      <a:r>
                        <a:rPr lang="en-US" sz="1600" kern="100">
                          <a:latin typeface="Times New Roman"/>
                          <a:ea typeface="宋体"/>
                          <a:cs typeface="Times New Roman"/>
                        </a:rPr>
                        <a:t>Convert Rate</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0.722596</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0.56748</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latin typeface="Times New Roman"/>
                          <a:ea typeface="宋体"/>
                          <a:cs typeface="Times New Roman"/>
                        </a:rPr>
                        <a:t>0.989033</a:t>
                      </a:r>
                      <a:endParaRPr lang="zh-CN" sz="1600" kern="10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latin typeface="Times New Roman"/>
                          <a:ea typeface="宋体"/>
                          <a:cs typeface="Times New Roman"/>
                        </a:rPr>
                        <a:t>0.989033</a:t>
                      </a:r>
                      <a:endParaRPr lang="zh-CN" sz="1600" kern="100" dirty="0">
                        <a:latin typeface="Times New Roman"/>
                        <a:ea typeface="宋体"/>
                        <a:cs typeface="Times New Roman"/>
                      </a:endParaRPr>
                    </a:p>
                  </a:txBody>
                  <a:tcPr marL="62917" marR="629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2104157"/>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656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57167" y="3760341"/>
            <a:ext cx="3528392" cy="111197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blGrid>
                <a:gridCol w="865424"/>
                <a:gridCol w="2446944"/>
                <a:gridCol w="528701"/>
                <a:gridCol w="422910"/>
                <a:gridCol w="537210"/>
                <a:gridCol w="537210"/>
                <a:gridCol w="422910"/>
              </a:tblGrid>
              <a:tr h="435478">
                <a:tc>
                  <a:txBody>
                    <a:bodyPr/>
                    <a:lstStyle/>
                    <a:p>
                      <a:pPr algn="l">
                        <a:spcAft>
                          <a:spcPts val="0"/>
                        </a:spcAft>
                      </a:pPr>
                      <a:r>
                        <a:rPr lang="en-US" sz="1800" kern="100" dirty="0">
                          <a:latin typeface="Times New Roman"/>
                          <a:ea typeface="仿宋_GB2312"/>
                          <a:cs typeface="Times New Roman"/>
                        </a:rPr>
                        <a:t>ROM</a:t>
                      </a:r>
                      <a:endParaRPr lang="zh-CN" sz="1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latin typeface="Times New Roman"/>
                          <a:ea typeface="仿宋_GB2312"/>
                          <a:cs typeface="Times New Roman"/>
                        </a:rPr>
                        <a:t>Group number in Category Click Rate</a:t>
                      </a:r>
                      <a:endParaRPr lang="zh-CN" sz="1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latin typeface="Times New Roman"/>
                          <a:ea typeface="仿宋_GB2312"/>
                          <a:cs typeface="Times New Roman"/>
                        </a:rPr>
                        <a:t>1</a:t>
                      </a:r>
                      <a:endParaRPr lang="zh-CN" sz="1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a:latin typeface="Times New Roman"/>
                          <a:ea typeface="仿宋_GB2312"/>
                          <a:cs typeface="Times New Roman"/>
                        </a:rPr>
                        <a:t>2</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a:latin typeface="Times New Roman"/>
                          <a:ea typeface="仿宋_GB2312"/>
                          <a:cs typeface="Times New Roman"/>
                        </a:rPr>
                        <a:t>3</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dirty="0">
                          <a:latin typeface="Times New Roman"/>
                          <a:ea typeface="仿宋_GB2312"/>
                          <a:cs typeface="Times New Roman"/>
                        </a:rPr>
                        <a:t>4</a:t>
                      </a:r>
                      <a:endParaRPr lang="zh-CN" sz="18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0</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54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8</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16</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110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132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143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36</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32</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16</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128</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256</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0</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endParaRPr lang="en-US" sz="1800" kern="100">
                        <a:latin typeface="Times New Roman"/>
                        <a:ea typeface="仿宋_GB231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l">
                        <a:spcAft>
                          <a:spcPts val="0"/>
                        </a:spcAft>
                      </a:pPr>
                      <a:r>
                        <a:rPr lang="en-US" sz="1800" kern="100">
                          <a:latin typeface="Times New Roman"/>
                          <a:ea typeface="仿宋_GB2312"/>
                          <a:cs typeface="Times New Roman"/>
                        </a:rPr>
                        <a:t>Information entropy </a:t>
                      </a:r>
                      <a:endParaRPr lang="zh-CN" sz="18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35">
                <a:tc>
                  <a:txBody>
                    <a:bodyPr/>
                    <a:lstStyle/>
                    <a:p>
                      <a:pPr algn="ctr">
                        <a:spcAft>
                          <a:spcPts val="0"/>
                        </a:spcAft>
                      </a:pPr>
                      <a:r>
                        <a:rPr lang="en-US" sz="1800" kern="100" dirty="0">
                          <a:latin typeface="Times New Roman"/>
                          <a:ea typeface="仿宋_GB2312"/>
                          <a:cs typeface="Times New Roman"/>
                        </a:rPr>
                        <a:t>0</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3</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1.459148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35">
                <a:tc>
                  <a:txBody>
                    <a:bodyPr/>
                    <a:lstStyle/>
                    <a:p>
                      <a:pPr algn="ctr">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6</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13</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1.89366</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674">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63</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54</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2.122787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en-US" sz="1800" kern="100">
                          <a:latin typeface="Times New Roman"/>
                          <a:ea typeface="仿宋_GB2312"/>
                          <a:cs typeface="Times New Roman"/>
                        </a:rPr>
                        <a:t>110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132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143</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36</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2.205866</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en-US" sz="1800" kern="100">
                          <a:latin typeface="Times New Roman"/>
                          <a:ea typeface="仿宋_GB2312"/>
                          <a:cs typeface="Times New Roman"/>
                        </a:rPr>
                        <a:t>64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82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29</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2.242444</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en-US" sz="1800" kern="100">
                          <a:latin typeface="Times New Roman"/>
                          <a:ea typeface="仿宋_GB2312"/>
                          <a:cs typeface="Times New Roman"/>
                        </a:rPr>
                        <a:t>83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38</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62</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49</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16</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2.160525</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spcAft>
                          <a:spcPts val="0"/>
                        </a:spcAft>
                      </a:pPr>
                      <a:r>
                        <a:rPr lang="en-US" sz="1800" kern="100">
                          <a:latin typeface="Times New Roman"/>
                          <a:ea typeface="仿宋_GB2312"/>
                          <a:cs typeface="Times New Roman"/>
                        </a:rPr>
                        <a:t>3</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4</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5</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7</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1.931295</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235">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1</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a:ea typeface="仿宋_GB2312"/>
                          <a:cs typeface="Times New Roman"/>
                        </a:rPr>
                        <a:t>0</a:t>
                      </a:r>
                      <a:endParaRPr lang="zh-CN" sz="1800" kern="10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a:ea typeface="仿宋_GB2312"/>
                          <a:cs typeface="Times New Roman"/>
                        </a:rPr>
                        <a:t>0</a:t>
                      </a:r>
                      <a:endParaRPr lang="zh-CN" sz="1800" kern="100" dirty="0">
                        <a:latin typeface="Times New Roman"/>
                        <a:ea typeface="宋体"/>
                        <a:cs typeface="Times New Roman"/>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2828975" y="1096045"/>
            <a:ext cx="7200800" cy="523220"/>
          </a:xfrm>
          <a:prstGeom prst="rect">
            <a:avLst/>
          </a:prstGeom>
          <a:noFill/>
        </p:spPr>
        <p:txBody>
          <a:bodyPr wrap="square" rtlCol="0">
            <a:spAutoFit/>
          </a:bodyPr>
          <a:lstStyle/>
          <a:p>
            <a:r>
              <a:rPr lang="zh-CN" altLang="en-US" sz="2800" dirty="0" smtClean="0"/>
              <a:t>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80903" y="3904357"/>
            <a:ext cx="10245799" cy="936104"/>
          </a:xfrm>
          <a:prstGeom prst="rect">
            <a:avLst/>
          </a:prstGeom>
          <a:noFill/>
        </p:spPr>
      </p:pic>
      <p:graphicFrame>
        <p:nvGraphicFramePr>
          <p:cNvPr id="5" name="表格 4"/>
          <p:cNvGraphicFramePr>
            <a:graphicFrameLocks noGrp="1"/>
          </p:cNvGraphicFramePr>
          <p:nvPr/>
        </p:nvGraphicFramePr>
        <p:xfrm>
          <a:off x="2540943" y="5200501"/>
          <a:ext cx="7803084" cy="864096"/>
        </p:xfrm>
        <a:graphic>
          <a:graphicData uri="http://schemas.openxmlformats.org/drawingml/2006/table">
            <a:tbl>
              <a:tblPr/>
              <a:tblGrid>
                <a:gridCol w="780098"/>
                <a:gridCol w="3765106"/>
                <a:gridCol w="3257880"/>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Sum of the products</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000" kern="100" dirty="0" err="1" smtClean="0">
                          <a:latin typeface="Times New Roman"/>
                          <a:ea typeface="宋体"/>
                          <a:cs typeface="Times New Roman"/>
                        </a:rPr>
                        <a:t>IGain</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just">
                        <a:spcAft>
                          <a:spcPts val="0"/>
                        </a:spcAft>
                      </a:pPr>
                      <a:r>
                        <a:rPr lang="en-US" sz="2000" kern="100" dirty="0">
                          <a:latin typeface="Times New Roman"/>
                          <a:ea typeface="仿宋_GB2312"/>
                          <a:cs typeface="Times New Roman"/>
                        </a:rPr>
                        <a:t>ROM</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2.174619842</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0.026159369</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2396927" y="2536205"/>
          <a:ext cx="8064896" cy="864096"/>
        </p:xfrm>
        <a:graphic>
          <a:graphicData uri="http://schemas.openxmlformats.org/drawingml/2006/table">
            <a:tbl>
              <a:tblPr/>
              <a:tblGrid>
                <a:gridCol w="3107575"/>
                <a:gridCol w="2367676"/>
                <a:gridCol w="2589645"/>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kern="100" dirty="0">
                          <a:latin typeface="Times New Roman"/>
                          <a:ea typeface="仿宋_GB2312"/>
                          <a:cs typeface="Times New Roman"/>
                        </a:rPr>
                        <a:t>Category Click Rate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kern="100">
                          <a:latin typeface="Times New Roman"/>
                          <a:ea typeface="仿宋_GB2312"/>
                          <a:cs typeface="Times New Roman"/>
                        </a:rPr>
                        <a:t>Category Convert Rate</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l">
                        <a:spcAft>
                          <a:spcPts val="0"/>
                        </a:spcAft>
                      </a:pPr>
                      <a:r>
                        <a:rPr lang="en-US" sz="2000" kern="100">
                          <a:latin typeface="Times New Roman"/>
                          <a:ea typeface="仿宋_GB2312"/>
                          <a:cs typeface="Times New Roman"/>
                        </a:rPr>
                        <a:t>Global information entropy </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303020" algn="r"/>
                        </a:tabLst>
                      </a:pPr>
                      <a:r>
                        <a:rPr lang="en-US" sz="2000" kern="100" dirty="0">
                          <a:latin typeface="Times New Roman"/>
                          <a:ea typeface="仿宋_GB2312"/>
                          <a:cs typeface="Times New Roman"/>
                        </a:rPr>
                        <a:t>2.200779</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2.081891</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2396927" y="1240061"/>
            <a:ext cx="8280920" cy="954107"/>
          </a:xfrm>
          <a:prstGeom prst="rect">
            <a:avLst/>
          </a:prstGeom>
          <a:noFill/>
        </p:spPr>
        <p:txBody>
          <a:bodyPr wrap="square" rtlCol="0">
            <a:spAutoFit/>
          </a:bodyPr>
          <a:lstStyle/>
          <a:p>
            <a:r>
              <a:rPr lang="zh-CN" altLang="en-US" sz="2800" dirty="0" smtClean="0"/>
              <a:t>利用信息熵计算每个独立变量的信息增益进行横向比较，得出相对最重要参量</a:t>
            </a:r>
            <a:endParaRPr lang="zh-CN" altLang="en-US" sz="2800" dirty="0"/>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3040261"/>
          <a:ext cx="5414596" cy="2743200"/>
        </p:xfrm>
        <a:graphic>
          <a:graphicData uri="http://schemas.openxmlformats.org/drawingml/2006/table">
            <a:tbl>
              <a:tblPr/>
              <a:tblGrid>
                <a:gridCol w="2647599"/>
                <a:gridCol w="2766997"/>
              </a:tblGrid>
              <a:tr h="102880">
                <a:tc>
                  <a:txBody>
                    <a:bodyPr/>
                    <a:lstStyle/>
                    <a:p>
                      <a:pPr algn="ctr">
                        <a:spcAft>
                          <a:spcPts val="0"/>
                        </a:spcAft>
                      </a:pPr>
                      <a:r>
                        <a:rPr lang="en-US" sz="2000" kern="100" dirty="0">
                          <a:latin typeface="Times New Roman"/>
                          <a:ea typeface="仿宋_GB2312"/>
                          <a:cs typeface="Times New Roman"/>
                        </a:rPr>
                        <a:t>Comment Count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0.732792417</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smtClean="0">
                          <a:latin typeface="Times New Roman"/>
                          <a:ea typeface="仿宋_GB2312"/>
                          <a:cs typeface="Times New Roman"/>
                        </a:rPr>
                        <a:t>Good Comment Count</a:t>
                      </a:r>
                      <a:endParaRPr lang="zh-CN" sz="2000" kern="100" dirty="0">
                        <a:latin typeface="Times New Roman"/>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0.680453664</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a:latin typeface="Times New Roman"/>
                          <a:ea typeface="仿宋_GB2312"/>
                          <a:cs typeface="Times New Roman"/>
                        </a:rPr>
                        <a:t>Search Count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0.392386753</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a:latin typeface="Times New Roman"/>
                          <a:ea typeface="仿宋_GB2312"/>
                          <a:cs typeface="Times New Roman"/>
                        </a:rPr>
                        <a:t>Score</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0.173242295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a:latin typeface="Times New Roman"/>
                          <a:ea typeface="仿宋_GB2312"/>
                          <a:cs typeface="Times New Roman"/>
                        </a:rPr>
                        <a:t>Brand</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0.124112475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dirty="0">
                          <a:latin typeface="Times New Roman"/>
                          <a:ea typeface="仿宋_GB2312"/>
                          <a:cs typeface="Times New Roman"/>
                        </a:rPr>
                        <a:t>Is Gallery Featured</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0.060358001</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a:latin typeface="Times New Roman"/>
                          <a:ea typeface="仿宋_GB2312"/>
                          <a:cs typeface="Times New Roman"/>
                        </a:rPr>
                        <a:t>Battery Capacity(mAh)</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0.050232189</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a:latin typeface="Times New Roman"/>
                          <a:ea typeface="仿宋_GB2312"/>
                          <a:cs typeface="Times New Roman"/>
                        </a:rPr>
                        <a:t>RAM(G)</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0.031072544</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450">
                <a:tc>
                  <a:txBody>
                    <a:bodyPr/>
                    <a:lstStyle/>
                    <a:p>
                      <a:pPr algn="ctr">
                        <a:spcAft>
                          <a:spcPts val="0"/>
                        </a:spcAft>
                      </a:pPr>
                      <a:r>
                        <a:rPr lang="en-US" sz="2000" kern="100">
                          <a:latin typeface="Times New Roman"/>
                          <a:ea typeface="仿宋_GB2312"/>
                          <a:cs typeface="Times New Roman"/>
                        </a:rPr>
                        <a:t>Size</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0.028079662</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nvGraphicFramePr>
        <p:xfrm>
          <a:off x="6357367" y="3040261"/>
          <a:ext cx="6120680" cy="2664296"/>
        </p:xfrm>
        <a:graphic>
          <a:graphicData uri="http://schemas.openxmlformats.org/drawingml/2006/table">
            <a:tbl>
              <a:tblPr/>
              <a:tblGrid>
                <a:gridCol w="3006198"/>
                <a:gridCol w="3114482"/>
              </a:tblGrid>
              <a:tr h="333037">
                <a:tc>
                  <a:txBody>
                    <a:bodyPr/>
                    <a:lstStyle/>
                    <a:p>
                      <a:pPr algn="ctr">
                        <a:spcAft>
                          <a:spcPts val="0"/>
                        </a:spcAft>
                      </a:pPr>
                      <a:r>
                        <a:rPr lang="en-US" sz="2000" kern="100" dirty="0">
                          <a:latin typeface="Times New Roman"/>
                          <a:ea typeface="仿宋_GB2312"/>
                          <a:cs typeface="Times New Roman"/>
                        </a:rPr>
                        <a:t>Comment Count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0.950131659</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smtClean="0">
                          <a:latin typeface="Times New Roman"/>
                          <a:ea typeface="仿宋_GB2312"/>
                          <a:cs typeface="Times New Roman"/>
                        </a:rPr>
                        <a:t>Good Comment Count</a:t>
                      </a:r>
                      <a:endParaRPr lang="zh-CN" sz="2000" kern="100" dirty="0">
                        <a:latin typeface="Times New Roman"/>
                        <a:ea typeface="宋体"/>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0.910616696</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Search Count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0.631528548</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Score</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0.288394004</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Brand</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0.261397755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smtClean="0">
                          <a:latin typeface="Times New Roman"/>
                          <a:ea typeface="仿宋_GB2312"/>
                          <a:cs typeface="Times New Roman"/>
                        </a:rPr>
                        <a:t>Is Gallery Featured</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0.220147548</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Battery Capacity(</a:t>
                      </a:r>
                      <a:r>
                        <a:rPr lang="en-US" sz="2000" kern="100" dirty="0" err="1">
                          <a:latin typeface="Times New Roman"/>
                          <a:ea typeface="仿宋_GB2312"/>
                          <a:cs typeface="Times New Roman"/>
                        </a:rPr>
                        <a:t>mAh</a:t>
                      </a:r>
                      <a:r>
                        <a:rPr lang="en-US" sz="2000" kern="100" dirty="0">
                          <a:latin typeface="Times New Roman"/>
                          <a:ea typeface="仿宋_GB2312"/>
                          <a:cs typeface="Times New Roman"/>
                        </a:rPr>
                        <a: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仿宋_GB2312"/>
                          <a:cs typeface="Times New Roman"/>
                        </a:rPr>
                        <a:t>0.102065066</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037">
                <a:tc>
                  <a:txBody>
                    <a:bodyPr/>
                    <a:lstStyle/>
                    <a:p>
                      <a:pPr algn="ctr">
                        <a:spcAft>
                          <a:spcPts val="0"/>
                        </a:spcAft>
                      </a:pPr>
                      <a:r>
                        <a:rPr lang="en-US" sz="2000" kern="100" dirty="0">
                          <a:latin typeface="Times New Roman"/>
                          <a:ea typeface="仿宋_GB2312"/>
                          <a:cs typeface="Times New Roman"/>
                        </a:rPr>
                        <a:t>Highest camera resolution</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仿宋_GB2312"/>
                          <a:cs typeface="Times New Roman"/>
                        </a:rPr>
                        <a:t>0.067310002</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1316807" y="1528093"/>
            <a:ext cx="10081120" cy="954107"/>
          </a:xfrm>
          <a:prstGeom prst="rect">
            <a:avLst/>
          </a:prstGeom>
          <a:noFill/>
        </p:spPr>
        <p:txBody>
          <a:bodyPr wrap="square" rtlCol="0">
            <a:spAutoFit/>
          </a:bodyPr>
          <a:lstStyle/>
          <a:p>
            <a:r>
              <a:rPr lang="zh-CN" altLang="en-US" sz="2800" dirty="0" smtClean="0"/>
              <a:t>信息增益结果如下，左侧为相对于点击率独立变量重要性排名，右侧为相对于转化率独立变量重要性排名</a:t>
            </a:r>
            <a:endParaRPr lang="zh-CN" altLang="en-US" sz="2800" dirty="0"/>
          </a:p>
        </p:txBody>
      </p:sp>
      <p:sp>
        <p:nvSpPr>
          <p:cNvPr id="5"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809</Words>
  <Application>Microsoft Office PowerPoint</Application>
  <PresentationFormat>自定义</PresentationFormat>
  <Paragraphs>327</Paragraphs>
  <Slides>14</Slides>
  <Notes>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2018-11-03T05:38:34Z</dcterms:modified>
</cp:coreProperties>
</file>