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40" r:id="rId1"/>
  </p:sldMasterIdLst>
  <p:notesMasterIdLst>
    <p:notesMasterId r:id="rId16"/>
  </p:notesMasterIdLst>
  <p:handoutMasterIdLst>
    <p:handoutMasterId r:id="rId17"/>
  </p:handoutMasterIdLst>
  <p:sldIdLst>
    <p:sldId id="3148" r:id="rId2"/>
    <p:sldId id="3149" r:id="rId3"/>
    <p:sldId id="3124" r:id="rId4"/>
    <p:sldId id="3154" r:id="rId5"/>
    <p:sldId id="3155" r:id="rId6"/>
    <p:sldId id="3156" r:id="rId7"/>
    <p:sldId id="3157" r:id="rId8"/>
    <p:sldId id="3158" r:id="rId9"/>
    <p:sldId id="3159" r:id="rId10"/>
    <p:sldId id="3162" r:id="rId11"/>
    <p:sldId id="3163" r:id="rId12"/>
    <p:sldId id="3164" r:id="rId13"/>
    <p:sldId id="3160" r:id="rId14"/>
    <p:sldId id="3161" r:id="rId15"/>
  </p:sldIdLst>
  <p:sldSz cx="12858750" cy="7232650"/>
  <p:notesSz cx="6858000" cy="9144000"/>
  <p:custDataLst>
    <p:tags r:id="rId18"/>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328" userDrawn="1">
          <p15:clr>
            <a:srgbClr val="A4A3A4"/>
          </p15:clr>
        </p15:guide>
        <p15:guide id="2" pos="4050" userDrawn="1">
          <p15:clr>
            <a:srgbClr val="A4A3A4"/>
          </p15:clr>
        </p15:guide>
        <p15:guide id="3" pos="557" userDrawn="1">
          <p15:clr>
            <a:srgbClr val="A4A3A4"/>
          </p15:clr>
        </p15:guide>
        <p15:guide id="5" orient="horz" pos="4228" userDrawn="1">
          <p15:clr>
            <a:srgbClr val="A4A3A4"/>
          </p15:clr>
        </p15:guide>
        <p15:guide id="6" pos="7588" userDrawn="1">
          <p15:clr>
            <a:srgbClr val="A4A3A4"/>
          </p15:clr>
        </p15:guide>
        <p15:guide id="7" pos="376" userDrawn="1">
          <p15:clr>
            <a:srgbClr val="A4A3A4"/>
          </p15:clr>
        </p15:guide>
        <p15:guide id="8" pos="135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0"/>
      </p:ext>
    </p:extLst>
  </p:showPr>
  <p:clrMru>
    <a:srgbClr val="C00000"/>
    <a:srgbClr val="00B369"/>
    <a:srgbClr val="1A8CE1"/>
    <a:srgbClr val="FFFFFF"/>
    <a:srgbClr val="A78357"/>
    <a:srgbClr val="28C7D4"/>
    <a:srgbClr val="F94D4D"/>
    <a:srgbClr val="FEFEFE"/>
    <a:srgbClr val="8F1A12"/>
    <a:srgbClr val="F84E4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8" autoAdjust="0"/>
    <p:restoredTop sz="92986" autoAdjust="0"/>
  </p:normalViewPr>
  <p:slideViewPr>
    <p:cSldViewPr>
      <p:cViewPr varScale="1">
        <p:scale>
          <a:sx n="53" d="100"/>
          <a:sy n="53" d="100"/>
        </p:scale>
        <p:origin x="-90" y="-732"/>
      </p:cViewPr>
      <p:guideLst>
        <p:guide orient="horz" pos="328"/>
        <p:guide orient="horz" pos="4228"/>
        <p:guide pos="4050"/>
        <p:guide pos="557"/>
        <p:guide pos="7588"/>
        <p:guide pos="376"/>
        <p:guide pos="1350"/>
      </p:guideLst>
    </p:cSldViewPr>
  </p:slideViewPr>
  <p:outlineViewPr>
    <p:cViewPr>
      <p:scale>
        <a:sx n="100" d="100"/>
        <a:sy n="100" d="100"/>
      </p:scale>
      <p:origin x="0" y="-14412"/>
    </p:cViewPr>
  </p:outlineViewPr>
  <p:notesTextViewPr>
    <p:cViewPr>
      <p:scale>
        <a:sx n="1" d="1"/>
        <a:sy n="1" d="1"/>
      </p:scale>
      <p:origin x="0" y="0"/>
    </p:cViewPr>
  </p:notesTextViewPr>
  <p:sorterViewPr>
    <p:cViewPr>
      <p:scale>
        <a:sx n="132" d="100"/>
        <a:sy n="132" d="100"/>
      </p:scale>
      <p:origin x="0" y="0"/>
    </p:cViewPr>
  </p:sorterViewPr>
  <p:notesViewPr>
    <p:cSldViewPr showGuides="1">
      <p:cViewPr varScale="1">
        <p:scale>
          <a:sx n="85" d="100"/>
          <a:sy n="85" d="100"/>
        </p:scale>
        <p:origin x="3804" y="96"/>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pPr/>
              <a:t>2018/11/3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pPr/>
              <a:t>‹#›</a:t>
            </a:fld>
            <a:endParaRPr lang="zh-CN" altLang="en-US"/>
          </a:p>
        </p:txBody>
      </p:sp>
    </p:spTree>
    <p:extLst>
      <p:ext uri="{BB962C8B-B14F-4D97-AF65-F5344CB8AC3E}">
        <p14:creationId xmlns:p14="http://schemas.microsoft.com/office/powerpoint/2010/main" xmlns="" val="42425143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2018/11/3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xmlns=""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xmlns="" val="881753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a:t>
            </a:fld>
            <a:endParaRPr lang="zh-CN" altLang="en-US"/>
          </a:p>
        </p:txBody>
      </p:sp>
    </p:spTree>
    <p:extLst>
      <p:ext uri="{BB962C8B-B14F-4D97-AF65-F5344CB8AC3E}">
        <p14:creationId xmlns:p14="http://schemas.microsoft.com/office/powerpoint/2010/main" xmlns="" val="2901409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a:t>
            </a:fld>
            <a:endParaRPr lang="zh-CN" altLang="en-US"/>
          </a:p>
        </p:txBody>
      </p:sp>
    </p:spTree>
    <p:extLst>
      <p:ext uri="{BB962C8B-B14F-4D97-AF65-F5344CB8AC3E}">
        <p14:creationId xmlns:p14="http://schemas.microsoft.com/office/powerpoint/2010/main" xmlns="" val="1066353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12</a:t>
            </a:fld>
            <a:endParaRPr lang="zh-CN" altLang="en-US"/>
          </a:p>
        </p:txBody>
      </p:sp>
    </p:spTree>
    <p:extLst>
      <p:ext uri="{BB962C8B-B14F-4D97-AF65-F5344CB8AC3E}">
        <p14:creationId xmlns:p14="http://schemas.microsoft.com/office/powerpoint/2010/main" xmlns="" val="29014094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空白">
    <p:bg>
      <p:bgRef idx="1001">
        <a:schemeClr val="bg1"/>
      </p:bgRef>
    </p:bg>
    <p:spTree>
      <p:nvGrpSpPr>
        <p:cNvPr id="1" name=""/>
        <p:cNvGrpSpPr/>
        <p:nvPr/>
      </p:nvGrpSpPr>
      <p:grpSpPr>
        <a:xfrm>
          <a:off x="0" y="0"/>
          <a:ext cx="0" cy="0"/>
          <a:chOff x="0" y="0"/>
          <a:chExt cx="0" cy="0"/>
        </a:xfrm>
      </p:grpSpPr>
      <p:sp>
        <p:nvSpPr>
          <p:cNvPr id="4" name="矩形 3"/>
          <p:cNvSpPr/>
          <p:nvPr userDrawn="1"/>
        </p:nvSpPr>
        <p:spPr>
          <a:xfrm>
            <a:off x="8325228" y="6545425"/>
            <a:ext cx="775136" cy="246221"/>
          </a:xfrm>
          <a:prstGeom prst="rect">
            <a:avLst/>
          </a:prstGeom>
        </p:spPr>
        <p:txBody>
          <a:bodyPr wrap="square">
            <a:spAutoFit/>
          </a:bodyPr>
          <a:lstStyle/>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fontAlgn="auto">
              <a:spcBef>
                <a:spcPts val="0"/>
              </a:spcBef>
              <a:spcAft>
                <a:spcPts val="0"/>
              </a:spcAft>
            </a:pPr>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fontAlgn="auto">
              <a:spcBef>
                <a:spcPts val="0"/>
              </a:spcBef>
              <a:spcAft>
                <a:spcPts val="0"/>
              </a:spcAft>
            </a:pPr>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fontAlgn="auto">
              <a:spcBef>
                <a:spcPts val="0"/>
              </a:spcBef>
              <a:spcAft>
                <a:spcPts val="0"/>
              </a:spcAft>
            </a:pPr>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fontAlgn="auto">
              <a:spcBef>
                <a:spcPts val="0"/>
              </a:spcBef>
              <a:spcAft>
                <a:spcPts val="0"/>
              </a:spcAft>
            </a:pPr>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fontAlgn="auto">
              <a:spcBef>
                <a:spcPts val="0"/>
              </a:spcBef>
              <a:spcAft>
                <a:spcPts val="0"/>
              </a:spcAft>
            </a:pPr>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fontAlgn="auto">
              <a:spcBef>
                <a:spcPts val="0"/>
              </a:spcBef>
              <a:spcAft>
                <a:spcPts val="0"/>
              </a:spcAft>
            </a:pPr>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r>
              <a:rPr lang="en-US" altLang="zh-CN" sz="100" dirty="0" smtClean="0">
                <a:solidFill>
                  <a:prstClr val="white"/>
                </a:solidFill>
                <a:latin typeface="Calibri"/>
                <a:ea typeface="宋体"/>
              </a:rPr>
              <a:t>      </a:t>
            </a:r>
            <a:endParaRPr lang="en-US" altLang="zh-CN" sz="100" dirty="0">
              <a:solidFill>
                <a:prstClr val="white"/>
              </a:solidFill>
              <a:latin typeface="Calibri"/>
              <a:ea typeface="宋体"/>
            </a:endParaRPr>
          </a:p>
          <a:p>
            <a:pPr fontAlgn="auto">
              <a:spcBef>
                <a:spcPts val="0"/>
              </a:spcBef>
              <a:spcAft>
                <a:spcPts val="0"/>
              </a:spcAft>
            </a:pPr>
            <a:r>
              <a:rPr lang="zh-CN" altLang="en-US" sz="100" dirty="0" smtClean="0">
                <a:solidFill>
                  <a:prstClr val="white"/>
                </a:solidFill>
                <a:latin typeface="Calibri"/>
                <a:ea typeface="宋体"/>
              </a:rPr>
              <a:t>字体下载：</a:t>
            </a:r>
            <a:r>
              <a:rPr lang="en-US" altLang="zh-CN" sz="100" dirty="0" smtClean="0">
                <a:solidFill>
                  <a:prstClr val="white"/>
                </a:solidFill>
                <a:latin typeface="Calibri"/>
                <a:ea typeface="宋体"/>
              </a:rPr>
              <a:t>www.1ppt.com/ziti/</a:t>
            </a:r>
            <a:endParaRPr lang="en-US" altLang="zh-CN" sz="100" dirty="0">
              <a:solidFill>
                <a:prstClr val="white"/>
              </a:solidFill>
              <a:latin typeface="Calibri"/>
              <a:ea typeface="宋体"/>
            </a:endParaRPr>
          </a:p>
          <a:p>
            <a:pPr fontAlgn="auto">
              <a:spcBef>
                <a:spcPts val="0"/>
              </a:spcBef>
              <a:spcAft>
                <a:spcPts val="0"/>
              </a:spcAft>
            </a:pPr>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
        <p:nvSpPr>
          <p:cNvPr id="2" name="矩形 1"/>
          <p:cNvSpPr/>
          <p:nvPr userDrawn="1"/>
        </p:nvSpPr>
        <p:spPr>
          <a:xfrm>
            <a:off x="0" y="0"/>
            <a:ext cx="12858750" cy="7232650"/>
          </a:xfrm>
          <a:prstGeom prst="rect">
            <a:avLst/>
          </a:prstGeom>
          <a:blipFill dpi="0" rotWithShape="1">
            <a:blip r:embed="rId2" cstate="screen">
              <a:extLst>
                <a:ext uri="{28A0092B-C50C-407E-A947-70E740481C1C}">
                  <a14:useLocalDpi xmlns:a14="http://schemas.microsoft.com/office/drawing/2010/main" xmln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176782117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43A93E93-166D-47F5-9EF1-ACEABE24AEEA}" type="datetimeFigureOut">
              <a:rPr lang="zh-CN" altLang="en-US" smtClean="0"/>
              <a:pPr/>
              <a:t>2018/11/3</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xmlns="" val="278975340"/>
      </p:ext>
    </p:extLst>
  </p:cSld>
  <p:clrMap bg1="lt1" tx1="dk1" bg2="lt2" tx2="dk2" accent1="accent1" accent2="accent2" accent3="accent3" accent4="accent4" accent5="accent5" accent6="accent6" hlink="hlink" folHlink="folHlink"/>
  <p:sldLayoutIdLst>
    <p:sldLayoutId id="2147483961" r:id="rId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10"/>
          <p:cNvSpPr txBox="1"/>
          <p:nvPr/>
        </p:nvSpPr>
        <p:spPr>
          <a:xfrm>
            <a:off x="31558" y="1640897"/>
            <a:ext cx="12980139" cy="1915901"/>
          </a:xfrm>
          <a:prstGeom prst="rect">
            <a:avLst/>
          </a:prstGeom>
          <a:noFill/>
        </p:spPr>
        <p:txBody>
          <a:bodyPr wrap="none" lIns="68572" tIns="34286" rIns="68572" bIns="34286">
            <a:spAutoFit/>
          </a:bodyPr>
          <a:lstStyle/>
          <a:p>
            <a:pPr algn="ctr">
              <a:buNone/>
            </a:pPr>
            <a:r>
              <a:rPr lang="en-US" altLang="zh-CN" sz="6000" dirty="0" smtClean="0">
                <a:solidFill>
                  <a:schemeClr val="accent1"/>
                </a:solidFill>
                <a:latin typeface="华文隶书" panose="02010800040101010101" pitchFamily="2" charset="-122"/>
                <a:ea typeface="华文隶书" panose="02010800040101010101" pitchFamily="2" charset="-122"/>
                <a:cs typeface="Arial" panose="020B0604020202020204" pitchFamily="34" charset="0"/>
              </a:rPr>
              <a:t>Evaluation </a:t>
            </a:r>
            <a:r>
              <a:rPr lang="en-US" altLang="zh-CN" sz="6000" dirty="0">
                <a:solidFill>
                  <a:schemeClr val="accent1"/>
                </a:solidFill>
                <a:latin typeface="华文隶书" panose="02010800040101010101" pitchFamily="2" charset="-122"/>
                <a:ea typeface="华文隶书" panose="02010800040101010101" pitchFamily="2" charset="-122"/>
                <a:cs typeface="Arial" panose="020B0604020202020204" pitchFamily="34" charset="0"/>
              </a:rPr>
              <a:t>and Prediction of Cell Phone Sales </a:t>
            </a:r>
            <a:endParaRPr lang="en-US" altLang="zh-CN" sz="6000" dirty="0" smtClean="0">
              <a:solidFill>
                <a:schemeClr val="accent1"/>
              </a:solidFill>
              <a:latin typeface="华文隶书" panose="02010800040101010101" pitchFamily="2" charset="-122"/>
              <a:ea typeface="华文隶书" panose="02010800040101010101" pitchFamily="2" charset="-122"/>
              <a:cs typeface="Arial" panose="020B0604020202020204" pitchFamily="34" charset="0"/>
            </a:endParaRPr>
          </a:p>
          <a:p>
            <a:pPr algn="ctr">
              <a:buNone/>
            </a:pPr>
            <a:r>
              <a:rPr lang="en-US" altLang="zh-CN" sz="6000" dirty="0" smtClean="0">
                <a:solidFill>
                  <a:schemeClr val="accent1"/>
                </a:solidFill>
                <a:latin typeface="华文隶书" panose="02010800040101010101" pitchFamily="2" charset="-122"/>
                <a:ea typeface="华文隶书" panose="02010800040101010101" pitchFamily="2" charset="-122"/>
                <a:cs typeface="Arial" panose="020B0604020202020204" pitchFamily="34" charset="0"/>
              </a:rPr>
              <a:t>Based </a:t>
            </a:r>
            <a:r>
              <a:rPr lang="en-US" altLang="zh-CN" sz="6000" dirty="0">
                <a:solidFill>
                  <a:schemeClr val="accent1"/>
                </a:solidFill>
                <a:latin typeface="华文隶书" panose="02010800040101010101" pitchFamily="2" charset="-122"/>
                <a:ea typeface="华文隶书" panose="02010800040101010101" pitchFamily="2" charset="-122"/>
                <a:cs typeface="Arial" panose="020B0604020202020204" pitchFamily="34" charset="0"/>
              </a:rPr>
              <a:t>on Various </a:t>
            </a:r>
            <a:r>
              <a:rPr lang="en-US" altLang="zh-CN" sz="6000" dirty="0" smtClean="0">
                <a:solidFill>
                  <a:schemeClr val="accent1"/>
                </a:solidFill>
                <a:latin typeface="华文隶书" panose="02010800040101010101" pitchFamily="2" charset="-122"/>
                <a:ea typeface="华文隶书" panose="02010800040101010101" pitchFamily="2" charset="-122"/>
                <a:cs typeface="Arial" panose="020B0604020202020204" pitchFamily="34" charset="0"/>
              </a:rPr>
              <a:t>Techniques</a:t>
            </a:r>
            <a:endParaRPr lang="zh-CN" altLang="en-US" sz="6000" dirty="0">
              <a:solidFill>
                <a:schemeClr val="accent1"/>
              </a:solidFill>
              <a:latin typeface="华文隶书" panose="02010800040101010101" pitchFamily="2" charset="-122"/>
              <a:ea typeface="华文隶书" panose="02010800040101010101" pitchFamily="2" charset="-122"/>
              <a:cs typeface="Arial" panose="020B0604020202020204" pitchFamily="34" charset="0"/>
            </a:endParaRPr>
          </a:p>
        </p:txBody>
      </p:sp>
      <p:sp>
        <p:nvSpPr>
          <p:cNvPr id="24" name="圆角矩形 23"/>
          <p:cNvSpPr/>
          <p:nvPr/>
        </p:nvSpPr>
        <p:spPr>
          <a:xfrm>
            <a:off x="4423919" y="3658485"/>
            <a:ext cx="4010915" cy="387898"/>
          </a:xfrm>
          <a:prstGeom prst="roundRect">
            <a:avLst>
              <a:gd name="adj" fmla="val 42270"/>
            </a:avLst>
          </a:prstGeom>
          <a:solidFill>
            <a:schemeClr val="accent2"/>
          </a:soli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Box 31"/>
          <p:cNvSpPr txBox="1"/>
          <p:nvPr/>
        </p:nvSpPr>
        <p:spPr>
          <a:xfrm>
            <a:off x="4713303" y="3675199"/>
            <a:ext cx="3432147" cy="400061"/>
          </a:xfrm>
          <a:prstGeom prst="rect">
            <a:avLst/>
          </a:prstGeom>
          <a:noFill/>
        </p:spPr>
        <p:txBody>
          <a:bodyPr wrap="square" rtlCol="0">
            <a:spAutoFit/>
          </a:bodyPr>
          <a:lstStyle/>
          <a:p>
            <a:pPr algn="ctr"/>
            <a:r>
              <a:rPr lang="zh-CN" altLang="en-US" sz="2000" dirty="0" smtClean="0">
                <a:solidFill>
                  <a:schemeClr val="bg1"/>
                </a:solidFill>
                <a:latin typeface="微软雅黑" panose="020B0503020204020204" pitchFamily="34" charset="-122"/>
                <a:ea typeface="微软雅黑" panose="020B0503020204020204" pitchFamily="34" charset="-122"/>
              </a:rPr>
              <a:t>田肇阳 钱成 曹凌微</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nvGrpSpPr>
          <p:cNvPr id="26" name="组合 25"/>
          <p:cNvGrpSpPr/>
          <p:nvPr/>
        </p:nvGrpSpPr>
        <p:grpSpPr>
          <a:xfrm>
            <a:off x="4400091" y="3629980"/>
            <a:ext cx="559576" cy="416404"/>
            <a:chOff x="899592" y="2377261"/>
            <a:chExt cx="720079" cy="574619"/>
          </a:xfrm>
          <a:effectLst>
            <a:outerShdw blurRad="50800" dist="38100" dir="2700000" algn="tl" rotWithShape="0">
              <a:prstClr val="black">
                <a:alpha val="40000"/>
              </a:prstClr>
            </a:outerShdw>
          </a:effectLst>
        </p:grpSpPr>
        <p:sp>
          <p:nvSpPr>
            <p:cNvPr id="27" name="圆角矩形 26"/>
            <p:cNvSpPr/>
            <p:nvPr/>
          </p:nvSpPr>
          <p:spPr>
            <a:xfrm>
              <a:off x="899592" y="2377261"/>
              <a:ext cx="720079" cy="574619"/>
            </a:xfrm>
            <a:prstGeom prst="roundRect">
              <a:avLst>
                <a:gd name="adj" fmla="val 42270"/>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sp>
          <p:nvSpPr>
            <p:cNvPr id="28" name="圆角矩形 27"/>
            <p:cNvSpPr/>
            <p:nvPr/>
          </p:nvSpPr>
          <p:spPr>
            <a:xfrm>
              <a:off x="920241" y="2397813"/>
              <a:ext cx="681258" cy="533516"/>
            </a:xfrm>
            <a:prstGeom prst="roundRect">
              <a:avLst>
                <a:gd name="adj" fmla="val 42270"/>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grpSp>
      <p:sp>
        <p:nvSpPr>
          <p:cNvPr id="30" name="矩形 29"/>
          <p:cNvSpPr/>
          <p:nvPr/>
        </p:nvSpPr>
        <p:spPr>
          <a:xfrm>
            <a:off x="4765291" y="4532303"/>
            <a:ext cx="3328169" cy="438574"/>
          </a:xfrm>
          <a:prstGeom prst="rect">
            <a:avLst/>
          </a:prstGeom>
        </p:spPr>
        <p:txBody>
          <a:bodyPr wrap="square" lIns="68572" tIns="34286" rIns="68572" bIns="34286">
            <a:spAutoFit/>
          </a:bodyPr>
          <a:lstStyle/>
          <a:p>
            <a:pPr algn="just"/>
            <a:r>
              <a:rPr lang="zh-CN" altLang="en-US" sz="2400" dirty="0" smtClean="0">
                <a:solidFill>
                  <a:srgbClr val="91858F"/>
                </a:solidFill>
                <a:latin typeface="Arial" panose="020B0604020202020204" pitchFamily="34" charset="0"/>
                <a:ea typeface="Source Han Sans ExtraLight" panose="020B0200000000000000" pitchFamily="34" charset="-122"/>
                <a:cs typeface="Arial" panose="020B0604020202020204" pitchFamily="34" charset="0"/>
              </a:rPr>
              <a:t>指导教师：吴昊 王殿军</a:t>
            </a:r>
            <a:endParaRPr lang="en-US" altLang="zh-CN" sz="2400" dirty="0">
              <a:solidFill>
                <a:srgbClr val="91858F"/>
              </a:solidFill>
              <a:latin typeface="Arial" panose="020B0604020202020204" pitchFamily="34" charset="0"/>
              <a:ea typeface="Source Han Sans ExtraLight" panose="020B0200000000000000" pitchFamily="34" charset="-122"/>
              <a:cs typeface="Arial" panose="020B0604020202020204" pitchFamily="34" charset="0"/>
            </a:endParaRPr>
          </a:p>
        </p:txBody>
      </p:sp>
      <p:sp>
        <p:nvSpPr>
          <p:cNvPr id="31" name="矩形 30"/>
          <p:cNvSpPr/>
          <p:nvPr/>
        </p:nvSpPr>
        <p:spPr>
          <a:xfrm>
            <a:off x="5133231" y="4107578"/>
            <a:ext cx="2592288" cy="438574"/>
          </a:xfrm>
          <a:prstGeom prst="rect">
            <a:avLst/>
          </a:prstGeom>
        </p:spPr>
        <p:txBody>
          <a:bodyPr wrap="square" lIns="68572" tIns="34286" rIns="68572" bIns="34286">
            <a:spAutoFit/>
          </a:bodyPr>
          <a:lstStyle/>
          <a:p>
            <a:pPr algn="just"/>
            <a:r>
              <a:rPr lang="zh-CN" altLang="en-US" sz="2400" dirty="0" smtClean="0">
                <a:solidFill>
                  <a:schemeClr val="tx1">
                    <a:lumMod val="75000"/>
                  </a:schemeClr>
                </a:solidFill>
                <a:latin typeface="楷体" panose="02010609060101010101" pitchFamily="49" charset="-122"/>
                <a:ea typeface="楷体" panose="02010609060101010101" pitchFamily="49" charset="-122"/>
                <a:cs typeface="Arial" panose="020B0604020202020204" pitchFamily="34" charset="0"/>
              </a:rPr>
              <a:t>清华大学</a:t>
            </a:r>
            <a:r>
              <a:rPr lang="zh-CN" altLang="en-US" sz="2400" dirty="0">
                <a:solidFill>
                  <a:schemeClr val="tx1">
                    <a:lumMod val="75000"/>
                  </a:schemeClr>
                </a:solidFill>
                <a:latin typeface="楷体" panose="02010609060101010101" pitchFamily="49" charset="-122"/>
                <a:ea typeface="楷体" panose="02010609060101010101" pitchFamily="49" charset="-122"/>
                <a:cs typeface="Arial" panose="020B0604020202020204" pitchFamily="34" charset="0"/>
              </a:rPr>
              <a:t>附属中学</a:t>
            </a:r>
            <a:endParaRPr lang="en-US" altLang="zh-CN" sz="2400" dirty="0">
              <a:solidFill>
                <a:schemeClr val="tx1">
                  <a:lumMod val="75000"/>
                </a:schemeClr>
              </a:solidFill>
              <a:latin typeface="楷体" panose="02010609060101010101" pitchFamily="49" charset="-122"/>
              <a:ea typeface="楷体" panose="02010609060101010101" pitchFamily="49" charset="-122"/>
              <a:cs typeface="Arial" panose="020B0604020202020204" pitchFamily="34" charset="0"/>
            </a:endParaRPr>
          </a:p>
        </p:txBody>
      </p:sp>
    </p:spTree>
    <p:extLst>
      <p:ext uri="{BB962C8B-B14F-4D97-AF65-F5344CB8AC3E}">
        <p14:creationId xmlns:p14="http://schemas.microsoft.com/office/powerpoint/2010/main" xmlns="" val="507755637"/>
      </p:ext>
    </p:extLst>
  </p:cSld>
  <p:clrMapOvr>
    <a:masterClrMapping/>
  </p:clrMapOvr>
  <p:transition spd="slow" advTm="0">
    <p:push dir="u"/>
  </p:transition>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21250">
                                      <p:stCondLst>
                                        <p:cond delay="0"/>
                                      </p:stCondLst>
                                      <p:iterate type="lt">
                                        <p:tmPct val="10000"/>
                                      </p:iterate>
                                      <p:childTnLst>
                                        <p:set>
                                          <p:cBhvr>
                                            <p:cTn id="6" dur="1" fill="hold">
                                              <p:stCondLst>
                                                <p:cond delay="0"/>
                                              </p:stCondLst>
                                            </p:cTn>
                                            <p:tgtEl>
                                              <p:spTgt spid="23"/>
                                            </p:tgtEl>
                                            <p:attrNameLst>
                                              <p:attrName>style.visibility</p:attrName>
                                            </p:attrNameLst>
                                          </p:cBhvr>
                                          <p:to>
                                            <p:strVal val="visible"/>
                                          </p:to>
                                        </p:set>
                                        <p:anim calcmode="lin" valueType="num" p14:bounceEnd="21250">
                                          <p:cBhvr additive="base">
                                            <p:cTn id="7" dur="800" fill="hold"/>
                                            <p:tgtEl>
                                              <p:spTgt spid="23"/>
                                            </p:tgtEl>
                                            <p:attrNameLst>
                                              <p:attrName>ppt_x</p:attrName>
                                            </p:attrNameLst>
                                          </p:cBhvr>
                                          <p:tavLst>
                                            <p:tav tm="0">
                                              <p:val>
                                                <p:strVal val="1+#ppt_w/2"/>
                                              </p:val>
                                            </p:tav>
                                            <p:tav tm="100000">
                                              <p:val>
                                                <p:strVal val="#ppt_x"/>
                                              </p:val>
                                            </p:tav>
                                          </p:tavLst>
                                        </p:anim>
                                        <p:anim calcmode="lin" valueType="num" p14:bounceEnd="21250">
                                          <p:cBhvr additive="base">
                                            <p:cTn id="8" dur="800" fill="hold"/>
                                            <p:tgtEl>
                                              <p:spTgt spid="23"/>
                                            </p:tgtEl>
                                            <p:attrNameLst>
                                              <p:attrName>ppt_y</p:attrName>
                                            </p:attrNameLst>
                                          </p:cBhvr>
                                          <p:tavLst>
                                            <p:tav tm="0">
                                              <p:val>
                                                <p:strVal val="#ppt_y"/>
                                              </p:val>
                                            </p:tav>
                                            <p:tav tm="100000">
                                              <p:val>
                                                <p:strVal val="#ppt_y"/>
                                              </p:val>
                                            </p:tav>
                                          </p:tavLst>
                                        </p:anim>
                                      </p:childTnLst>
                                    </p:cTn>
                                  </p:par>
                                </p:childTnLst>
                              </p:cTn>
                            </p:par>
                            <p:par>
                              <p:cTn id="9" fill="hold">
                                <p:stCondLst>
                                  <p:cond delay="5760"/>
                                </p:stCondLst>
                                <p:childTnLst>
                                  <p:par>
                                    <p:cTn id="10" presetID="10" presetClass="entr" presetSubtype="0" fill="hold" grpId="0" nodeType="after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par>
                                    <p:cTn id="13" presetID="10"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childTnLst>
                              </p:cTn>
                            </p:par>
                            <p:par>
                              <p:cTn id="16" fill="hold">
                                <p:stCondLst>
                                  <p:cond delay="6260"/>
                                </p:stCondLst>
                                <p:childTnLst>
                                  <p:par>
                                    <p:cTn id="17" presetID="1" presetClass="entr" presetSubtype="0" fill="hold" nodeType="after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63" presetClass="path" presetSubtype="0" accel="50000" decel="50000" fill="hold" nodeType="withEffect">
                                      <p:stCondLst>
                                        <p:cond delay="0"/>
                                      </p:stCondLst>
                                      <p:childTnLst>
                                        <p:animMotion origin="layout" path="M -6.17284E-7 1.8964E-6 L 0.26951 1.8964E-6 " pathEditMode="relative" rAng="0" ptsTypes="AA">
                                          <p:cBhvr>
                                            <p:cTn id="20" dur="2000" fill="hold"/>
                                            <p:tgtEl>
                                              <p:spTgt spid="26"/>
                                            </p:tgtEl>
                                            <p:attrNameLst>
                                              <p:attrName>ppt_x</p:attrName>
                                              <p:attrName>ppt_y</p:attrName>
                                            </p:attrNameLst>
                                          </p:cBhvr>
                                          <p:rCtr x="13469" y="0"/>
                                        </p:animMotion>
                                      </p:childTnLst>
                                    </p:cTn>
                                  </p:par>
                                  <p:par>
                                    <p:cTn id="21" presetID="22" presetClass="entr" presetSubtype="8" fill="hold" grpId="0" nodeType="withEffect">
                                      <p:stCondLst>
                                        <p:cond delay="250"/>
                                      </p:stCondLst>
                                      <p:childTnLst>
                                        <p:set>
                                          <p:cBhvr>
                                            <p:cTn id="22" dur="1" fill="hold">
                                              <p:stCondLst>
                                                <p:cond delay="0"/>
                                              </p:stCondLst>
                                            </p:cTn>
                                            <p:tgtEl>
                                              <p:spTgt spid="25"/>
                                            </p:tgtEl>
                                            <p:attrNameLst>
                                              <p:attrName>style.visibility</p:attrName>
                                            </p:attrNameLst>
                                          </p:cBhvr>
                                          <p:to>
                                            <p:strVal val="visible"/>
                                          </p:to>
                                        </p:set>
                                        <p:animEffect transition="in" filter="wipe(left)">
                                          <p:cBhvr>
                                            <p:cTn id="23" dur="1750"/>
                                            <p:tgtEl>
                                              <p:spTgt spid="25"/>
                                            </p:tgtEl>
                                          </p:cBhvr>
                                        </p:animEffect>
                                      </p:childTnLst>
                                    </p:cTn>
                                  </p:par>
                                </p:childTnLst>
                              </p:cTn>
                            </p:par>
                            <p:par>
                              <p:cTn id="24" fill="hold">
                                <p:stCondLst>
                                  <p:cond delay="8260"/>
                                </p:stCondLst>
                                <p:childTnLst>
                                  <p:par>
                                    <p:cTn id="25" presetID="2" presetClass="entr" presetSubtype="2" fill="hold" grpId="0" nodeType="afterEffect" p14:presetBounceEnd="20000">
                                      <p:stCondLst>
                                        <p:cond delay="0"/>
                                      </p:stCondLst>
                                      <p:iterate type="lt">
                                        <p:tmPct val="10000"/>
                                      </p:iterate>
                                      <p:childTnLst>
                                        <p:set>
                                          <p:cBhvr>
                                            <p:cTn id="26" dur="1" fill="hold">
                                              <p:stCondLst>
                                                <p:cond delay="0"/>
                                              </p:stCondLst>
                                            </p:cTn>
                                            <p:tgtEl>
                                              <p:spTgt spid="31"/>
                                            </p:tgtEl>
                                            <p:attrNameLst>
                                              <p:attrName>style.visibility</p:attrName>
                                            </p:attrNameLst>
                                          </p:cBhvr>
                                          <p:to>
                                            <p:strVal val="visible"/>
                                          </p:to>
                                        </p:set>
                                        <p:anim calcmode="lin" valueType="num" p14:bounceEnd="20000">
                                          <p:cBhvr additive="base">
                                            <p:cTn id="27" dur="500" fill="hold"/>
                                            <p:tgtEl>
                                              <p:spTgt spid="31"/>
                                            </p:tgtEl>
                                            <p:attrNameLst>
                                              <p:attrName>ppt_x</p:attrName>
                                            </p:attrNameLst>
                                          </p:cBhvr>
                                          <p:tavLst>
                                            <p:tav tm="0">
                                              <p:val>
                                                <p:strVal val="1+#ppt_w/2"/>
                                              </p:val>
                                            </p:tav>
                                            <p:tav tm="100000">
                                              <p:val>
                                                <p:strVal val="#ppt_x"/>
                                              </p:val>
                                            </p:tav>
                                          </p:tavLst>
                                        </p:anim>
                                        <p:anim calcmode="lin" valueType="num" p14:bounceEnd="20000">
                                          <p:cBhvr additive="base">
                                            <p:cTn id="28" dur="500" fill="hold"/>
                                            <p:tgtEl>
                                              <p:spTgt spid="31"/>
                                            </p:tgtEl>
                                            <p:attrNameLst>
                                              <p:attrName>ppt_y</p:attrName>
                                            </p:attrNameLst>
                                          </p:cBhvr>
                                          <p:tavLst>
                                            <p:tav tm="0">
                                              <p:val>
                                                <p:strVal val="#ppt_y"/>
                                              </p:val>
                                            </p:tav>
                                            <p:tav tm="100000">
                                              <p:val>
                                                <p:strVal val="#ppt_y"/>
                                              </p:val>
                                            </p:tav>
                                          </p:tavLst>
                                        </p:anim>
                                      </p:childTnLst>
                                    </p:cTn>
                                  </p:par>
                                </p:childTnLst>
                              </p:cTn>
                            </p:par>
                            <p:par>
                              <p:cTn id="29" fill="hold">
                                <p:stCondLst>
                                  <p:cond delay="9110"/>
                                </p:stCondLst>
                                <p:childTnLst>
                                  <p:par>
                                    <p:cTn id="30" presetID="41" presetClass="entr" presetSubtype="0" fill="hold" grpId="0" nodeType="afterEffect">
                                      <p:stCondLst>
                                        <p:cond delay="0"/>
                                      </p:stCondLst>
                                      <p:iterate type="lt">
                                        <p:tmPct val="6140"/>
                                      </p:iterate>
                                      <p:childTnLst>
                                        <p:set>
                                          <p:cBhvr>
                                            <p:cTn id="31" dur="1" fill="hold">
                                              <p:stCondLst>
                                                <p:cond delay="0"/>
                                              </p:stCondLst>
                                            </p:cTn>
                                            <p:tgtEl>
                                              <p:spTgt spid="30"/>
                                            </p:tgtEl>
                                            <p:attrNameLst>
                                              <p:attrName>style.visibility</p:attrName>
                                            </p:attrNameLst>
                                          </p:cBhvr>
                                          <p:to>
                                            <p:strVal val="visible"/>
                                          </p:to>
                                        </p:set>
                                        <p:anim calcmode="lin" valueType="num">
                                          <p:cBhvr>
                                            <p:cTn id="32" dur="5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33" dur="500" fill="hold"/>
                                            <p:tgtEl>
                                              <p:spTgt spid="30"/>
                                            </p:tgtEl>
                                            <p:attrNameLst>
                                              <p:attrName>ppt_y</p:attrName>
                                            </p:attrNameLst>
                                          </p:cBhvr>
                                          <p:tavLst>
                                            <p:tav tm="0">
                                              <p:val>
                                                <p:strVal val="#ppt_y"/>
                                              </p:val>
                                            </p:tav>
                                            <p:tav tm="100000">
                                              <p:val>
                                                <p:strVal val="#ppt_y"/>
                                              </p:val>
                                            </p:tav>
                                          </p:tavLst>
                                        </p:anim>
                                        <p:anim calcmode="lin" valueType="num">
                                          <p:cBhvr>
                                            <p:cTn id="34" dur="5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35" dur="50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id="36" dur="500" tmFilter="0,0; .5, 1; 1, 1"/>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animBg="1"/>
          <p:bldP spid="25" grpId="0"/>
          <p:bldP spid="30" grpId="0"/>
          <p:bldP spid="31"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type="lt">
                                        <p:tmPct val="10000"/>
                                      </p:iterate>
                                      <p:childTnLst>
                                        <p:set>
                                          <p:cBhvr>
                                            <p:cTn id="6" dur="1" fill="hold">
                                              <p:stCondLst>
                                                <p:cond delay="0"/>
                                              </p:stCondLst>
                                            </p:cTn>
                                            <p:tgtEl>
                                              <p:spTgt spid="23"/>
                                            </p:tgtEl>
                                            <p:attrNameLst>
                                              <p:attrName>style.visibility</p:attrName>
                                            </p:attrNameLst>
                                          </p:cBhvr>
                                          <p:to>
                                            <p:strVal val="visible"/>
                                          </p:to>
                                        </p:set>
                                        <p:anim calcmode="lin" valueType="num">
                                          <p:cBhvr additive="base">
                                            <p:cTn id="7" dur="800" fill="hold"/>
                                            <p:tgtEl>
                                              <p:spTgt spid="23"/>
                                            </p:tgtEl>
                                            <p:attrNameLst>
                                              <p:attrName>ppt_x</p:attrName>
                                            </p:attrNameLst>
                                          </p:cBhvr>
                                          <p:tavLst>
                                            <p:tav tm="0">
                                              <p:val>
                                                <p:strVal val="1+#ppt_w/2"/>
                                              </p:val>
                                            </p:tav>
                                            <p:tav tm="100000">
                                              <p:val>
                                                <p:strVal val="#ppt_x"/>
                                              </p:val>
                                            </p:tav>
                                          </p:tavLst>
                                        </p:anim>
                                        <p:anim calcmode="lin" valueType="num">
                                          <p:cBhvr additive="base">
                                            <p:cTn id="8" dur="800" fill="hold"/>
                                            <p:tgtEl>
                                              <p:spTgt spid="23"/>
                                            </p:tgtEl>
                                            <p:attrNameLst>
                                              <p:attrName>ppt_y</p:attrName>
                                            </p:attrNameLst>
                                          </p:cBhvr>
                                          <p:tavLst>
                                            <p:tav tm="0">
                                              <p:val>
                                                <p:strVal val="#ppt_y"/>
                                              </p:val>
                                            </p:tav>
                                            <p:tav tm="100000">
                                              <p:val>
                                                <p:strVal val="#ppt_y"/>
                                              </p:val>
                                            </p:tav>
                                          </p:tavLst>
                                        </p:anim>
                                      </p:childTnLst>
                                    </p:cTn>
                                  </p:par>
                                </p:childTnLst>
                              </p:cTn>
                            </p:par>
                            <p:par>
                              <p:cTn id="9" fill="hold">
                                <p:stCondLst>
                                  <p:cond delay="5760"/>
                                </p:stCondLst>
                                <p:childTnLst>
                                  <p:par>
                                    <p:cTn id="10" presetID="10" presetClass="entr" presetSubtype="0" fill="hold" grpId="0" nodeType="after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par>
                                    <p:cTn id="13" presetID="10"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childTnLst>
                              </p:cTn>
                            </p:par>
                            <p:par>
                              <p:cTn id="16" fill="hold">
                                <p:stCondLst>
                                  <p:cond delay="6260"/>
                                </p:stCondLst>
                                <p:childTnLst>
                                  <p:par>
                                    <p:cTn id="17" presetID="1" presetClass="entr" presetSubtype="0" fill="hold" nodeType="after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63" presetClass="path" presetSubtype="0" accel="50000" decel="50000" fill="hold" nodeType="withEffect">
                                      <p:stCondLst>
                                        <p:cond delay="0"/>
                                      </p:stCondLst>
                                      <p:childTnLst>
                                        <p:animMotion origin="layout" path="M -6.17284E-7 1.8964E-6 L 0.26951 1.8964E-6 " pathEditMode="relative" rAng="0" ptsTypes="AA">
                                          <p:cBhvr>
                                            <p:cTn id="20" dur="2000" fill="hold"/>
                                            <p:tgtEl>
                                              <p:spTgt spid="26"/>
                                            </p:tgtEl>
                                            <p:attrNameLst>
                                              <p:attrName>ppt_x</p:attrName>
                                              <p:attrName>ppt_y</p:attrName>
                                            </p:attrNameLst>
                                          </p:cBhvr>
                                          <p:rCtr x="13469" y="0"/>
                                        </p:animMotion>
                                      </p:childTnLst>
                                    </p:cTn>
                                  </p:par>
                                  <p:par>
                                    <p:cTn id="21" presetID="22" presetClass="entr" presetSubtype="8" fill="hold" grpId="0" nodeType="withEffect">
                                      <p:stCondLst>
                                        <p:cond delay="250"/>
                                      </p:stCondLst>
                                      <p:childTnLst>
                                        <p:set>
                                          <p:cBhvr>
                                            <p:cTn id="22" dur="1" fill="hold">
                                              <p:stCondLst>
                                                <p:cond delay="0"/>
                                              </p:stCondLst>
                                            </p:cTn>
                                            <p:tgtEl>
                                              <p:spTgt spid="25"/>
                                            </p:tgtEl>
                                            <p:attrNameLst>
                                              <p:attrName>style.visibility</p:attrName>
                                            </p:attrNameLst>
                                          </p:cBhvr>
                                          <p:to>
                                            <p:strVal val="visible"/>
                                          </p:to>
                                        </p:set>
                                        <p:animEffect transition="in" filter="wipe(left)">
                                          <p:cBhvr>
                                            <p:cTn id="23" dur="1750"/>
                                            <p:tgtEl>
                                              <p:spTgt spid="25"/>
                                            </p:tgtEl>
                                          </p:cBhvr>
                                        </p:animEffect>
                                      </p:childTnLst>
                                    </p:cTn>
                                  </p:par>
                                </p:childTnLst>
                              </p:cTn>
                            </p:par>
                            <p:par>
                              <p:cTn id="24" fill="hold">
                                <p:stCondLst>
                                  <p:cond delay="8260"/>
                                </p:stCondLst>
                                <p:childTnLst>
                                  <p:par>
                                    <p:cTn id="25" presetID="2" presetClass="entr" presetSubtype="2" fill="hold" grpId="0" nodeType="afterEffect">
                                      <p:stCondLst>
                                        <p:cond delay="0"/>
                                      </p:stCondLst>
                                      <p:iterate type="lt">
                                        <p:tmPct val="10000"/>
                                      </p:iterate>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500" fill="hold"/>
                                            <p:tgtEl>
                                              <p:spTgt spid="31"/>
                                            </p:tgtEl>
                                            <p:attrNameLst>
                                              <p:attrName>ppt_x</p:attrName>
                                            </p:attrNameLst>
                                          </p:cBhvr>
                                          <p:tavLst>
                                            <p:tav tm="0">
                                              <p:val>
                                                <p:strVal val="1+#ppt_w/2"/>
                                              </p:val>
                                            </p:tav>
                                            <p:tav tm="100000">
                                              <p:val>
                                                <p:strVal val="#ppt_x"/>
                                              </p:val>
                                            </p:tav>
                                          </p:tavLst>
                                        </p:anim>
                                        <p:anim calcmode="lin" valueType="num">
                                          <p:cBhvr additive="base">
                                            <p:cTn id="28" dur="500" fill="hold"/>
                                            <p:tgtEl>
                                              <p:spTgt spid="31"/>
                                            </p:tgtEl>
                                            <p:attrNameLst>
                                              <p:attrName>ppt_y</p:attrName>
                                            </p:attrNameLst>
                                          </p:cBhvr>
                                          <p:tavLst>
                                            <p:tav tm="0">
                                              <p:val>
                                                <p:strVal val="#ppt_y"/>
                                              </p:val>
                                            </p:tav>
                                            <p:tav tm="100000">
                                              <p:val>
                                                <p:strVal val="#ppt_y"/>
                                              </p:val>
                                            </p:tav>
                                          </p:tavLst>
                                        </p:anim>
                                      </p:childTnLst>
                                    </p:cTn>
                                  </p:par>
                                </p:childTnLst>
                              </p:cTn>
                            </p:par>
                            <p:par>
                              <p:cTn id="29" fill="hold">
                                <p:stCondLst>
                                  <p:cond delay="9110"/>
                                </p:stCondLst>
                                <p:childTnLst>
                                  <p:par>
                                    <p:cTn id="30" presetID="41" presetClass="entr" presetSubtype="0" fill="hold" grpId="0" nodeType="afterEffect">
                                      <p:stCondLst>
                                        <p:cond delay="0"/>
                                      </p:stCondLst>
                                      <p:iterate type="lt">
                                        <p:tmPct val="6140"/>
                                      </p:iterate>
                                      <p:childTnLst>
                                        <p:set>
                                          <p:cBhvr>
                                            <p:cTn id="31" dur="1" fill="hold">
                                              <p:stCondLst>
                                                <p:cond delay="0"/>
                                              </p:stCondLst>
                                            </p:cTn>
                                            <p:tgtEl>
                                              <p:spTgt spid="30"/>
                                            </p:tgtEl>
                                            <p:attrNameLst>
                                              <p:attrName>style.visibility</p:attrName>
                                            </p:attrNameLst>
                                          </p:cBhvr>
                                          <p:to>
                                            <p:strVal val="visible"/>
                                          </p:to>
                                        </p:set>
                                        <p:anim calcmode="lin" valueType="num">
                                          <p:cBhvr>
                                            <p:cTn id="32" dur="5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33" dur="500" fill="hold"/>
                                            <p:tgtEl>
                                              <p:spTgt spid="30"/>
                                            </p:tgtEl>
                                            <p:attrNameLst>
                                              <p:attrName>ppt_y</p:attrName>
                                            </p:attrNameLst>
                                          </p:cBhvr>
                                          <p:tavLst>
                                            <p:tav tm="0">
                                              <p:val>
                                                <p:strVal val="#ppt_y"/>
                                              </p:val>
                                            </p:tav>
                                            <p:tav tm="100000">
                                              <p:val>
                                                <p:strVal val="#ppt_y"/>
                                              </p:val>
                                            </p:tav>
                                          </p:tavLst>
                                        </p:anim>
                                        <p:anim calcmode="lin" valueType="num">
                                          <p:cBhvr>
                                            <p:cTn id="34" dur="5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35" dur="50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id="36" dur="500" tmFilter="0,0; .5, 1; 1, 1"/>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animBg="1"/>
          <p:bldP spid="25" grpId="0"/>
          <p:bldP spid="30" grpId="0"/>
          <p:bldP spid="31"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52911" y="1528093"/>
            <a:ext cx="8136904" cy="954107"/>
          </a:xfrm>
          <a:prstGeom prst="rect">
            <a:avLst/>
          </a:prstGeom>
          <a:noFill/>
        </p:spPr>
        <p:txBody>
          <a:bodyPr wrap="square" rtlCol="0">
            <a:spAutoFit/>
          </a:bodyPr>
          <a:lstStyle/>
          <a:p>
            <a:r>
              <a:rPr lang="zh-CN" altLang="en-US" sz="2800" dirty="0" smtClean="0"/>
              <a:t>主成分分析对数据再次进行处理，减少参量而尽量多保留原始数据信息</a:t>
            </a:r>
            <a:endParaRPr lang="zh-CN" altLang="en-US" sz="2800" dirty="0"/>
          </a:p>
        </p:txBody>
      </p:sp>
      <p:sp>
        <p:nvSpPr>
          <p:cNvPr id="73730" name="Rectangle 2"/>
          <p:cNvSpPr>
            <a:spLocks noChangeArrowheads="1"/>
          </p:cNvSpPr>
          <p:nvPr/>
        </p:nvSpPr>
        <p:spPr bwMode="auto">
          <a:xfrm>
            <a:off x="0" y="0"/>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73729"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324919" y="2752229"/>
            <a:ext cx="2304256" cy="839408"/>
          </a:xfrm>
          <a:prstGeom prst="rect">
            <a:avLst/>
          </a:prstGeom>
          <a:noFill/>
        </p:spPr>
      </p:pic>
      <p:sp>
        <p:nvSpPr>
          <p:cNvPr id="73732" name="Rectangle 4"/>
          <p:cNvSpPr>
            <a:spLocks noChangeArrowheads="1"/>
          </p:cNvSpPr>
          <p:nvPr/>
        </p:nvSpPr>
        <p:spPr bwMode="auto">
          <a:xfrm>
            <a:off x="0" y="0"/>
            <a:ext cx="1285875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73731"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349255" y="2464197"/>
            <a:ext cx="5616624" cy="1253711"/>
          </a:xfrm>
          <a:prstGeom prst="rect">
            <a:avLst/>
          </a:prstGeom>
          <a:noFill/>
        </p:spPr>
      </p:pic>
      <p:sp>
        <p:nvSpPr>
          <p:cNvPr id="73733" name="Rectangle 5"/>
          <p:cNvSpPr>
            <a:spLocks noChangeArrowheads="1"/>
          </p:cNvSpPr>
          <p:nvPr/>
        </p:nvSpPr>
        <p:spPr bwMode="auto">
          <a:xfrm>
            <a:off x="0" y="1171575"/>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8" name="TextBox 7"/>
          <p:cNvSpPr txBox="1"/>
          <p:nvPr/>
        </p:nvSpPr>
        <p:spPr>
          <a:xfrm>
            <a:off x="2396927" y="3904357"/>
            <a:ext cx="8280920" cy="954107"/>
          </a:xfrm>
          <a:prstGeom prst="rect">
            <a:avLst/>
          </a:prstGeom>
          <a:noFill/>
        </p:spPr>
        <p:txBody>
          <a:bodyPr wrap="square" rtlCol="0">
            <a:spAutoFit/>
          </a:bodyPr>
          <a:lstStyle/>
          <a:p>
            <a:r>
              <a:rPr lang="zh-CN" altLang="en-US" sz="2800" dirty="0" smtClean="0"/>
              <a:t>利用上述公式对数据进行标准化，并计算得主成分回归特征向量如下</a:t>
            </a:r>
            <a:endParaRPr lang="zh-CN" altLang="en-US" sz="2800" dirty="0"/>
          </a:p>
        </p:txBody>
      </p:sp>
      <p:graphicFrame>
        <p:nvGraphicFramePr>
          <p:cNvPr id="9" name="表格 8"/>
          <p:cNvGraphicFramePr>
            <a:graphicFrameLocks noGrp="1"/>
          </p:cNvGraphicFramePr>
          <p:nvPr/>
        </p:nvGraphicFramePr>
        <p:xfrm>
          <a:off x="2324919" y="5056485"/>
          <a:ext cx="8424934" cy="1223184"/>
        </p:xfrm>
        <a:graphic>
          <a:graphicData uri="http://schemas.openxmlformats.org/drawingml/2006/table">
            <a:tbl>
              <a:tblPr/>
              <a:tblGrid>
                <a:gridCol w="1203562"/>
                <a:gridCol w="1203562"/>
                <a:gridCol w="1203562"/>
                <a:gridCol w="1203562"/>
                <a:gridCol w="1203562"/>
                <a:gridCol w="1203562"/>
                <a:gridCol w="1203562"/>
              </a:tblGrid>
              <a:tr h="0">
                <a:tc>
                  <a:txBody>
                    <a:bodyPr/>
                    <a:lstStyle/>
                    <a:p>
                      <a:pPr algn="r">
                        <a:spcAft>
                          <a:spcPts val="0"/>
                        </a:spcAft>
                      </a:pPr>
                      <a:r>
                        <a:rPr lang="en-US" sz="2000" kern="100" dirty="0">
                          <a:solidFill>
                            <a:srgbClr val="000000"/>
                          </a:solidFill>
                          <a:latin typeface="Times New Roman"/>
                          <a:ea typeface="宋体"/>
                        </a:rPr>
                        <a:t>5.830569</a:t>
                      </a:r>
                      <a:endParaRPr lang="zh-CN" sz="20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solidFill>
                            <a:srgbClr val="000000"/>
                          </a:solidFill>
                          <a:latin typeface="Times New Roman"/>
                          <a:ea typeface="宋体"/>
                        </a:rPr>
                        <a:t>2.108099</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solidFill>
                            <a:srgbClr val="000000"/>
                          </a:solidFill>
                          <a:latin typeface="Times New Roman"/>
                          <a:ea typeface="宋体"/>
                        </a:rPr>
                        <a:t>2.023791</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solidFill>
                            <a:srgbClr val="000000"/>
                          </a:solidFill>
                          <a:latin typeface="Times New Roman"/>
                          <a:ea typeface="宋体"/>
                        </a:rPr>
                        <a:t>1.548141</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solidFill>
                            <a:srgbClr val="000000"/>
                          </a:solidFill>
                          <a:latin typeface="Times New Roman"/>
                          <a:ea typeface="宋体"/>
                        </a:rPr>
                        <a:t>1.270862</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solidFill>
                            <a:srgbClr val="000000"/>
                          </a:solidFill>
                          <a:latin typeface="Times New Roman"/>
                          <a:ea typeface="宋体"/>
                        </a:rPr>
                        <a:t>1.142889</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solidFill>
                            <a:srgbClr val="000000"/>
                          </a:solidFill>
                          <a:latin typeface="Times New Roman"/>
                          <a:ea typeface="宋体"/>
                        </a:rPr>
                        <a:t>1.079039</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6180">
                <a:tc>
                  <a:txBody>
                    <a:bodyPr/>
                    <a:lstStyle/>
                    <a:p>
                      <a:pPr algn="r">
                        <a:spcAft>
                          <a:spcPts val="0"/>
                        </a:spcAft>
                      </a:pPr>
                      <a:r>
                        <a:rPr lang="en-US" sz="2000" kern="100">
                          <a:solidFill>
                            <a:srgbClr val="000000"/>
                          </a:solidFill>
                          <a:latin typeface="Times New Roman"/>
                          <a:ea typeface="宋体"/>
                        </a:rPr>
                        <a:t>0.984911</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solidFill>
                            <a:srgbClr val="000000"/>
                          </a:solidFill>
                          <a:latin typeface="Times New Roman"/>
                          <a:ea typeface="宋体"/>
                        </a:rPr>
                        <a:t>0.973456</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solidFill>
                            <a:srgbClr val="000000"/>
                          </a:solidFill>
                          <a:latin typeface="Times New Roman"/>
                          <a:ea typeface="宋体"/>
                        </a:rPr>
                        <a:t>0.896728</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solidFill>
                            <a:srgbClr val="000000"/>
                          </a:solidFill>
                          <a:latin typeface="Times New Roman"/>
                          <a:ea typeface="宋体"/>
                        </a:rPr>
                        <a:t>0.878234</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solidFill>
                            <a:srgbClr val="000000"/>
                          </a:solidFill>
                          <a:latin typeface="Times New Roman"/>
                          <a:ea typeface="宋体"/>
                        </a:rPr>
                        <a:t>0.848337</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solidFill>
                            <a:srgbClr val="000000"/>
                          </a:solidFill>
                          <a:latin typeface="Times New Roman"/>
                          <a:ea typeface="宋体"/>
                        </a:rPr>
                        <a:t>0.823186</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endParaRPr lang="zh-CN" sz="2000">
                        <a:latin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784">
                <a:tc>
                  <a:txBody>
                    <a:bodyPr/>
                    <a:lstStyle/>
                    <a:p>
                      <a:pPr algn="r">
                        <a:spcAft>
                          <a:spcPts val="0"/>
                        </a:spcAft>
                      </a:pPr>
                      <a:r>
                        <a:rPr lang="en-US" sz="2000" kern="100">
                          <a:solidFill>
                            <a:srgbClr val="000000"/>
                          </a:solidFill>
                          <a:latin typeface="Times New Roman"/>
                          <a:ea typeface="宋体"/>
                        </a:rPr>
                        <a:t>0.770015</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solidFill>
                            <a:srgbClr val="000000"/>
                          </a:solidFill>
                          <a:latin typeface="Times New Roman"/>
                          <a:ea typeface="宋体"/>
                        </a:rPr>
                        <a:t>0.68834</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solidFill>
                            <a:srgbClr val="000000"/>
                          </a:solidFill>
                          <a:latin typeface="Times New Roman"/>
                          <a:ea typeface="宋体"/>
                        </a:rPr>
                        <a:t>0.646611</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solidFill>
                            <a:srgbClr val="000000"/>
                          </a:solidFill>
                          <a:latin typeface="Times New Roman"/>
                          <a:ea typeface="宋体"/>
                        </a:rPr>
                        <a:t>0.571062</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solidFill>
                            <a:srgbClr val="000000"/>
                          </a:solidFill>
                          <a:latin typeface="Times New Roman"/>
                          <a:ea typeface="宋体"/>
                        </a:rPr>
                        <a:t>0.49684</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solidFill>
                            <a:srgbClr val="000000"/>
                          </a:solidFill>
                          <a:latin typeface="Times New Roman"/>
                          <a:ea typeface="宋体"/>
                        </a:rPr>
                        <a:t>0.465049</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solidFill>
                            <a:srgbClr val="000000"/>
                          </a:solidFill>
                          <a:latin typeface="Times New Roman"/>
                          <a:ea typeface="宋体"/>
                        </a:rPr>
                        <a:t>0.413485</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6180">
                <a:tc>
                  <a:txBody>
                    <a:bodyPr/>
                    <a:lstStyle/>
                    <a:p>
                      <a:pPr algn="r">
                        <a:spcAft>
                          <a:spcPts val="0"/>
                        </a:spcAft>
                      </a:pPr>
                      <a:r>
                        <a:rPr lang="en-US" sz="2000" kern="100">
                          <a:solidFill>
                            <a:srgbClr val="000000"/>
                          </a:solidFill>
                          <a:latin typeface="Times New Roman"/>
                          <a:ea typeface="宋体"/>
                        </a:rPr>
                        <a:t>0.364857</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solidFill>
                            <a:srgbClr val="000000"/>
                          </a:solidFill>
                          <a:latin typeface="Times New Roman"/>
                          <a:ea typeface="宋体"/>
                        </a:rPr>
                        <a:t>0.324523</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solidFill>
                            <a:srgbClr val="000000"/>
                          </a:solidFill>
                          <a:latin typeface="Times New Roman"/>
                          <a:ea typeface="宋体"/>
                        </a:rPr>
                        <a:t>0.276729</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solidFill>
                            <a:srgbClr val="000000"/>
                          </a:solidFill>
                          <a:latin typeface="Times New Roman"/>
                          <a:ea typeface="宋体"/>
                        </a:rPr>
                        <a:t>0.245753</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solidFill>
                            <a:srgbClr val="000000"/>
                          </a:solidFill>
                          <a:latin typeface="Times New Roman"/>
                          <a:ea typeface="宋体"/>
                        </a:rPr>
                        <a:t>0.200672</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solidFill>
                            <a:srgbClr val="000000"/>
                          </a:solidFill>
                          <a:latin typeface="Times New Roman"/>
                          <a:ea typeface="宋体"/>
                        </a:rPr>
                        <a:t>0.127823</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endParaRPr lang="zh-CN" sz="2000" dirty="0">
                        <a:latin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主成分回归</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2"/>
          <p:cNvPicPr/>
          <p:nvPr/>
        </p:nvPicPr>
        <p:blipFill>
          <a:blip r:embed="rId2" cstate="print">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3477047" y="1456085"/>
            <a:ext cx="2232248" cy="1512168"/>
          </a:xfrm>
          <a:prstGeom prst="rect">
            <a:avLst/>
          </a:prstGeom>
          <a:noFill/>
          <a:ln>
            <a:noFill/>
          </a:ln>
        </p:spPr>
      </p:pic>
      <p:pic>
        <p:nvPicPr>
          <p:cNvPr id="3" name="图片 2" descr="3"/>
          <p:cNvPicPr/>
          <p:nvPr/>
        </p:nvPicPr>
        <p:blipFill>
          <a:blip r:embed="rId3" cstate="print">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6213351" y="1240061"/>
            <a:ext cx="2329408" cy="1753915"/>
          </a:xfrm>
          <a:prstGeom prst="rect">
            <a:avLst/>
          </a:prstGeom>
          <a:noFill/>
          <a:ln>
            <a:noFill/>
          </a:ln>
        </p:spPr>
      </p:pic>
      <p:sp>
        <p:nvSpPr>
          <p:cNvPr id="4" name="TextBox 3"/>
          <p:cNvSpPr txBox="1"/>
          <p:nvPr/>
        </p:nvSpPr>
        <p:spPr>
          <a:xfrm>
            <a:off x="1532831" y="3256285"/>
            <a:ext cx="10204472" cy="1384995"/>
          </a:xfrm>
          <a:prstGeom prst="rect">
            <a:avLst/>
          </a:prstGeom>
          <a:noFill/>
        </p:spPr>
        <p:txBody>
          <a:bodyPr wrap="square" rtlCol="0">
            <a:spAutoFit/>
          </a:bodyPr>
          <a:lstStyle/>
          <a:p>
            <a:r>
              <a:rPr lang="zh-CN" altLang="en-US" sz="2800" dirty="0" smtClean="0"/>
              <a:t>利用上述公式计算总贡献率，选取前</a:t>
            </a:r>
            <a:r>
              <a:rPr lang="en-US" altLang="zh-CN" sz="2800" dirty="0" smtClean="0"/>
              <a:t>14</a:t>
            </a:r>
            <a:r>
              <a:rPr lang="zh-CN" altLang="en-US" sz="2800" dirty="0" smtClean="0"/>
              <a:t>个主成分（其贡献率超过</a:t>
            </a:r>
            <a:r>
              <a:rPr lang="en-US" altLang="zh-CN" sz="2800" dirty="0" smtClean="0"/>
              <a:t>80%</a:t>
            </a:r>
            <a:r>
              <a:rPr lang="zh-CN" altLang="en-US" sz="2800" dirty="0" smtClean="0"/>
              <a:t>），进而探究每个独立变量在这些主成分中的系数相对大小，判断其重要程度进行排名</a:t>
            </a:r>
            <a:endParaRPr lang="zh-CN" altLang="en-US" sz="2800" dirty="0"/>
          </a:p>
        </p:txBody>
      </p:sp>
      <p:sp>
        <p:nvSpPr>
          <p:cNvPr id="72706" name="Rectangle 2"/>
          <p:cNvSpPr>
            <a:spLocks noChangeArrowheads="1"/>
          </p:cNvSpPr>
          <p:nvPr/>
        </p:nvSpPr>
        <p:spPr bwMode="auto">
          <a:xfrm>
            <a:off x="0" y="0"/>
            <a:ext cx="1285875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72705" name="Picture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972991" y="4912469"/>
            <a:ext cx="6961649" cy="324991"/>
          </a:xfrm>
          <a:prstGeom prst="rect">
            <a:avLst/>
          </a:prstGeom>
          <a:noFill/>
        </p:spPr>
      </p:pic>
      <p:sp>
        <p:nvSpPr>
          <p:cNvPr id="72707" name="Rectangle 3"/>
          <p:cNvSpPr>
            <a:spLocks noChangeArrowheads="1"/>
          </p:cNvSpPr>
          <p:nvPr/>
        </p:nvSpPr>
        <p:spPr bwMode="auto">
          <a:xfrm>
            <a:off x="0" y="638175"/>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2709" name="Rectangle 5"/>
          <p:cNvSpPr>
            <a:spLocks noChangeArrowheads="1"/>
          </p:cNvSpPr>
          <p:nvPr/>
        </p:nvSpPr>
        <p:spPr bwMode="auto">
          <a:xfrm>
            <a:off x="0" y="0"/>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72708" name="Picture 4"/>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972991" y="5488533"/>
            <a:ext cx="6961649" cy="324991"/>
          </a:xfrm>
          <a:prstGeom prst="rect">
            <a:avLst/>
          </a:prstGeom>
          <a:noFill/>
        </p:spPr>
      </p:pic>
      <p:sp>
        <p:nvSpPr>
          <p:cNvPr id="72711" name="Rectangle 7"/>
          <p:cNvSpPr>
            <a:spLocks noChangeArrowheads="1"/>
          </p:cNvSpPr>
          <p:nvPr/>
        </p:nvSpPr>
        <p:spPr bwMode="auto">
          <a:xfrm>
            <a:off x="0" y="0"/>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72710" name="Picture 6"/>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6069335" y="5632549"/>
            <a:ext cx="318351" cy="504056"/>
          </a:xfrm>
          <a:prstGeom prst="rect">
            <a:avLst/>
          </a:prstGeom>
          <a:noFill/>
        </p:spPr>
      </p:pic>
      <p:sp>
        <p:nvSpPr>
          <p:cNvPr id="72713" name="Rectangle 9"/>
          <p:cNvSpPr>
            <a:spLocks noChangeArrowheads="1"/>
          </p:cNvSpPr>
          <p:nvPr/>
        </p:nvSpPr>
        <p:spPr bwMode="auto">
          <a:xfrm>
            <a:off x="0" y="0"/>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72712" name="Picture 8"/>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2828975" y="6208613"/>
            <a:ext cx="7953727" cy="324991"/>
          </a:xfrm>
          <a:prstGeom prst="rect">
            <a:avLst/>
          </a:prstGeom>
          <a:noFill/>
        </p:spPr>
      </p:pic>
      <p:sp>
        <p:nvSpPr>
          <p:cNvPr id="14"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主成分回归</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02</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xmlns="">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549200" y="3240055"/>
            <a:ext cx="2855021" cy="649024"/>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结论综述</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文本框 89"/>
          <p:cNvSpPr txBox="1"/>
          <p:nvPr/>
        </p:nvSpPr>
        <p:spPr>
          <a:xfrm>
            <a:off x="6549199" y="3791421"/>
            <a:ext cx="3978695" cy="406778"/>
          </a:xfrm>
          <a:prstGeom prst="rect">
            <a:avLst/>
          </a:prstGeom>
          <a:noFill/>
        </p:spPr>
        <p:txBody>
          <a:bodyPr wrap="square" lIns="0" tIns="0" rIns="0" bIns="0" rtlCol="0">
            <a:spAutoFit/>
          </a:bodyPr>
          <a:lstStyle/>
          <a:p>
            <a:pPr algn="just">
              <a:lnSpc>
                <a:spcPct val="150000"/>
              </a:lnSpc>
            </a:pPr>
            <a:r>
              <a:rPr lang="zh-CN" altLang="en-US" sz="20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优势，应用与价值</a:t>
            </a:r>
            <a:endParaRPr lang="zh-CN" altLang="en-US" sz="20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xmlns="" val="4138152678"/>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Effect transition="in" filter="fade">
                                      <p:cBhvr>
                                        <p:cTn id="9" dur="750"/>
                                        <p:tgtEl>
                                          <p:spTgt spid="8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8"/>
                                        </p:tgtEl>
                                        <p:attrNameLst>
                                          <p:attrName>style.visibility</p:attrName>
                                        </p:attrNameLst>
                                      </p:cBhvr>
                                      <p:to>
                                        <p:strVal val="visible"/>
                                      </p:to>
                                    </p:set>
                                    <p:anim calcmode="lin" valueType="num">
                                      <p:cBhvr>
                                        <p:cTn id="12" dur="750" fill="hold"/>
                                        <p:tgtEl>
                                          <p:spTgt spid="88"/>
                                        </p:tgtEl>
                                        <p:attrNameLst>
                                          <p:attrName>ppt_w</p:attrName>
                                        </p:attrNameLst>
                                      </p:cBhvr>
                                      <p:tavLst>
                                        <p:tav tm="0">
                                          <p:val>
                                            <p:fltVal val="0"/>
                                          </p:val>
                                        </p:tav>
                                        <p:tav tm="100000">
                                          <p:val>
                                            <p:strVal val="#ppt_w"/>
                                          </p:val>
                                        </p:tav>
                                      </p:tavLst>
                                    </p:anim>
                                    <p:anim calcmode="lin" valueType="num">
                                      <p:cBhvr>
                                        <p:cTn id="13" dur="750" fill="hold"/>
                                        <p:tgtEl>
                                          <p:spTgt spid="88"/>
                                        </p:tgtEl>
                                        <p:attrNameLst>
                                          <p:attrName>ppt_h</p:attrName>
                                        </p:attrNameLst>
                                      </p:cBhvr>
                                      <p:tavLst>
                                        <p:tav tm="0">
                                          <p:val>
                                            <p:fltVal val="0"/>
                                          </p:val>
                                        </p:tav>
                                        <p:tav tm="100000">
                                          <p:val>
                                            <p:strVal val="#ppt_h"/>
                                          </p:val>
                                        </p:tav>
                                      </p:tavLst>
                                    </p:anim>
                                    <p:animEffect transition="in" filter="fade">
                                      <p:cBhvr>
                                        <p:cTn id="14" dur="750"/>
                                        <p:tgtEl>
                                          <p:spTgt spid="8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87"/>
                                        </p:tgtEl>
                                        <p:attrNameLst>
                                          <p:attrName>style.visibility</p:attrName>
                                        </p:attrNameLst>
                                      </p:cBhvr>
                                      <p:to>
                                        <p:strVal val="visible"/>
                                      </p:to>
                                    </p:set>
                                    <p:anim calcmode="lin" valueType="num">
                                      <p:cBhvr>
                                        <p:cTn id="17" dur="750" fill="hold"/>
                                        <p:tgtEl>
                                          <p:spTgt spid="87"/>
                                        </p:tgtEl>
                                        <p:attrNameLst>
                                          <p:attrName>ppt_w</p:attrName>
                                        </p:attrNameLst>
                                      </p:cBhvr>
                                      <p:tavLst>
                                        <p:tav tm="0">
                                          <p:val>
                                            <p:fltVal val="0"/>
                                          </p:val>
                                        </p:tav>
                                        <p:tav tm="100000">
                                          <p:val>
                                            <p:strVal val="#ppt_w"/>
                                          </p:val>
                                        </p:tav>
                                      </p:tavLst>
                                    </p:anim>
                                    <p:anim calcmode="lin" valueType="num">
                                      <p:cBhvr>
                                        <p:cTn id="18" dur="750" fill="hold"/>
                                        <p:tgtEl>
                                          <p:spTgt spid="87"/>
                                        </p:tgtEl>
                                        <p:attrNameLst>
                                          <p:attrName>ppt_h</p:attrName>
                                        </p:attrNameLst>
                                      </p:cBhvr>
                                      <p:tavLst>
                                        <p:tav tm="0">
                                          <p:val>
                                            <p:fltVal val="0"/>
                                          </p:val>
                                        </p:tav>
                                        <p:tav tm="100000">
                                          <p:val>
                                            <p:strVal val="#ppt_h"/>
                                          </p:val>
                                        </p:tav>
                                      </p:tavLst>
                                    </p:anim>
                                    <p:animEffect transition="in" filter="fade">
                                      <p:cBhvr>
                                        <p:cTn id="19" dur="750"/>
                                        <p:tgtEl>
                                          <p:spTgt spid="87"/>
                                        </p:tgtEl>
                                      </p:cBhvr>
                                    </p:animEffect>
                                  </p:childTnLst>
                                </p:cTn>
                              </p:par>
                            </p:childTnLst>
                          </p:cTn>
                        </p:par>
                        <p:par>
                          <p:cTn id="20" fill="hold">
                            <p:stCondLst>
                              <p:cond delay="1250"/>
                            </p:stCondLst>
                            <p:childTnLst>
                              <p:par>
                                <p:cTn id="21" presetID="53" presetClass="entr" presetSubtype="16" fill="hold" grpId="0"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p:cTn id="23" dur="500" fill="hold"/>
                                        <p:tgtEl>
                                          <p:spTgt spid="85"/>
                                        </p:tgtEl>
                                        <p:attrNameLst>
                                          <p:attrName>ppt_w</p:attrName>
                                        </p:attrNameLst>
                                      </p:cBhvr>
                                      <p:tavLst>
                                        <p:tav tm="0">
                                          <p:val>
                                            <p:fltVal val="0"/>
                                          </p:val>
                                        </p:tav>
                                        <p:tav tm="100000">
                                          <p:val>
                                            <p:strVal val="#ppt_w"/>
                                          </p:val>
                                        </p:tav>
                                      </p:tavLst>
                                    </p:anim>
                                    <p:anim calcmode="lin" valueType="num">
                                      <p:cBhvr>
                                        <p:cTn id="24" dur="500" fill="hold"/>
                                        <p:tgtEl>
                                          <p:spTgt spid="85"/>
                                        </p:tgtEl>
                                        <p:attrNameLst>
                                          <p:attrName>ppt_h</p:attrName>
                                        </p:attrNameLst>
                                      </p:cBhvr>
                                      <p:tavLst>
                                        <p:tav tm="0">
                                          <p:val>
                                            <p:fltVal val="0"/>
                                          </p:val>
                                        </p:tav>
                                        <p:tav tm="100000">
                                          <p:val>
                                            <p:strVal val="#ppt_h"/>
                                          </p:val>
                                        </p:tav>
                                      </p:tavLst>
                                    </p:anim>
                                    <p:animEffect transition="in" filter="fade">
                                      <p:cBhvr>
                                        <p:cTn id="25" dur="500"/>
                                        <p:tgtEl>
                                          <p:spTgt spid="85"/>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ntr" presetSubtype="32" fill="hold" grpId="0" nodeType="clickEffect">
                                  <p:stCondLst>
                                    <p:cond delay="0"/>
                                  </p:stCondLst>
                                  <p:childTnLst>
                                    <p:set>
                                      <p:cBhvr>
                                        <p:cTn id="29" dur="1" fill="hold">
                                          <p:stCondLst>
                                            <p:cond delay="0"/>
                                          </p:stCondLst>
                                        </p:cTn>
                                        <p:tgtEl>
                                          <p:spTgt spid="89"/>
                                        </p:tgtEl>
                                        <p:attrNameLst>
                                          <p:attrName>style.visibility</p:attrName>
                                        </p:attrNameLst>
                                      </p:cBhvr>
                                      <p:to>
                                        <p:strVal val="visible"/>
                                      </p:to>
                                    </p:set>
                                    <p:anim calcmode="lin" valueType="num">
                                      <p:cBhvr>
                                        <p:cTn id="30" dur="500" fill="hold"/>
                                        <p:tgtEl>
                                          <p:spTgt spid="89"/>
                                        </p:tgtEl>
                                        <p:attrNameLst>
                                          <p:attrName>ppt_w</p:attrName>
                                        </p:attrNameLst>
                                      </p:cBhvr>
                                      <p:tavLst>
                                        <p:tav tm="0">
                                          <p:val>
                                            <p:strVal val="4*#ppt_w"/>
                                          </p:val>
                                        </p:tav>
                                        <p:tav tm="100000">
                                          <p:val>
                                            <p:strVal val="#ppt_w"/>
                                          </p:val>
                                        </p:tav>
                                      </p:tavLst>
                                    </p:anim>
                                    <p:anim calcmode="lin" valueType="num">
                                      <p:cBhvr>
                                        <p:cTn id="31" dur="500" fill="hold"/>
                                        <p:tgtEl>
                                          <p:spTgt spid="89"/>
                                        </p:tgtEl>
                                        <p:attrNameLst>
                                          <p:attrName>ppt_h</p:attrName>
                                        </p:attrNameLst>
                                      </p:cBhvr>
                                      <p:tavLst>
                                        <p:tav tm="0">
                                          <p:val>
                                            <p:strVal val="4*#ppt_h"/>
                                          </p:val>
                                        </p:tav>
                                        <p:tav tm="100000">
                                          <p:val>
                                            <p:strVal val="#ppt_h"/>
                                          </p:val>
                                        </p:tav>
                                      </p:tavLst>
                                    </p:anim>
                                  </p:childTnLst>
                                </p:cTn>
                              </p:par>
                              <p:par>
                                <p:cTn id="32" presetID="2" presetClass="entr" presetSubtype="4" fill="hold" grpId="0" nodeType="withEffect">
                                  <p:stCondLst>
                                    <p:cond delay="0"/>
                                  </p:stCondLst>
                                  <p:childTnLst>
                                    <p:set>
                                      <p:cBhvr>
                                        <p:cTn id="33" dur="1" fill="hold">
                                          <p:stCondLst>
                                            <p:cond delay="0"/>
                                          </p:stCondLst>
                                        </p:cTn>
                                        <p:tgtEl>
                                          <p:spTgt spid="90"/>
                                        </p:tgtEl>
                                        <p:attrNameLst>
                                          <p:attrName>style.visibility</p:attrName>
                                        </p:attrNameLst>
                                      </p:cBhvr>
                                      <p:to>
                                        <p:strVal val="visible"/>
                                      </p:to>
                                    </p:set>
                                    <p:anim calcmode="lin" valueType="num">
                                      <p:cBhvr additive="base">
                                        <p:cTn id="34" dur="500" fill="hold"/>
                                        <p:tgtEl>
                                          <p:spTgt spid="90"/>
                                        </p:tgtEl>
                                        <p:attrNameLst>
                                          <p:attrName>ppt_x</p:attrName>
                                        </p:attrNameLst>
                                      </p:cBhvr>
                                      <p:tavLst>
                                        <p:tav tm="0">
                                          <p:val>
                                            <p:strVal val="#ppt_x"/>
                                          </p:val>
                                        </p:tav>
                                        <p:tav tm="100000">
                                          <p:val>
                                            <p:strVal val="#ppt_x"/>
                                          </p:val>
                                        </p:tav>
                                      </p:tavLst>
                                    </p:anim>
                                    <p:anim calcmode="lin" valueType="num">
                                      <p:cBhvr additive="base">
                                        <p:cTn id="35"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7" grpId="0" animBg="1"/>
      <p:bldP spid="88" grpId="0" animBg="1"/>
      <p:bldP spid="89" grpId="0"/>
      <p:bldP spid="9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结论</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
        <p:nvSpPr>
          <p:cNvPr id="3" name="TextBox 2"/>
          <p:cNvSpPr txBox="1"/>
          <p:nvPr/>
        </p:nvSpPr>
        <p:spPr>
          <a:xfrm>
            <a:off x="1820863" y="1960141"/>
            <a:ext cx="9217024" cy="3508653"/>
          </a:xfrm>
          <a:prstGeom prst="rect">
            <a:avLst/>
          </a:prstGeom>
          <a:noFill/>
        </p:spPr>
        <p:txBody>
          <a:bodyPr wrap="square" rtlCol="0">
            <a:spAutoFit/>
          </a:bodyPr>
          <a:lstStyle/>
          <a:p>
            <a:r>
              <a:rPr lang="zh-CN" altLang="en-US" sz="2800" dirty="0" smtClean="0"/>
              <a:t>数据分析与处理优化发现：</a:t>
            </a:r>
            <a:endParaRPr lang="en-US" altLang="zh-CN" sz="2800" dirty="0" smtClean="0"/>
          </a:p>
          <a:p>
            <a:endParaRPr lang="en-US" altLang="zh-CN" sz="2800" dirty="0" smtClean="0"/>
          </a:p>
          <a:p>
            <a:r>
              <a:rPr lang="en-US" altLang="zh-CN" sz="2800" dirty="0" smtClean="0"/>
              <a:t>RAM,ROM,CPU</a:t>
            </a:r>
            <a:r>
              <a:rPr lang="zh-CN" altLang="en-US" sz="2800" dirty="0" smtClean="0"/>
              <a:t>可成为生产时质量提高的首选</a:t>
            </a:r>
            <a:endParaRPr lang="en-US" altLang="zh-CN" sz="2800" dirty="0" smtClean="0"/>
          </a:p>
          <a:p>
            <a:endParaRPr lang="en-US" altLang="zh-CN" sz="2800" dirty="0" smtClean="0"/>
          </a:p>
          <a:p>
            <a:r>
              <a:rPr lang="zh-CN" altLang="en-US" sz="2800" dirty="0" smtClean="0"/>
              <a:t>公众对屏幕分辨率与像素敏感度不高，高分辨率与高像素反而不会吸引消费者，生产时应更注意成本降低</a:t>
            </a:r>
            <a:endParaRPr lang="en-US" altLang="zh-CN" sz="2800" dirty="0" smtClean="0"/>
          </a:p>
          <a:p>
            <a:endParaRPr lang="en-US" altLang="zh-CN" dirty="0" smtClean="0"/>
          </a:p>
          <a:p>
            <a:endParaRPr lang="en-US" altLang="zh-CN" dirty="0" smtClean="0"/>
          </a:p>
          <a:p>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结论</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
        <p:nvSpPr>
          <p:cNvPr id="3" name="TextBox 2"/>
          <p:cNvSpPr txBox="1"/>
          <p:nvPr/>
        </p:nvSpPr>
        <p:spPr>
          <a:xfrm>
            <a:off x="1028775" y="1261785"/>
            <a:ext cx="11017223" cy="5970865"/>
          </a:xfrm>
          <a:prstGeom prst="rect">
            <a:avLst/>
          </a:prstGeom>
          <a:noFill/>
        </p:spPr>
        <p:txBody>
          <a:bodyPr wrap="square" rtlCol="0">
            <a:spAutoFit/>
          </a:bodyPr>
          <a:lstStyle/>
          <a:p>
            <a:r>
              <a:rPr lang="zh-CN" altLang="en-US" sz="2800" dirty="0" smtClean="0"/>
              <a:t>数据处理与优化方法结论综述：</a:t>
            </a:r>
            <a:endParaRPr lang="en-US" altLang="zh-CN" sz="2800" dirty="0" smtClean="0"/>
          </a:p>
          <a:p>
            <a:endParaRPr lang="en-US" altLang="zh-CN" sz="2800" dirty="0" smtClean="0"/>
          </a:p>
          <a:p>
            <a:r>
              <a:rPr lang="en-US" altLang="zh-CN" sz="2800" dirty="0" smtClean="0"/>
              <a:t>AHP</a:t>
            </a:r>
            <a:r>
              <a:rPr lang="zh-CN" altLang="en-US" sz="2800" dirty="0" smtClean="0"/>
              <a:t>算法可对独立变量重要程度进行直观的定性展现，帮助生产商进行辅助分析</a:t>
            </a:r>
            <a:endParaRPr lang="en-US" altLang="zh-CN" sz="2800" dirty="0" smtClean="0"/>
          </a:p>
          <a:p>
            <a:endParaRPr lang="en-US" altLang="zh-CN" sz="2800" dirty="0" smtClean="0"/>
          </a:p>
          <a:p>
            <a:r>
              <a:rPr lang="zh-CN" altLang="en-US" sz="2800" dirty="0" smtClean="0"/>
              <a:t>主成分分析，神经网络等定量数据处理方法分析独立变量，探究大众需求，得出了重要因素的具体排名</a:t>
            </a:r>
            <a:endParaRPr lang="en-US" altLang="zh-CN" sz="2800" dirty="0" smtClean="0"/>
          </a:p>
          <a:p>
            <a:endParaRPr lang="en-US" altLang="zh-CN" sz="2800" dirty="0" smtClean="0"/>
          </a:p>
          <a:p>
            <a:r>
              <a:rPr lang="zh-CN" altLang="en-US" sz="2800" dirty="0" smtClean="0"/>
              <a:t>优化模型对手机具体特征对销量的影响进行了定量分析，其结论对具体产品制造进行了指导优化</a:t>
            </a:r>
            <a:endParaRPr lang="en-US" altLang="zh-CN" sz="2800" dirty="0" smtClean="0"/>
          </a:p>
          <a:p>
            <a:endParaRPr lang="en-US" altLang="zh-CN" sz="2800" dirty="0" smtClean="0"/>
          </a:p>
          <a:p>
            <a:r>
              <a:rPr lang="zh-CN" altLang="en-US" sz="2800" dirty="0" smtClean="0"/>
              <a:t>应用与优化模型可以成功高效的预测销量，有着重要的实际应用价值</a:t>
            </a:r>
            <a:endParaRPr lang="en-US" altLang="zh-CN" sz="2800" dirty="0" smtClean="0"/>
          </a:p>
          <a:p>
            <a:endParaRPr lang="en-US" altLang="zh-CN" sz="2800" dirty="0" smtClean="0"/>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02</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xmlns="">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549200" y="3240055"/>
            <a:ext cx="2855021" cy="649024"/>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数据处理</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文本框 89"/>
          <p:cNvSpPr txBox="1"/>
          <p:nvPr/>
        </p:nvSpPr>
        <p:spPr>
          <a:xfrm>
            <a:off x="6549199" y="3791421"/>
            <a:ext cx="3978695" cy="406778"/>
          </a:xfrm>
          <a:prstGeom prst="rect">
            <a:avLst/>
          </a:prstGeom>
          <a:noFill/>
        </p:spPr>
        <p:txBody>
          <a:bodyPr wrap="square" lIns="0" tIns="0" rIns="0" bIns="0" rtlCol="0">
            <a:spAutoFit/>
          </a:bodyPr>
          <a:lstStyle/>
          <a:p>
            <a:pPr algn="just">
              <a:lnSpc>
                <a:spcPct val="150000"/>
              </a:lnSpc>
            </a:pPr>
            <a:r>
              <a:rPr lang="zh-CN" altLang="en-US" sz="20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数据提取与找出最关键独立变量</a:t>
            </a:r>
            <a:endParaRPr lang="zh-CN" altLang="en-US" sz="20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xmlns="" val="4138152678"/>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Effect transition="in" filter="fade">
                                      <p:cBhvr>
                                        <p:cTn id="9" dur="750"/>
                                        <p:tgtEl>
                                          <p:spTgt spid="8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8"/>
                                        </p:tgtEl>
                                        <p:attrNameLst>
                                          <p:attrName>style.visibility</p:attrName>
                                        </p:attrNameLst>
                                      </p:cBhvr>
                                      <p:to>
                                        <p:strVal val="visible"/>
                                      </p:to>
                                    </p:set>
                                    <p:anim calcmode="lin" valueType="num">
                                      <p:cBhvr>
                                        <p:cTn id="12" dur="750" fill="hold"/>
                                        <p:tgtEl>
                                          <p:spTgt spid="88"/>
                                        </p:tgtEl>
                                        <p:attrNameLst>
                                          <p:attrName>ppt_w</p:attrName>
                                        </p:attrNameLst>
                                      </p:cBhvr>
                                      <p:tavLst>
                                        <p:tav tm="0">
                                          <p:val>
                                            <p:fltVal val="0"/>
                                          </p:val>
                                        </p:tav>
                                        <p:tav tm="100000">
                                          <p:val>
                                            <p:strVal val="#ppt_w"/>
                                          </p:val>
                                        </p:tav>
                                      </p:tavLst>
                                    </p:anim>
                                    <p:anim calcmode="lin" valueType="num">
                                      <p:cBhvr>
                                        <p:cTn id="13" dur="750" fill="hold"/>
                                        <p:tgtEl>
                                          <p:spTgt spid="88"/>
                                        </p:tgtEl>
                                        <p:attrNameLst>
                                          <p:attrName>ppt_h</p:attrName>
                                        </p:attrNameLst>
                                      </p:cBhvr>
                                      <p:tavLst>
                                        <p:tav tm="0">
                                          <p:val>
                                            <p:fltVal val="0"/>
                                          </p:val>
                                        </p:tav>
                                        <p:tav tm="100000">
                                          <p:val>
                                            <p:strVal val="#ppt_h"/>
                                          </p:val>
                                        </p:tav>
                                      </p:tavLst>
                                    </p:anim>
                                    <p:animEffect transition="in" filter="fade">
                                      <p:cBhvr>
                                        <p:cTn id="14" dur="750"/>
                                        <p:tgtEl>
                                          <p:spTgt spid="8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87"/>
                                        </p:tgtEl>
                                        <p:attrNameLst>
                                          <p:attrName>style.visibility</p:attrName>
                                        </p:attrNameLst>
                                      </p:cBhvr>
                                      <p:to>
                                        <p:strVal val="visible"/>
                                      </p:to>
                                    </p:set>
                                    <p:anim calcmode="lin" valueType="num">
                                      <p:cBhvr>
                                        <p:cTn id="17" dur="750" fill="hold"/>
                                        <p:tgtEl>
                                          <p:spTgt spid="87"/>
                                        </p:tgtEl>
                                        <p:attrNameLst>
                                          <p:attrName>ppt_w</p:attrName>
                                        </p:attrNameLst>
                                      </p:cBhvr>
                                      <p:tavLst>
                                        <p:tav tm="0">
                                          <p:val>
                                            <p:fltVal val="0"/>
                                          </p:val>
                                        </p:tav>
                                        <p:tav tm="100000">
                                          <p:val>
                                            <p:strVal val="#ppt_w"/>
                                          </p:val>
                                        </p:tav>
                                      </p:tavLst>
                                    </p:anim>
                                    <p:anim calcmode="lin" valueType="num">
                                      <p:cBhvr>
                                        <p:cTn id="18" dur="750" fill="hold"/>
                                        <p:tgtEl>
                                          <p:spTgt spid="87"/>
                                        </p:tgtEl>
                                        <p:attrNameLst>
                                          <p:attrName>ppt_h</p:attrName>
                                        </p:attrNameLst>
                                      </p:cBhvr>
                                      <p:tavLst>
                                        <p:tav tm="0">
                                          <p:val>
                                            <p:fltVal val="0"/>
                                          </p:val>
                                        </p:tav>
                                        <p:tav tm="100000">
                                          <p:val>
                                            <p:strVal val="#ppt_h"/>
                                          </p:val>
                                        </p:tav>
                                      </p:tavLst>
                                    </p:anim>
                                    <p:animEffect transition="in" filter="fade">
                                      <p:cBhvr>
                                        <p:cTn id="19" dur="750"/>
                                        <p:tgtEl>
                                          <p:spTgt spid="87"/>
                                        </p:tgtEl>
                                      </p:cBhvr>
                                    </p:animEffect>
                                  </p:childTnLst>
                                </p:cTn>
                              </p:par>
                            </p:childTnLst>
                          </p:cTn>
                        </p:par>
                        <p:par>
                          <p:cTn id="20" fill="hold">
                            <p:stCondLst>
                              <p:cond delay="1250"/>
                            </p:stCondLst>
                            <p:childTnLst>
                              <p:par>
                                <p:cTn id="21" presetID="53" presetClass="entr" presetSubtype="16" fill="hold" grpId="0"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p:cTn id="23" dur="500" fill="hold"/>
                                        <p:tgtEl>
                                          <p:spTgt spid="85"/>
                                        </p:tgtEl>
                                        <p:attrNameLst>
                                          <p:attrName>ppt_w</p:attrName>
                                        </p:attrNameLst>
                                      </p:cBhvr>
                                      <p:tavLst>
                                        <p:tav tm="0">
                                          <p:val>
                                            <p:fltVal val="0"/>
                                          </p:val>
                                        </p:tav>
                                        <p:tav tm="100000">
                                          <p:val>
                                            <p:strVal val="#ppt_w"/>
                                          </p:val>
                                        </p:tav>
                                      </p:tavLst>
                                    </p:anim>
                                    <p:anim calcmode="lin" valueType="num">
                                      <p:cBhvr>
                                        <p:cTn id="24" dur="500" fill="hold"/>
                                        <p:tgtEl>
                                          <p:spTgt spid="85"/>
                                        </p:tgtEl>
                                        <p:attrNameLst>
                                          <p:attrName>ppt_h</p:attrName>
                                        </p:attrNameLst>
                                      </p:cBhvr>
                                      <p:tavLst>
                                        <p:tav tm="0">
                                          <p:val>
                                            <p:fltVal val="0"/>
                                          </p:val>
                                        </p:tav>
                                        <p:tav tm="100000">
                                          <p:val>
                                            <p:strVal val="#ppt_h"/>
                                          </p:val>
                                        </p:tav>
                                      </p:tavLst>
                                    </p:anim>
                                    <p:animEffect transition="in" filter="fade">
                                      <p:cBhvr>
                                        <p:cTn id="25" dur="500"/>
                                        <p:tgtEl>
                                          <p:spTgt spid="85"/>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ntr" presetSubtype="32" fill="hold" grpId="0" nodeType="clickEffect">
                                  <p:stCondLst>
                                    <p:cond delay="0"/>
                                  </p:stCondLst>
                                  <p:childTnLst>
                                    <p:set>
                                      <p:cBhvr>
                                        <p:cTn id="29" dur="1" fill="hold">
                                          <p:stCondLst>
                                            <p:cond delay="0"/>
                                          </p:stCondLst>
                                        </p:cTn>
                                        <p:tgtEl>
                                          <p:spTgt spid="89"/>
                                        </p:tgtEl>
                                        <p:attrNameLst>
                                          <p:attrName>style.visibility</p:attrName>
                                        </p:attrNameLst>
                                      </p:cBhvr>
                                      <p:to>
                                        <p:strVal val="visible"/>
                                      </p:to>
                                    </p:set>
                                    <p:anim calcmode="lin" valueType="num">
                                      <p:cBhvr>
                                        <p:cTn id="30" dur="500" fill="hold"/>
                                        <p:tgtEl>
                                          <p:spTgt spid="89"/>
                                        </p:tgtEl>
                                        <p:attrNameLst>
                                          <p:attrName>ppt_w</p:attrName>
                                        </p:attrNameLst>
                                      </p:cBhvr>
                                      <p:tavLst>
                                        <p:tav tm="0">
                                          <p:val>
                                            <p:strVal val="4*#ppt_w"/>
                                          </p:val>
                                        </p:tav>
                                        <p:tav tm="100000">
                                          <p:val>
                                            <p:strVal val="#ppt_w"/>
                                          </p:val>
                                        </p:tav>
                                      </p:tavLst>
                                    </p:anim>
                                    <p:anim calcmode="lin" valueType="num">
                                      <p:cBhvr>
                                        <p:cTn id="31" dur="500" fill="hold"/>
                                        <p:tgtEl>
                                          <p:spTgt spid="89"/>
                                        </p:tgtEl>
                                        <p:attrNameLst>
                                          <p:attrName>ppt_h</p:attrName>
                                        </p:attrNameLst>
                                      </p:cBhvr>
                                      <p:tavLst>
                                        <p:tav tm="0">
                                          <p:val>
                                            <p:strVal val="4*#ppt_h"/>
                                          </p:val>
                                        </p:tav>
                                        <p:tav tm="100000">
                                          <p:val>
                                            <p:strVal val="#ppt_h"/>
                                          </p:val>
                                        </p:tav>
                                      </p:tavLst>
                                    </p:anim>
                                  </p:childTnLst>
                                </p:cTn>
                              </p:par>
                              <p:par>
                                <p:cTn id="32" presetID="2" presetClass="entr" presetSubtype="4" fill="hold" grpId="0" nodeType="withEffect">
                                  <p:stCondLst>
                                    <p:cond delay="0"/>
                                  </p:stCondLst>
                                  <p:childTnLst>
                                    <p:set>
                                      <p:cBhvr>
                                        <p:cTn id="33" dur="1" fill="hold">
                                          <p:stCondLst>
                                            <p:cond delay="0"/>
                                          </p:stCondLst>
                                        </p:cTn>
                                        <p:tgtEl>
                                          <p:spTgt spid="90"/>
                                        </p:tgtEl>
                                        <p:attrNameLst>
                                          <p:attrName>style.visibility</p:attrName>
                                        </p:attrNameLst>
                                      </p:cBhvr>
                                      <p:to>
                                        <p:strVal val="visible"/>
                                      </p:to>
                                    </p:set>
                                    <p:anim calcmode="lin" valueType="num">
                                      <p:cBhvr additive="base">
                                        <p:cTn id="34" dur="500" fill="hold"/>
                                        <p:tgtEl>
                                          <p:spTgt spid="90"/>
                                        </p:tgtEl>
                                        <p:attrNameLst>
                                          <p:attrName>ppt_x</p:attrName>
                                        </p:attrNameLst>
                                      </p:cBhvr>
                                      <p:tavLst>
                                        <p:tav tm="0">
                                          <p:val>
                                            <p:strVal val="#ppt_x"/>
                                          </p:val>
                                        </p:tav>
                                        <p:tav tm="100000">
                                          <p:val>
                                            <p:strVal val="#ppt_x"/>
                                          </p:val>
                                        </p:tav>
                                      </p:tavLst>
                                    </p:anim>
                                    <p:anim calcmode="lin" valueType="num">
                                      <p:cBhvr additive="base">
                                        <p:cTn id="35"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7" grpId="0" animBg="1"/>
      <p:bldP spid="88" grpId="0" animBg="1"/>
      <p:bldP spid="89" grpId="0"/>
      <p:bldP spid="9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2"/>
          <p:cNvSpPr txBox="1">
            <a:spLocks/>
          </p:cNvSpPr>
          <p:nvPr/>
        </p:nvSpPr>
        <p:spPr>
          <a:xfrm>
            <a:off x="6922334" y="2181185"/>
            <a:ext cx="1091217" cy="58746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spcBef>
                <a:spcPts val="0"/>
              </a:spcBef>
              <a:spcAft>
                <a:spcPts val="0"/>
              </a:spcAft>
            </a:pPr>
            <a:r>
              <a:rPr lang="zh-CN" altLang="en-US" sz="14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a:t>
            </a:r>
            <a:r>
              <a:rPr lang="zh-CN" altLang="en-US" sz="14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替换</a:t>
            </a:r>
            <a:endParaRPr lang="en-US" altLang="zh-CN" sz="14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p>
            <a:pPr algn="just">
              <a:spcBef>
                <a:spcPts val="0"/>
              </a:spcBef>
              <a:spcAft>
                <a:spcPts val="0"/>
              </a:spcAft>
            </a:pPr>
            <a:r>
              <a:rPr lang="zh-CN" altLang="en-US" sz="14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文字</a:t>
            </a:r>
            <a:r>
              <a:rPr lang="zh-CN" altLang="en-US" sz="14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内容</a:t>
            </a:r>
            <a:endParaRPr lang="en-US" sz="14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6" name="Content Placeholder 2"/>
          <p:cNvSpPr txBox="1">
            <a:spLocks/>
          </p:cNvSpPr>
          <p:nvPr/>
        </p:nvSpPr>
        <p:spPr>
          <a:xfrm>
            <a:off x="4557167" y="2536205"/>
            <a:ext cx="3871914" cy="1177465"/>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endParaRPr lang="en-US" altLang="zh-CN" sz="1400" b="1"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7" name="Content Placeholder 2"/>
          <p:cNvSpPr txBox="1">
            <a:spLocks/>
          </p:cNvSpPr>
          <p:nvPr/>
        </p:nvSpPr>
        <p:spPr>
          <a:xfrm>
            <a:off x="8258031" y="2181185"/>
            <a:ext cx="3871914" cy="1177465"/>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r>
              <a:rPr lang="zh-CN" altLang="en-US" sz="8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请替换文字内容，点击添加相关标题文字，修改文字内容，也可以直接复制你的内容到此。请替换文字内容，点击添加相关标题文字，修改文字内容，也可以直接复制你的内容到此</a:t>
            </a:r>
            <a:r>
              <a:rPr lang="zh-CN" altLang="en-US" sz="8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a:t>
            </a:r>
            <a:r>
              <a:rPr lang="zh-CN" altLang="en-US" sz="8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请替换文字内容，点击添加相关标题文字，修改文字内容，也可以直接复制你的内容到此</a:t>
            </a:r>
            <a:r>
              <a:rPr lang="zh-CN" altLang="en-US" sz="8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a:t>
            </a:r>
            <a:endParaRPr lang="en-US" altLang="zh-CN" sz="8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8" name="Content Placeholder 2"/>
          <p:cNvSpPr txBox="1">
            <a:spLocks/>
          </p:cNvSpPr>
          <p:nvPr/>
        </p:nvSpPr>
        <p:spPr>
          <a:xfrm>
            <a:off x="9715229" y="5679758"/>
            <a:ext cx="1610690" cy="31283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spcBef>
                <a:spcPts val="0"/>
              </a:spcBef>
              <a:spcAft>
                <a:spcPts val="0"/>
              </a:spcAft>
            </a:pPr>
            <a:r>
              <a:rPr lang="zh-CN" altLang="en-US" sz="14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a:t>
            </a:r>
            <a:r>
              <a:rPr lang="zh-CN" altLang="en-US" sz="14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替换文字</a:t>
            </a:r>
            <a:r>
              <a:rPr lang="zh-CN" altLang="en-US" sz="14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内容</a:t>
            </a:r>
            <a:endParaRPr lang="en-US" sz="14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0"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数据提取</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
        <p:nvSpPr>
          <p:cNvPr id="11" name="TextBox 10"/>
          <p:cNvSpPr txBox="1"/>
          <p:nvPr/>
        </p:nvSpPr>
        <p:spPr>
          <a:xfrm>
            <a:off x="2468935" y="952029"/>
            <a:ext cx="8208912" cy="954107"/>
          </a:xfrm>
          <a:prstGeom prst="rect">
            <a:avLst/>
          </a:prstGeom>
          <a:noFill/>
        </p:spPr>
        <p:txBody>
          <a:bodyPr wrap="square" rtlCol="0">
            <a:spAutoFit/>
          </a:bodyPr>
          <a:lstStyle/>
          <a:p>
            <a:r>
              <a:rPr lang="zh-CN" altLang="en-US" sz="2800" dirty="0" smtClean="0"/>
              <a:t>利用</a:t>
            </a:r>
            <a:r>
              <a:rPr lang="en-US" altLang="zh-CN" sz="2800" dirty="0" smtClean="0"/>
              <a:t>python</a:t>
            </a:r>
            <a:r>
              <a:rPr lang="zh-CN" altLang="en-US" sz="2800" dirty="0" smtClean="0"/>
              <a:t>从</a:t>
            </a:r>
            <a:r>
              <a:rPr lang="en-US" altLang="zh-CN" sz="2800" dirty="0" err="1" smtClean="0"/>
              <a:t>AliExpress</a:t>
            </a:r>
            <a:r>
              <a:rPr lang="zh-CN" altLang="en-US" sz="2800" dirty="0" smtClean="0"/>
              <a:t>中对数据进行关键词提取与分类，并汇入</a:t>
            </a:r>
            <a:r>
              <a:rPr lang="en-US" altLang="zh-CN" sz="2800" dirty="0" smtClean="0"/>
              <a:t>Excel</a:t>
            </a:r>
            <a:r>
              <a:rPr lang="zh-CN" altLang="en-US" sz="2800" dirty="0" smtClean="0"/>
              <a:t>表格中进行汇总处理</a:t>
            </a:r>
            <a:endParaRPr lang="zh-CN" altLang="en-US" sz="2800" dirty="0"/>
          </a:p>
        </p:txBody>
      </p:sp>
      <p:sp>
        <p:nvSpPr>
          <p:cNvPr id="31799" name="Rectangle 55"/>
          <p:cNvSpPr>
            <a:spLocks noChangeArrowheads="1"/>
          </p:cNvSpPr>
          <p:nvPr/>
        </p:nvSpPr>
        <p:spPr bwMode="auto">
          <a:xfrm>
            <a:off x="0" y="0"/>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31846" name="Picture 102"/>
          <p:cNvPicPr>
            <a:picLocks noChangeAspect="1" noChangeArrowheads="1"/>
          </p:cNvPicPr>
          <p:nvPr/>
        </p:nvPicPr>
        <p:blipFill>
          <a:blip r:embed="rId3" cstate="print"/>
          <a:srcRect/>
          <a:stretch>
            <a:fillRect/>
          </a:stretch>
        </p:blipFill>
        <p:spPr bwMode="auto">
          <a:xfrm>
            <a:off x="380703" y="2032149"/>
            <a:ext cx="12045999" cy="4545660"/>
          </a:xfrm>
          <a:prstGeom prst="rect">
            <a:avLst/>
          </a:prstGeom>
          <a:noFill/>
          <a:ln w="9525">
            <a:noFill/>
            <a:miter lim="800000"/>
            <a:headEnd/>
            <a:tailEnd/>
          </a:ln>
        </p:spPr>
      </p:pic>
    </p:spTree>
    <p:extLst>
      <p:ext uri="{BB962C8B-B14F-4D97-AF65-F5344CB8AC3E}">
        <p14:creationId xmlns:p14="http://schemas.microsoft.com/office/powerpoint/2010/main" xmlns="" val="2704447201"/>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ppt_x"/>
                                          </p:val>
                                        </p:tav>
                                        <p:tav tm="100000">
                                          <p:val>
                                            <p:strVal val="#ppt_x"/>
                                          </p:val>
                                        </p:tav>
                                      </p:tavLst>
                                    </p:anim>
                                    <p:anim calcmode="lin" valueType="num">
                                      <p:cBhvr additive="base">
                                        <p:cTn id="13" dur="500" fill="hold"/>
                                        <p:tgtEl>
                                          <p:spTgt spid="17"/>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1" fill="hold" grpId="0" nodeType="afterEffect" nodePh="1">
                                  <p:stCondLst>
                                    <p:cond delay="0"/>
                                  </p:stCondLst>
                                  <p:endCondLst>
                                    <p:cond evt="begin" delay="0">
                                      <p:tn val="15"/>
                                    </p:cond>
                                  </p:end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1" fill="hold" grpId="0" nodeType="after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500" fill="hold"/>
                                        <p:tgtEl>
                                          <p:spTgt spid="18"/>
                                        </p:tgtEl>
                                        <p:attrNameLst>
                                          <p:attrName>ppt_x</p:attrName>
                                        </p:attrNameLst>
                                      </p:cBhvr>
                                      <p:tavLst>
                                        <p:tav tm="0">
                                          <p:val>
                                            <p:strVal val="#ppt_x"/>
                                          </p:val>
                                        </p:tav>
                                        <p:tav tm="100000">
                                          <p:val>
                                            <p:strVal val="#ppt_x"/>
                                          </p:val>
                                        </p:tav>
                                      </p:tavLst>
                                    </p:anim>
                                    <p:anim calcmode="lin" valueType="num">
                                      <p:cBhvr additive="base">
                                        <p:cTn id="23"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01"/>
          <p:cNvPicPr>
            <a:picLocks noChangeAspect="1" noChangeArrowheads="1"/>
          </p:cNvPicPr>
          <p:nvPr/>
        </p:nvPicPr>
        <p:blipFill>
          <a:blip r:embed="rId2" cstate="print"/>
          <a:srcRect/>
          <a:stretch>
            <a:fillRect/>
          </a:stretch>
        </p:blipFill>
        <p:spPr bwMode="auto">
          <a:xfrm>
            <a:off x="1172791" y="1096045"/>
            <a:ext cx="6196062" cy="4342631"/>
          </a:xfrm>
          <a:prstGeom prst="rect">
            <a:avLst/>
          </a:prstGeom>
          <a:noFill/>
          <a:ln w="9525">
            <a:noFill/>
            <a:miter lim="800000"/>
            <a:headEnd/>
            <a:tailEnd/>
          </a:ln>
        </p:spPr>
      </p:pic>
      <p:pic>
        <p:nvPicPr>
          <p:cNvPr id="64514" name="Picture 2"/>
          <p:cNvPicPr>
            <a:picLocks noChangeAspect="1" noChangeArrowheads="1"/>
          </p:cNvPicPr>
          <p:nvPr/>
        </p:nvPicPr>
        <p:blipFill>
          <a:blip r:embed="rId3" cstate="print"/>
          <a:srcRect/>
          <a:stretch>
            <a:fillRect/>
          </a:stretch>
        </p:blipFill>
        <p:spPr bwMode="auto">
          <a:xfrm>
            <a:off x="4629175" y="1384077"/>
            <a:ext cx="7147173" cy="5484568"/>
          </a:xfrm>
          <a:prstGeom prst="rect">
            <a:avLst/>
          </a:prstGeom>
          <a:noFill/>
          <a:ln w="9525">
            <a:noFill/>
            <a:miter lim="800000"/>
            <a:headEnd/>
            <a:tailEnd/>
          </a:ln>
        </p:spPr>
      </p:pic>
      <p:sp>
        <p:nvSpPr>
          <p:cNvPr id="4"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数据提取</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4514"/>
                                        </p:tgtEl>
                                        <p:attrNameLst>
                                          <p:attrName>style.visibility</p:attrName>
                                        </p:attrNameLst>
                                      </p:cBhvr>
                                      <p:to>
                                        <p:strVal val="visible"/>
                                      </p:to>
                                    </p:set>
                                    <p:animEffect transition="in" filter="blinds(horizontal)">
                                      <p:cBhvr>
                                        <p:cTn id="7" dur="500"/>
                                        <p:tgtEl>
                                          <p:spTgt spid="64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88815" y="1168053"/>
            <a:ext cx="9361040" cy="954107"/>
          </a:xfrm>
          <a:prstGeom prst="rect">
            <a:avLst/>
          </a:prstGeom>
          <a:noFill/>
        </p:spPr>
        <p:txBody>
          <a:bodyPr wrap="square" rtlCol="0">
            <a:spAutoFit/>
          </a:bodyPr>
          <a:lstStyle/>
          <a:p>
            <a:r>
              <a:rPr lang="zh-CN" altLang="en-US" sz="2800" dirty="0" smtClean="0"/>
              <a:t>以点击率和转化率为目标量利用灰色关联度算法定量探究各个独立变量与点击率和转化率的关联程度</a:t>
            </a:r>
            <a:endParaRPr lang="zh-CN" altLang="en-US" sz="2800" dirty="0"/>
          </a:p>
        </p:txBody>
      </p:sp>
      <p:graphicFrame>
        <p:nvGraphicFramePr>
          <p:cNvPr id="3" name="表格 2"/>
          <p:cNvGraphicFramePr>
            <a:graphicFrameLocks noGrp="1"/>
          </p:cNvGraphicFramePr>
          <p:nvPr/>
        </p:nvGraphicFramePr>
        <p:xfrm>
          <a:off x="1316807" y="2464197"/>
          <a:ext cx="10153126" cy="4145280"/>
        </p:xfrm>
        <a:graphic>
          <a:graphicData uri="http://schemas.openxmlformats.org/drawingml/2006/table">
            <a:tbl>
              <a:tblPr/>
              <a:tblGrid>
                <a:gridCol w="1232590"/>
                <a:gridCol w="1431706"/>
                <a:gridCol w="1240596"/>
                <a:gridCol w="1321936"/>
                <a:gridCol w="1232590"/>
                <a:gridCol w="1232590"/>
                <a:gridCol w="1230559"/>
                <a:gridCol w="1230559"/>
              </a:tblGrid>
              <a:tr h="407568">
                <a:tc>
                  <a:txBody>
                    <a:bodyPr/>
                    <a:lstStyle/>
                    <a:p>
                      <a:pPr algn="l">
                        <a:spcAft>
                          <a:spcPts val="0"/>
                        </a:spcAft>
                      </a:pPr>
                      <a:r>
                        <a:rPr lang="zh-CN" sz="1600" kern="100" dirty="0">
                          <a:latin typeface="Times New Roman"/>
                          <a:ea typeface="宋体"/>
                          <a:cs typeface="Times New Roman"/>
                        </a:rPr>
                        <a:t>　</a:t>
                      </a:r>
                    </a:p>
                  </a:txBody>
                  <a:tcPr marL="62917" marR="629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100" dirty="0">
                          <a:latin typeface="Times New Roman"/>
                          <a:ea typeface="宋体"/>
                          <a:cs typeface="Times New Roman"/>
                        </a:rPr>
                        <a:t>Google Play</a:t>
                      </a:r>
                      <a:endParaRPr lang="zh-CN" sz="1600" kern="100" dirty="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100">
                          <a:latin typeface="Times New Roman"/>
                          <a:ea typeface="宋体"/>
                          <a:cs typeface="Times New Roman"/>
                        </a:rPr>
                        <a:t>Battery Type</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100">
                          <a:latin typeface="Times New Roman"/>
                          <a:ea typeface="宋体"/>
                          <a:cs typeface="Times New Roman"/>
                        </a:rPr>
                        <a:t>Battery Capacity(mAh)</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100">
                          <a:latin typeface="Times New Roman"/>
                          <a:ea typeface="宋体"/>
                          <a:cs typeface="Times New Roman"/>
                        </a:rPr>
                        <a:t>Display Resolution</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100">
                          <a:latin typeface="Times New Roman"/>
                          <a:ea typeface="宋体"/>
                          <a:cs typeface="Times New Roman"/>
                        </a:rPr>
                        <a:t>Operation System</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100" dirty="0">
                          <a:latin typeface="Times New Roman"/>
                          <a:ea typeface="宋体"/>
                          <a:cs typeface="Times New Roman"/>
                        </a:rPr>
                        <a:t>SIM Card Quantity</a:t>
                      </a:r>
                      <a:endParaRPr lang="zh-CN" sz="1600" kern="100" dirty="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l">
                        <a:spcAft>
                          <a:spcPts val="0"/>
                        </a:spcAft>
                      </a:pPr>
                      <a:endParaRPr lang="en-US" sz="1600" kern="100" dirty="0">
                        <a:latin typeface="Times New Roman"/>
                        <a:ea typeface="宋体"/>
                        <a:cs typeface="Times New Roman"/>
                      </a:endParaRPr>
                    </a:p>
                    <a:p>
                      <a:pPr algn="l">
                        <a:spcAft>
                          <a:spcPts val="0"/>
                        </a:spcAft>
                      </a:pPr>
                      <a:r>
                        <a:rPr lang="zh-CN" sz="1600" kern="100" dirty="0">
                          <a:latin typeface="Times New Roman"/>
                          <a:ea typeface="宋体"/>
                          <a:cs typeface="Times New Roman"/>
                        </a:rPr>
                        <a:t>　</a:t>
                      </a:r>
                    </a:p>
                    <a:p>
                      <a:pPr algn="l">
                        <a:spcAft>
                          <a:spcPts val="0"/>
                        </a:spcAft>
                      </a:pPr>
                      <a:r>
                        <a:rPr lang="zh-CN" sz="1600" kern="100" dirty="0">
                          <a:latin typeface="Times New Roman"/>
                          <a:ea typeface="宋体"/>
                          <a:cs typeface="Times New Roman"/>
                        </a:rPr>
                        <a:t>　</a:t>
                      </a:r>
                    </a:p>
                  </a:txBody>
                  <a:tcPr marL="62917" marR="62917"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r>
              <a:tr h="203784">
                <a:tc>
                  <a:txBody>
                    <a:bodyPr/>
                    <a:lstStyle/>
                    <a:p>
                      <a:pPr algn="l">
                        <a:spcAft>
                          <a:spcPts val="0"/>
                        </a:spcAft>
                      </a:pPr>
                      <a:r>
                        <a:rPr lang="en-US" sz="1600" kern="100">
                          <a:latin typeface="Times New Roman"/>
                          <a:ea typeface="宋体"/>
                          <a:cs typeface="Times New Roman"/>
                        </a:rPr>
                        <a:t>Click Rate</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dirty="0">
                          <a:latin typeface="Times New Roman"/>
                          <a:ea typeface="宋体"/>
                          <a:cs typeface="Times New Roman"/>
                        </a:rPr>
                        <a:t>0.958033</a:t>
                      </a:r>
                      <a:endParaRPr lang="zh-CN" sz="1600" kern="100" dirty="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0.958033</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0.54663</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0.958033</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0.958033</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0.958033</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03784">
                <a:tc>
                  <a:txBody>
                    <a:bodyPr/>
                    <a:lstStyle/>
                    <a:p>
                      <a:pPr algn="l">
                        <a:spcAft>
                          <a:spcPts val="0"/>
                        </a:spcAft>
                      </a:pPr>
                      <a:r>
                        <a:rPr lang="en-US" sz="1600" kern="100">
                          <a:latin typeface="Times New Roman"/>
                          <a:ea typeface="宋体"/>
                          <a:cs typeface="Times New Roman"/>
                        </a:rPr>
                        <a:t>Convert Rate</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dirty="0">
                          <a:latin typeface="Times New Roman"/>
                          <a:ea typeface="宋体"/>
                          <a:cs typeface="Times New Roman"/>
                        </a:rPr>
                        <a:t>0.989033</a:t>
                      </a:r>
                      <a:endParaRPr lang="zh-CN" sz="1600" kern="100" dirty="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0.989033</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0.563529</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0.989033</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0.989033</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0.989033</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407568">
                <a:tc>
                  <a:txBody>
                    <a:bodyPr/>
                    <a:lstStyle/>
                    <a:p>
                      <a:pPr algn="l">
                        <a:spcAft>
                          <a:spcPts val="0"/>
                        </a:spcAft>
                      </a:pPr>
                      <a:r>
                        <a:rPr lang="zh-CN" sz="1600" kern="100">
                          <a:latin typeface="Times New Roman"/>
                          <a:ea typeface="宋体"/>
                          <a:cs typeface="Times New Roman"/>
                        </a:rPr>
                        <a:t>　</a:t>
                      </a:r>
                    </a:p>
                  </a:txBody>
                  <a:tcPr marL="62917" marR="629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100" dirty="0">
                          <a:latin typeface="Times New Roman"/>
                          <a:ea typeface="宋体"/>
                          <a:cs typeface="Times New Roman"/>
                        </a:rPr>
                        <a:t>Recording Definition (P)</a:t>
                      </a:r>
                      <a:endParaRPr lang="zh-CN" sz="1600" kern="100" dirty="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100" dirty="0">
                          <a:latin typeface="Times New Roman"/>
                          <a:ea typeface="宋体"/>
                          <a:cs typeface="Times New Roman"/>
                        </a:rPr>
                        <a:t>Touch Screen Type</a:t>
                      </a:r>
                      <a:endParaRPr lang="zh-CN" sz="1600" kern="100" dirty="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100">
                          <a:latin typeface="Times New Roman"/>
                          <a:ea typeface="宋体"/>
                          <a:cs typeface="Times New Roman"/>
                        </a:rPr>
                        <a:t>RAM(G)</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100">
                          <a:latin typeface="Times New Roman"/>
                          <a:ea typeface="宋体"/>
                          <a:cs typeface="Times New Roman"/>
                        </a:rPr>
                        <a:t>ROM(G)</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100">
                          <a:latin typeface="Times New Roman"/>
                          <a:ea typeface="宋体"/>
                          <a:cs typeface="Times New Roman"/>
                        </a:rPr>
                        <a:t>CPU</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100">
                          <a:latin typeface="Times New Roman"/>
                          <a:ea typeface="宋体"/>
                          <a:cs typeface="Times New Roman"/>
                        </a:rPr>
                        <a:t>Display Size (inches)</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100">
                          <a:latin typeface="Times New Roman"/>
                          <a:ea typeface="宋体"/>
                          <a:cs typeface="Times New Roman"/>
                        </a:rPr>
                        <a:t>Size</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784">
                <a:tc>
                  <a:txBody>
                    <a:bodyPr/>
                    <a:lstStyle/>
                    <a:p>
                      <a:pPr algn="l">
                        <a:spcAft>
                          <a:spcPts val="0"/>
                        </a:spcAft>
                      </a:pPr>
                      <a:r>
                        <a:rPr lang="en-US" sz="1600" kern="100">
                          <a:latin typeface="Times New Roman"/>
                          <a:ea typeface="宋体"/>
                          <a:cs typeface="Times New Roman"/>
                        </a:rPr>
                        <a:t>Click Rate</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0.958033</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dirty="0">
                          <a:latin typeface="Times New Roman"/>
                          <a:ea typeface="宋体"/>
                          <a:cs typeface="Times New Roman"/>
                        </a:rPr>
                        <a:t>0.958033</a:t>
                      </a:r>
                      <a:endParaRPr lang="zh-CN" sz="1600" kern="100" dirty="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0.588991</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0.337011</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0.958033</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0.958033</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0.771116</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784">
                <a:tc>
                  <a:txBody>
                    <a:bodyPr/>
                    <a:lstStyle/>
                    <a:p>
                      <a:pPr algn="l">
                        <a:spcAft>
                          <a:spcPts val="0"/>
                        </a:spcAft>
                      </a:pPr>
                      <a:r>
                        <a:rPr lang="en-US" sz="1600" kern="100">
                          <a:latin typeface="Times New Roman"/>
                          <a:ea typeface="宋体"/>
                          <a:cs typeface="Times New Roman"/>
                        </a:rPr>
                        <a:t>Convert Rate</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0.989033</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dirty="0">
                          <a:latin typeface="Times New Roman"/>
                          <a:ea typeface="宋体"/>
                          <a:cs typeface="Times New Roman"/>
                        </a:rPr>
                        <a:t>0.989033</a:t>
                      </a:r>
                      <a:endParaRPr lang="zh-CN" sz="1600" kern="100" dirty="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0.570534</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0.330881</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0.989033</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0.989033</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0.805193</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7568">
                <a:tc>
                  <a:txBody>
                    <a:bodyPr/>
                    <a:lstStyle/>
                    <a:p>
                      <a:pPr algn="l">
                        <a:spcAft>
                          <a:spcPts val="0"/>
                        </a:spcAft>
                      </a:pPr>
                      <a:r>
                        <a:rPr lang="zh-CN" sz="1600" kern="100">
                          <a:latin typeface="Times New Roman"/>
                          <a:ea typeface="宋体"/>
                          <a:cs typeface="Times New Roman"/>
                        </a:rPr>
                        <a:t>　</a:t>
                      </a:r>
                    </a:p>
                  </a:txBody>
                  <a:tcPr marL="62917" marR="629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100">
                          <a:latin typeface="Times New Roman"/>
                          <a:ea typeface="宋体"/>
                          <a:cs typeface="Times New Roman"/>
                        </a:rPr>
                        <a:t>Highest camera resolution(MB)</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100" dirty="0">
                          <a:latin typeface="Times New Roman"/>
                          <a:ea typeface="宋体"/>
                          <a:cs typeface="Times New Roman"/>
                        </a:rPr>
                        <a:t>Dual Camera</a:t>
                      </a:r>
                      <a:endParaRPr lang="zh-CN" sz="1600" kern="100" dirty="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100" dirty="0">
                          <a:latin typeface="Times New Roman"/>
                          <a:ea typeface="宋体"/>
                          <a:cs typeface="Times New Roman"/>
                        </a:rPr>
                        <a:t>Front Camera</a:t>
                      </a:r>
                      <a:endParaRPr lang="zh-CN" sz="1600" kern="100" dirty="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100">
                          <a:latin typeface="Times New Roman"/>
                          <a:ea typeface="宋体"/>
                          <a:cs typeface="Times New Roman"/>
                        </a:rPr>
                        <a:t>Brand</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100">
                          <a:latin typeface="Times New Roman"/>
                          <a:ea typeface="宋体"/>
                          <a:cs typeface="Times New Roman"/>
                        </a:rPr>
                        <a:t>Color</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100">
                          <a:latin typeface="Times New Roman"/>
                          <a:ea typeface="宋体"/>
                          <a:cs typeface="Times New Roman"/>
                        </a:rPr>
                        <a:t>Feature</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100">
                          <a:latin typeface="Times New Roman"/>
                          <a:ea typeface="宋体"/>
                          <a:cs typeface="Times New Roman"/>
                        </a:rPr>
                        <a:t>Price</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784">
                <a:tc>
                  <a:txBody>
                    <a:bodyPr/>
                    <a:lstStyle/>
                    <a:p>
                      <a:pPr algn="l">
                        <a:spcAft>
                          <a:spcPts val="0"/>
                        </a:spcAft>
                      </a:pPr>
                      <a:r>
                        <a:rPr lang="en-US" sz="1600" kern="100">
                          <a:latin typeface="Times New Roman"/>
                          <a:ea typeface="宋体"/>
                          <a:cs typeface="Times New Roman"/>
                        </a:rPr>
                        <a:t>Click Rate</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0.771525</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dirty="0">
                          <a:latin typeface="Times New Roman"/>
                          <a:ea typeface="宋体"/>
                          <a:cs typeface="Times New Roman"/>
                        </a:rPr>
                        <a:t>0.958033</a:t>
                      </a:r>
                      <a:endParaRPr lang="zh-CN" sz="1600" kern="100" dirty="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dirty="0">
                          <a:latin typeface="Times New Roman"/>
                          <a:ea typeface="宋体"/>
                          <a:cs typeface="Times New Roman"/>
                        </a:rPr>
                        <a:t>0.958033</a:t>
                      </a:r>
                      <a:endParaRPr lang="zh-CN" sz="1600" kern="100" dirty="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0.958033</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0.486192</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0.958033</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0.555845</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784">
                <a:tc>
                  <a:txBody>
                    <a:bodyPr/>
                    <a:lstStyle/>
                    <a:p>
                      <a:pPr algn="l">
                        <a:spcAft>
                          <a:spcPts val="0"/>
                        </a:spcAft>
                      </a:pPr>
                      <a:r>
                        <a:rPr lang="en-US" sz="1600" kern="100">
                          <a:latin typeface="Times New Roman"/>
                          <a:ea typeface="宋体"/>
                          <a:cs typeface="Times New Roman"/>
                        </a:rPr>
                        <a:t>Convert Rate</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0.805639</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dirty="0">
                          <a:latin typeface="Times New Roman"/>
                          <a:ea typeface="宋体"/>
                          <a:cs typeface="Times New Roman"/>
                        </a:rPr>
                        <a:t>0.989033</a:t>
                      </a:r>
                      <a:endParaRPr lang="zh-CN" sz="1600" kern="100" dirty="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dirty="0">
                          <a:latin typeface="Times New Roman"/>
                          <a:ea typeface="宋体"/>
                          <a:cs typeface="Times New Roman"/>
                        </a:rPr>
                        <a:t>0.989033</a:t>
                      </a:r>
                      <a:endParaRPr lang="zh-CN" sz="1600" kern="100" dirty="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0.989033</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0.499513</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0.989033</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0.539377</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7568">
                <a:tc>
                  <a:txBody>
                    <a:bodyPr/>
                    <a:lstStyle/>
                    <a:p>
                      <a:pPr algn="l">
                        <a:spcAft>
                          <a:spcPts val="0"/>
                        </a:spcAft>
                      </a:pPr>
                      <a:r>
                        <a:rPr lang="zh-CN" sz="1600" kern="100">
                          <a:latin typeface="Times New Roman"/>
                          <a:ea typeface="宋体"/>
                          <a:cs typeface="Times New Roman"/>
                        </a:rPr>
                        <a:t>　</a:t>
                      </a:r>
                    </a:p>
                  </a:txBody>
                  <a:tcPr marL="62917" marR="629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100">
                          <a:latin typeface="Times New Roman"/>
                          <a:ea typeface="宋体"/>
                          <a:cs typeface="Times New Roman"/>
                        </a:rPr>
                        <a:t>SearchCnt</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100" dirty="0" err="1">
                          <a:latin typeface="Times New Roman"/>
                          <a:ea typeface="宋体"/>
                          <a:cs typeface="Times New Roman"/>
                        </a:rPr>
                        <a:t>GoodCommentCount</a:t>
                      </a:r>
                      <a:endParaRPr lang="zh-CN" sz="1600" kern="100" dirty="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100">
                          <a:latin typeface="Times New Roman"/>
                          <a:ea typeface="宋体"/>
                          <a:cs typeface="Times New Roman"/>
                        </a:rPr>
                        <a:t>Score</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100" dirty="0" err="1">
                          <a:latin typeface="Times New Roman"/>
                          <a:ea typeface="宋体"/>
                          <a:cs typeface="Times New Roman"/>
                        </a:rPr>
                        <a:t>IsGalleryFeatured</a:t>
                      </a:r>
                      <a:endParaRPr lang="zh-CN" sz="1600" kern="100" dirty="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100" dirty="0" err="1">
                          <a:latin typeface="Times New Roman"/>
                          <a:ea typeface="宋体"/>
                          <a:cs typeface="Times New Roman"/>
                        </a:rPr>
                        <a:t>IsHighQuality</a:t>
                      </a:r>
                      <a:endParaRPr lang="zh-CN" sz="1600" kern="100" dirty="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100">
                          <a:latin typeface="Times New Roman"/>
                          <a:ea typeface="宋体"/>
                          <a:cs typeface="Times New Roman"/>
                        </a:rPr>
                        <a:t>CanDesignProduct</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l">
                        <a:spcAft>
                          <a:spcPts val="0"/>
                        </a:spcAft>
                      </a:pPr>
                      <a:r>
                        <a:rPr lang="zh-CN" sz="1600" kern="100">
                          <a:latin typeface="Times New Roman"/>
                          <a:ea typeface="宋体"/>
                          <a:cs typeface="Times New Roman"/>
                        </a:rPr>
                        <a:t>　</a:t>
                      </a:r>
                    </a:p>
                    <a:p>
                      <a:pPr algn="l">
                        <a:spcAft>
                          <a:spcPts val="0"/>
                        </a:spcAft>
                      </a:pPr>
                      <a:r>
                        <a:rPr lang="zh-CN" sz="1600" kern="100">
                          <a:latin typeface="Times New Roman"/>
                          <a:ea typeface="宋体"/>
                          <a:cs typeface="Times New Roman"/>
                        </a:rPr>
                        <a:t>　</a:t>
                      </a:r>
                    </a:p>
                  </a:txBody>
                  <a:tcPr marL="62917" marR="6291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r>
              <a:tr h="203784">
                <a:tc>
                  <a:txBody>
                    <a:bodyPr/>
                    <a:lstStyle/>
                    <a:p>
                      <a:pPr algn="l">
                        <a:spcAft>
                          <a:spcPts val="0"/>
                        </a:spcAft>
                      </a:pPr>
                      <a:r>
                        <a:rPr lang="en-US" sz="1600" kern="100">
                          <a:latin typeface="Times New Roman"/>
                          <a:ea typeface="宋体"/>
                          <a:cs typeface="Times New Roman"/>
                        </a:rPr>
                        <a:t>Click Rate</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0.752451</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0.550346</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0.958033</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0.958033</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dirty="0">
                          <a:latin typeface="Times New Roman"/>
                          <a:ea typeface="宋体"/>
                          <a:cs typeface="Times New Roman"/>
                        </a:rPr>
                        <a:t>0.958033</a:t>
                      </a:r>
                      <a:endParaRPr lang="zh-CN" sz="1600" kern="100" dirty="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0.958033</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03784">
                <a:tc>
                  <a:txBody>
                    <a:bodyPr/>
                    <a:lstStyle/>
                    <a:p>
                      <a:pPr algn="l">
                        <a:spcAft>
                          <a:spcPts val="0"/>
                        </a:spcAft>
                      </a:pPr>
                      <a:r>
                        <a:rPr lang="en-US" sz="1600" kern="100">
                          <a:latin typeface="Times New Roman"/>
                          <a:ea typeface="宋体"/>
                          <a:cs typeface="Times New Roman"/>
                        </a:rPr>
                        <a:t>Convert Rate</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0.722596</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0.56748</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0.989033</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0.989033</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0.989033</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dirty="0">
                          <a:latin typeface="Times New Roman"/>
                          <a:ea typeface="宋体"/>
                          <a:cs typeface="Times New Roman"/>
                        </a:rPr>
                        <a:t>0.989033</a:t>
                      </a:r>
                      <a:endParaRPr lang="zh-CN" sz="1600" kern="100" dirty="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bl>
          </a:graphicData>
        </a:graphic>
      </p:graphicFrame>
      <p:sp>
        <p:nvSpPr>
          <p:cNvPr id="4" name="TextBox 23"/>
          <p:cNvSpPr txBox="1"/>
          <p:nvPr/>
        </p:nvSpPr>
        <p:spPr>
          <a:xfrm>
            <a:off x="308695" y="43966"/>
            <a:ext cx="4320480" cy="923330"/>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灰色关联</a:t>
            </a: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度分析</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48855" y="2104157"/>
            <a:ext cx="9073008" cy="954107"/>
          </a:xfrm>
          <a:prstGeom prst="rect">
            <a:avLst/>
          </a:prstGeom>
          <a:noFill/>
        </p:spPr>
        <p:txBody>
          <a:bodyPr wrap="square" rtlCol="0">
            <a:spAutoFit/>
          </a:bodyPr>
          <a:lstStyle/>
          <a:p>
            <a:r>
              <a:rPr lang="zh-CN" altLang="en-US" sz="2800" dirty="0" smtClean="0"/>
              <a:t>利用信息熵算法计算各个独立变量相对于点击率与转化率的信息增益，以定量探究各个因素的重要性</a:t>
            </a:r>
            <a:endParaRPr lang="zh-CN" altLang="en-US" sz="2800" dirty="0"/>
          </a:p>
        </p:txBody>
      </p:sp>
      <p:sp>
        <p:nvSpPr>
          <p:cNvPr id="3"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信息熵算法</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
        <p:nvSpPr>
          <p:cNvPr id="66562" name="Rectangle 2"/>
          <p:cNvSpPr>
            <a:spLocks noChangeArrowheads="1"/>
          </p:cNvSpPr>
          <p:nvPr/>
        </p:nvSpPr>
        <p:spPr bwMode="auto">
          <a:xfrm>
            <a:off x="0" y="0"/>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66561"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557167" y="3760341"/>
            <a:ext cx="3528392" cy="1111978"/>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524719" y="1888133"/>
          <a:ext cx="5761309" cy="4032464"/>
        </p:xfrm>
        <a:graphic>
          <a:graphicData uri="http://schemas.openxmlformats.org/drawingml/2006/table">
            <a:tbl>
              <a:tblPr/>
              <a:tblGrid>
                <a:gridCol w="865424"/>
                <a:gridCol w="2446944"/>
                <a:gridCol w="528701"/>
                <a:gridCol w="422910"/>
                <a:gridCol w="537210"/>
                <a:gridCol w="537210"/>
                <a:gridCol w="422910"/>
              </a:tblGrid>
              <a:tr h="435478">
                <a:tc>
                  <a:txBody>
                    <a:bodyPr/>
                    <a:lstStyle/>
                    <a:p>
                      <a:pPr algn="l">
                        <a:spcAft>
                          <a:spcPts val="0"/>
                        </a:spcAft>
                      </a:pPr>
                      <a:r>
                        <a:rPr lang="en-US" sz="1800" kern="100" dirty="0">
                          <a:latin typeface="Times New Roman"/>
                          <a:ea typeface="仿宋_GB2312"/>
                          <a:cs typeface="Times New Roman"/>
                        </a:rPr>
                        <a:t>ROM</a:t>
                      </a:r>
                      <a:endParaRPr lang="zh-CN" sz="18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800" kern="100" dirty="0">
                          <a:latin typeface="Times New Roman"/>
                          <a:ea typeface="仿宋_GB2312"/>
                          <a:cs typeface="Times New Roman"/>
                        </a:rPr>
                        <a:t>Group number in Category Click Rate</a:t>
                      </a:r>
                      <a:endParaRPr lang="zh-CN" sz="18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800" kern="100" dirty="0">
                          <a:latin typeface="Times New Roman"/>
                          <a:ea typeface="仿宋_GB2312"/>
                          <a:cs typeface="Times New Roman"/>
                        </a:rPr>
                        <a:t>1</a:t>
                      </a:r>
                      <a:endParaRPr lang="zh-CN" sz="18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l">
                        <a:spcAft>
                          <a:spcPts val="0"/>
                        </a:spcAft>
                      </a:pPr>
                      <a:r>
                        <a:rPr lang="en-US" sz="1800" kern="100">
                          <a:latin typeface="Times New Roman"/>
                          <a:ea typeface="仿宋_GB2312"/>
                          <a:cs typeface="Times New Roman"/>
                        </a:rPr>
                        <a:t>2</a:t>
                      </a:r>
                      <a:endParaRPr lang="zh-CN" sz="18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l">
                        <a:spcAft>
                          <a:spcPts val="0"/>
                        </a:spcAft>
                      </a:pPr>
                      <a:r>
                        <a:rPr lang="en-US" sz="1800" kern="100">
                          <a:latin typeface="Times New Roman"/>
                          <a:ea typeface="仿宋_GB2312"/>
                          <a:cs typeface="Times New Roman"/>
                        </a:rPr>
                        <a:t>3</a:t>
                      </a:r>
                      <a:endParaRPr lang="zh-CN" sz="18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l">
                        <a:spcAft>
                          <a:spcPts val="0"/>
                        </a:spcAft>
                      </a:pPr>
                      <a:r>
                        <a:rPr lang="en-US" sz="1800" kern="100" dirty="0">
                          <a:latin typeface="Times New Roman"/>
                          <a:ea typeface="仿宋_GB2312"/>
                          <a:cs typeface="Times New Roman"/>
                        </a:rPr>
                        <a:t>4</a:t>
                      </a:r>
                      <a:endParaRPr lang="zh-CN" sz="18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l">
                        <a:spcAft>
                          <a:spcPts val="0"/>
                        </a:spcAft>
                      </a:pPr>
                      <a:r>
                        <a:rPr lang="en-US" sz="1800" kern="100">
                          <a:latin typeface="Times New Roman"/>
                          <a:ea typeface="仿宋_GB2312"/>
                          <a:cs typeface="Times New Roman"/>
                        </a:rPr>
                        <a:t>5</a:t>
                      </a:r>
                      <a:endParaRPr lang="zh-CN" sz="18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r>
              <a:tr h="435478">
                <a:tc>
                  <a:txBody>
                    <a:bodyPr/>
                    <a:lstStyle/>
                    <a:p>
                      <a:pPr algn="r">
                        <a:spcAft>
                          <a:spcPts val="0"/>
                        </a:spcAft>
                      </a:pPr>
                      <a:endParaRPr lang="en-US" sz="1800" kern="100">
                        <a:latin typeface="Times New Roman"/>
                        <a:ea typeface="仿宋_GB231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2</a:t>
                      </a:r>
                      <a:endParaRPr lang="zh-CN" sz="18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0</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3</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2</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1</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dirty="0">
                          <a:latin typeface="Times New Roman"/>
                          <a:ea typeface="仿宋_GB2312"/>
                          <a:cs typeface="Times New Roman"/>
                        </a:rPr>
                        <a:t>0</a:t>
                      </a:r>
                      <a:endParaRPr lang="zh-CN" sz="1800" kern="100" dirty="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r>
              <a:tr h="435478">
                <a:tc>
                  <a:txBody>
                    <a:bodyPr/>
                    <a:lstStyle/>
                    <a:p>
                      <a:pPr algn="l">
                        <a:spcAft>
                          <a:spcPts val="0"/>
                        </a:spcAft>
                      </a:pPr>
                      <a:endParaRPr lang="en-US" sz="1800" kern="100">
                        <a:latin typeface="Times New Roman"/>
                        <a:ea typeface="仿宋_GB231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4</a:t>
                      </a:r>
                      <a:endParaRPr lang="zh-CN" sz="18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5</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6</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13</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7</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0</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r>
              <a:tr h="435478">
                <a:tc>
                  <a:txBody>
                    <a:bodyPr/>
                    <a:lstStyle/>
                    <a:p>
                      <a:pPr algn="l">
                        <a:spcAft>
                          <a:spcPts val="0"/>
                        </a:spcAft>
                      </a:pPr>
                      <a:endParaRPr lang="en-US" sz="1800" kern="100">
                        <a:latin typeface="Times New Roman"/>
                        <a:ea typeface="仿宋_GB231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8</a:t>
                      </a:r>
                      <a:endParaRPr lang="zh-CN" sz="18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64</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38</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63</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54</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dirty="0">
                          <a:latin typeface="Times New Roman"/>
                          <a:ea typeface="仿宋_GB2312"/>
                          <a:cs typeface="Times New Roman"/>
                        </a:rPr>
                        <a:t>8</a:t>
                      </a:r>
                      <a:endParaRPr lang="zh-CN" sz="1800" kern="100" dirty="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r>
              <a:tr h="435478">
                <a:tc>
                  <a:txBody>
                    <a:bodyPr/>
                    <a:lstStyle/>
                    <a:p>
                      <a:pPr algn="l">
                        <a:spcAft>
                          <a:spcPts val="0"/>
                        </a:spcAft>
                      </a:pPr>
                      <a:endParaRPr lang="en-US" sz="1800" kern="100">
                        <a:latin typeface="Times New Roman"/>
                        <a:ea typeface="仿宋_GB231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16</a:t>
                      </a:r>
                      <a:endParaRPr lang="zh-CN" sz="18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110</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89</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132</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143</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36</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r>
              <a:tr h="435478">
                <a:tc>
                  <a:txBody>
                    <a:bodyPr/>
                    <a:lstStyle/>
                    <a:p>
                      <a:pPr algn="l">
                        <a:spcAft>
                          <a:spcPts val="0"/>
                        </a:spcAft>
                      </a:pPr>
                      <a:endParaRPr lang="en-US" sz="1800" kern="100">
                        <a:latin typeface="Times New Roman"/>
                        <a:ea typeface="仿宋_GB231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32</a:t>
                      </a:r>
                      <a:endParaRPr lang="zh-CN" sz="18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64</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44</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82</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63</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29</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r>
              <a:tr h="435478">
                <a:tc>
                  <a:txBody>
                    <a:bodyPr/>
                    <a:lstStyle/>
                    <a:p>
                      <a:pPr algn="l">
                        <a:spcAft>
                          <a:spcPts val="0"/>
                        </a:spcAft>
                      </a:pPr>
                      <a:endParaRPr lang="en-US" sz="1800" kern="100">
                        <a:latin typeface="Times New Roman"/>
                        <a:ea typeface="仿宋_GB231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64</a:t>
                      </a:r>
                      <a:endParaRPr lang="zh-CN" sz="18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83</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38</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62</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49</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16</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r>
              <a:tr h="435478">
                <a:tc>
                  <a:txBody>
                    <a:bodyPr/>
                    <a:lstStyle/>
                    <a:p>
                      <a:pPr algn="l">
                        <a:spcAft>
                          <a:spcPts val="0"/>
                        </a:spcAft>
                      </a:pPr>
                      <a:endParaRPr lang="en-US" sz="1800" kern="100">
                        <a:latin typeface="Times New Roman"/>
                        <a:ea typeface="仿宋_GB231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128</a:t>
                      </a:r>
                      <a:endParaRPr lang="zh-CN" sz="18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3</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4</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5</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7</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0</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r>
              <a:tr h="435478">
                <a:tc>
                  <a:txBody>
                    <a:bodyPr/>
                    <a:lstStyle/>
                    <a:p>
                      <a:pPr algn="l">
                        <a:spcAft>
                          <a:spcPts val="0"/>
                        </a:spcAft>
                      </a:pPr>
                      <a:endParaRPr lang="en-US" sz="1800" kern="100">
                        <a:latin typeface="Times New Roman"/>
                        <a:ea typeface="仿宋_GB231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256</a:t>
                      </a:r>
                      <a:endParaRPr lang="zh-CN" sz="18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0</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0</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1</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0</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dirty="0">
                          <a:latin typeface="Times New Roman"/>
                          <a:ea typeface="仿宋_GB2312"/>
                          <a:cs typeface="Times New Roman"/>
                        </a:rPr>
                        <a:t>0</a:t>
                      </a:r>
                      <a:endParaRPr lang="zh-CN" sz="1800" kern="100" dirty="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r>
            </a:tbl>
          </a:graphicData>
        </a:graphic>
      </p:graphicFrame>
      <p:graphicFrame>
        <p:nvGraphicFramePr>
          <p:cNvPr id="3" name="表格 2"/>
          <p:cNvGraphicFramePr>
            <a:graphicFrameLocks noGrp="1"/>
          </p:cNvGraphicFramePr>
          <p:nvPr/>
        </p:nvGraphicFramePr>
        <p:xfrm>
          <a:off x="6573391" y="1888133"/>
          <a:ext cx="5486952" cy="4064643"/>
        </p:xfrm>
        <a:graphic>
          <a:graphicData uri="http://schemas.openxmlformats.org/drawingml/2006/table">
            <a:tbl>
              <a:tblPr/>
              <a:tblGrid>
                <a:gridCol w="528701"/>
                <a:gridCol w="422910"/>
                <a:gridCol w="537210"/>
                <a:gridCol w="537210"/>
                <a:gridCol w="422910"/>
                <a:gridCol w="3038011"/>
              </a:tblGrid>
              <a:tr h="576064">
                <a:tc>
                  <a:txBody>
                    <a:bodyPr/>
                    <a:lstStyle/>
                    <a:p>
                      <a:pPr algn="l">
                        <a:spcAft>
                          <a:spcPts val="0"/>
                        </a:spcAft>
                      </a:pPr>
                      <a:endParaRPr lang="en-US" sz="1800" kern="100" dirty="0">
                        <a:latin typeface="Times New Roman"/>
                        <a:ea typeface="仿宋_GB231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l">
                        <a:spcAft>
                          <a:spcPts val="0"/>
                        </a:spcAft>
                      </a:pPr>
                      <a:endParaRPr lang="en-US" sz="1800" kern="100" dirty="0">
                        <a:latin typeface="Times New Roman"/>
                        <a:ea typeface="仿宋_GB231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l">
                        <a:spcAft>
                          <a:spcPts val="0"/>
                        </a:spcAft>
                      </a:pPr>
                      <a:endParaRPr lang="en-US" sz="1800" kern="100">
                        <a:latin typeface="Times New Roman"/>
                        <a:ea typeface="仿宋_GB231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l">
                        <a:spcAft>
                          <a:spcPts val="0"/>
                        </a:spcAft>
                      </a:pPr>
                      <a:endParaRPr lang="en-US" sz="1800" kern="100">
                        <a:latin typeface="Times New Roman"/>
                        <a:ea typeface="仿宋_GB231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l">
                        <a:spcAft>
                          <a:spcPts val="0"/>
                        </a:spcAft>
                      </a:pPr>
                      <a:endParaRPr lang="en-US" sz="1800" kern="100">
                        <a:latin typeface="Times New Roman"/>
                        <a:ea typeface="仿宋_GB231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l">
                        <a:spcAft>
                          <a:spcPts val="0"/>
                        </a:spcAft>
                      </a:pPr>
                      <a:r>
                        <a:rPr lang="en-US" sz="1800" kern="100">
                          <a:latin typeface="Times New Roman"/>
                          <a:ea typeface="仿宋_GB2312"/>
                          <a:cs typeface="Times New Roman"/>
                        </a:rPr>
                        <a:t>Information entropy </a:t>
                      </a:r>
                      <a:endParaRPr lang="zh-CN" sz="18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2235">
                <a:tc>
                  <a:txBody>
                    <a:bodyPr/>
                    <a:lstStyle/>
                    <a:p>
                      <a:pPr algn="ctr">
                        <a:spcAft>
                          <a:spcPts val="0"/>
                        </a:spcAft>
                      </a:pPr>
                      <a:r>
                        <a:rPr lang="en-US" sz="1800" kern="100" dirty="0">
                          <a:latin typeface="Times New Roman"/>
                          <a:ea typeface="仿宋_GB2312"/>
                          <a:cs typeface="Times New Roman"/>
                        </a:rPr>
                        <a:t>0</a:t>
                      </a:r>
                      <a:endParaRPr lang="zh-CN" sz="1800" kern="100" dirty="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dirty="0">
                          <a:latin typeface="Times New Roman"/>
                          <a:ea typeface="仿宋_GB2312"/>
                          <a:cs typeface="Times New Roman"/>
                        </a:rPr>
                        <a:t>3</a:t>
                      </a:r>
                      <a:endParaRPr lang="zh-CN" sz="1800" kern="100" dirty="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2</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1</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0</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1.459148</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2235">
                <a:tc>
                  <a:txBody>
                    <a:bodyPr/>
                    <a:lstStyle/>
                    <a:p>
                      <a:pPr algn="ctr">
                        <a:spcAft>
                          <a:spcPts val="0"/>
                        </a:spcAft>
                      </a:pPr>
                      <a:r>
                        <a:rPr lang="en-US" sz="1800" kern="100">
                          <a:latin typeface="Times New Roman"/>
                          <a:ea typeface="仿宋_GB2312"/>
                          <a:cs typeface="Times New Roman"/>
                        </a:rPr>
                        <a:t>5</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dirty="0">
                          <a:latin typeface="Times New Roman"/>
                          <a:ea typeface="仿宋_GB2312"/>
                          <a:cs typeface="Times New Roman"/>
                        </a:rPr>
                        <a:t>6</a:t>
                      </a:r>
                      <a:endParaRPr lang="zh-CN" sz="1800" kern="100" dirty="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dirty="0">
                          <a:latin typeface="Times New Roman"/>
                          <a:ea typeface="仿宋_GB2312"/>
                          <a:cs typeface="Times New Roman"/>
                        </a:rPr>
                        <a:t>13</a:t>
                      </a:r>
                      <a:endParaRPr lang="zh-CN" sz="1800" kern="100" dirty="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7</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0</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1.89366</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1674">
                <a:tc>
                  <a:txBody>
                    <a:bodyPr/>
                    <a:lstStyle/>
                    <a:p>
                      <a:pPr algn="ctr">
                        <a:spcAft>
                          <a:spcPts val="0"/>
                        </a:spcAft>
                      </a:pPr>
                      <a:r>
                        <a:rPr lang="en-US" sz="1800" kern="100">
                          <a:latin typeface="Times New Roman"/>
                          <a:ea typeface="仿宋_GB2312"/>
                          <a:cs typeface="Times New Roman"/>
                        </a:rPr>
                        <a:t>64</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38</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dirty="0">
                          <a:latin typeface="Times New Roman"/>
                          <a:ea typeface="仿宋_GB2312"/>
                          <a:cs typeface="Times New Roman"/>
                        </a:rPr>
                        <a:t>63</a:t>
                      </a:r>
                      <a:endParaRPr lang="zh-CN" sz="1800" kern="100" dirty="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dirty="0">
                          <a:latin typeface="Times New Roman"/>
                          <a:ea typeface="仿宋_GB2312"/>
                          <a:cs typeface="Times New Roman"/>
                        </a:rPr>
                        <a:t>54</a:t>
                      </a:r>
                      <a:endParaRPr lang="zh-CN" sz="1800" kern="100" dirty="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8</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2.122787</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2048">
                <a:tc>
                  <a:txBody>
                    <a:bodyPr/>
                    <a:lstStyle/>
                    <a:p>
                      <a:pPr algn="ctr">
                        <a:spcAft>
                          <a:spcPts val="0"/>
                        </a:spcAft>
                      </a:pPr>
                      <a:r>
                        <a:rPr lang="en-US" sz="1800" kern="100">
                          <a:latin typeface="Times New Roman"/>
                          <a:ea typeface="仿宋_GB2312"/>
                          <a:cs typeface="Times New Roman"/>
                        </a:rPr>
                        <a:t>110</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89</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132</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dirty="0">
                          <a:latin typeface="Times New Roman"/>
                          <a:ea typeface="仿宋_GB2312"/>
                          <a:cs typeface="Times New Roman"/>
                        </a:rPr>
                        <a:t>143</a:t>
                      </a:r>
                      <a:endParaRPr lang="zh-CN" sz="1800" kern="100" dirty="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dirty="0">
                          <a:latin typeface="Times New Roman"/>
                          <a:ea typeface="仿宋_GB2312"/>
                          <a:cs typeface="Times New Roman"/>
                        </a:rPr>
                        <a:t>36</a:t>
                      </a:r>
                      <a:endParaRPr lang="zh-CN" sz="1800" kern="100" dirty="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dirty="0">
                          <a:latin typeface="Times New Roman"/>
                          <a:ea typeface="仿宋_GB2312"/>
                          <a:cs typeface="Times New Roman"/>
                        </a:rPr>
                        <a:t>2.205866</a:t>
                      </a:r>
                      <a:endParaRPr lang="zh-CN" sz="1800" kern="100" dirty="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2048">
                <a:tc>
                  <a:txBody>
                    <a:bodyPr/>
                    <a:lstStyle/>
                    <a:p>
                      <a:pPr algn="ctr">
                        <a:spcAft>
                          <a:spcPts val="0"/>
                        </a:spcAft>
                      </a:pPr>
                      <a:r>
                        <a:rPr lang="en-US" sz="1800" kern="100">
                          <a:latin typeface="Times New Roman"/>
                          <a:ea typeface="仿宋_GB2312"/>
                          <a:cs typeface="Times New Roman"/>
                        </a:rPr>
                        <a:t>64</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44</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82</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63</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29</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dirty="0">
                          <a:latin typeface="Times New Roman"/>
                          <a:ea typeface="仿宋_GB2312"/>
                          <a:cs typeface="Times New Roman"/>
                        </a:rPr>
                        <a:t>2.242444</a:t>
                      </a:r>
                      <a:endParaRPr lang="zh-CN" sz="1800" kern="100" dirty="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2048">
                <a:tc>
                  <a:txBody>
                    <a:bodyPr/>
                    <a:lstStyle/>
                    <a:p>
                      <a:pPr algn="ctr">
                        <a:spcAft>
                          <a:spcPts val="0"/>
                        </a:spcAft>
                      </a:pPr>
                      <a:r>
                        <a:rPr lang="en-US" sz="1800" kern="100">
                          <a:latin typeface="Times New Roman"/>
                          <a:ea typeface="仿宋_GB2312"/>
                          <a:cs typeface="Times New Roman"/>
                        </a:rPr>
                        <a:t>83</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38</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62</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dirty="0">
                          <a:latin typeface="Times New Roman"/>
                          <a:ea typeface="仿宋_GB2312"/>
                          <a:cs typeface="Times New Roman"/>
                        </a:rPr>
                        <a:t>49</a:t>
                      </a:r>
                      <a:endParaRPr lang="zh-CN" sz="1800" kern="100" dirty="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dirty="0">
                          <a:latin typeface="Times New Roman"/>
                          <a:ea typeface="仿宋_GB2312"/>
                          <a:cs typeface="Times New Roman"/>
                        </a:rPr>
                        <a:t>16</a:t>
                      </a:r>
                      <a:endParaRPr lang="zh-CN" sz="1800" kern="100" dirty="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dirty="0">
                          <a:latin typeface="Times New Roman"/>
                          <a:ea typeface="仿宋_GB2312"/>
                          <a:cs typeface="Times New Roman"/>
                        </a:rPr>
                        <a:t>2.160525</a:t>
                      </a:r>
                      <a:endParaRPr lang="zh-CN" sz="1800" kern="100" dirty="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4056">
                <a:tc>
                  <a:txBody>
                    <a:bodyPr/>
                    <a:lstStyle/>
                    <a:p>
                      <a:pPr algn="ctr">
                        <a:spcAft>
                          <a:spcPts val="0"/>
                        </a:spcAft>
                      </a:pPr>
                      <a:r>
                        <a:rPr lang="en-US" sz="1800" kern="100">
                          <a:latin typeface="Times New Roman"/>
                          <a:ea typeface="仿宋_GB2312"/>
                          <a:cs typeface="Times New Roman"/>
                        </a:rPr>
                        <a:t>3</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4</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5</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7</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0</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dirty="0">
                          <a:latin typeface="Times New Roman"/>
                          <a:ea typeface="仿宋_GB2312"/>
                          <a:cs typeface="Times New Roman"/>
                        </a:rPr>
                        <a:t>1.931295</a:t>
                      </a:r>
                      <a:endParaRPr lang="zh-CN" sz="1800" kern="100" dirty="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2235">
                <a:tc>
                  <a:txBody>
                    <a:bodyPr/>
                    <a:lstStyle/>
                    <a:p>
                      <a:pPr algn="ctr">
                        <a:spcAft>
                          <a:spcPts val="0"/>
                        </a:spcAft>
                      </a:pPr>
                      <a:r>
                        <a:rPr lang="en-US" sz="1800" kern="100">
                          <a:latin typeface="Times New Roman"/>
                          <a:ea typeface="仿宋_GB2312"/>
                          <a:cs typeface="Times New Roman"/>
                        </a:rPr>
                        <a:t>0</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0</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1</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0</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0</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dirty="0">
                          <a:latin typeface="Times New Roman"/>
                          <a:ea typeface="仿宋_GB2312"/>
                          <a:cs typeface="Times New Roman"/>
                        </a:rPr>
                        <a:t>0</a:t>
                      </a:r>
                      <a:endParaRPr lang="zh-CN" sz="1800" kern="100" dirty="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TextBox 5"/>
          <p:cNvSpPr txBox="1"/>
          <p:nvPr/>
        </p:nvSpPr>
        <p:spPr>
          <a:xfrm>
            <a:off x="2828975" y="1096045"/>
            <a:ext cx="7200800" cy="523220"/>
          </a:xfrm>
          <a:prstGeom prst="rect">
            <a:avLst/>
          </a:prstGeom>
          <a:noFill/>
        </p:spPr>
        <p:txBody>
          <a:bodyPr wrap="square" rtlCol="0">
            <a:spAutoFit/>
          </a:bodyPr>
          <a:lstStyle/>
          <a:p>
            <a:r>
              <a:rPr lang="zh-CN" altLang="en-US" sz="2800" dirty="0" smtClean="0"/>
              <a:t>进行分类分组计算独立变量的信息熵</a:t>
            </a:r>
            <a:endParaRPr lang="zh-CN" altLang="en-US" sz="2800" dirty="0"/>
          </a:p>
        </p:txBody>
      </p:sp>
      <p:sp>
        <p:nvSpPr>
          <p:cNvPr id="7" name="TextBox 23"/>
          <p:cNvSpPr txBox="1"/>
          <p:nvPr/>
        </p:nvSpPr>
        <p:spPr>
          <a:xfrm>
            <a:off x="308695" y="43966"/>
            <a:ext cx="3240360" cy="923330"/>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信息熵算法</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0" y="0"/>
            <a:ext cx="1285875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71681"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788960" y="3904357"/>
            <a:ext cx="11069790" cy="999356"/>
          </a:xfrm>
          <a:prstGeom prst="rect">
            <a:avLst/>
          </a:prstGeom>
          <a:noFill/>
        </p:spPr>
      </p:pic>
      <p:graphicFrame>
        <p:nvGraphicFramePr>
          <p:cNvPr id="5" name="表格 4"/>
          <p:cNvGraphicFramePr>
            <a:graphicFrameLocks noGrp="1"/>
          </p:cNvGraphicFramePr>
          <p:nvPr/>
        </p:nvGraphicFramePr>
        <p:xfrm>
          <a:off x="2540943" y="5200501"/>
          <a:ext cx="7803084" cy="864096"/>
        </p:xfrm>
        <a:graphic>
          <a:graphicData uri="http://schemas.openxmlformats.org/drawingml/2006/table">
            <a:tbl>
              <a:tblPr/>
              <a:tblGrid>
                <a:gridCol w="780098"/>
                <a:gridCol w="3765106"/>
                <a:gridCol w="3257880"/>
              </a:tblGrid>
              <a:tr h="432048">
                <a:tc>
                  <a:txBody>
                    <a:bodyPr/>
                    <a:lstStyle/>
                    <a:p>
                      <a:pPr algn="just">
                        <a:spcAft>
                          <a:spcPts val="0"/>
                        </a:spcAft>
                      </a:pPr>
                      <a:endParaRPr lang="en-US" sz="2000" kern="100" dirty="0">
                        <a:latin typeface="Times New Roman"/>
                        <a:ea typeface="仿宋_GB231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Times New Roman"/>
                          <a:ea typeface="仿宋_GB2312"/>
                          <a:cs typeface="Times New Roman"/>
                        </a:rPr>
                        <a:t>Sum of the products</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2000" kern="100" dirty="0" err="1" smtClean="0">
                          <a:latin typeface="Times New Roman"/>
                          <a:ea typeface="宋体"/>
                          <a:cs typeface="Times New Roman"/>
                        </a:rPr>
                        <a:t>IGain</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2048">
                <a:tc>
                  <a:txBody>
                    <a:bodyPr/>
                    <a:lstStyle/>
                    <a:p>
                      <a:pPr algn="just">
                        <a:spcAft>
                          <a:spcPts val="0"/>
                        </a:spcAft>
                      </a:pPr>
                      <a:r>
                        <a:rPr lang="en-US" sz="2000" kern="100" dirty="0">
                          <a:latin typeface="Times New Roman"/>
                          <a:ea typeface="仿宋_GB2312"/>
                          <a:cs typeface="Times New Roman"/>
                        </a:rPr>
                        <a:t>ROM</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Times New Roman"/>
                          <a:ea typeface="仿宋_GB2312"/>
                          <a:cs typeface="Times New Roman"/>
                        </a:rPr>
                        <a:t>2.174619842</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Times New Roman"/>
                          <a:ea typeface="仿宋_GB2312"/>
                          <a:cs typeface="Times New Roman"/>
                        </a:rPr>
                        <a:t>0.026159369</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7" name="表格 6"/>
          <p:cNvGraphicFramePr>
            <a:graphicFrameLocks noGrp="1"/>
          </p:cNvGraphicFramePr>
          <p:nvPr/>
        </p:nvGraphicFramePr>
        <p:xfrm>
          <a:off x="2396927" y="2536205"/>
          <a:ext cx="8064896" cy="864096"/>
        </p:xfrm>
        <a:graphic>
          <a:graphicData uri="http://schemas.openxmlformats.org/drawingml/2006/table">
            <a:tbl>
              <a:tblPr/>
              <a:tblGrid>
                <a:gridCol w="3107575"/>
                <a:gridCol w="2367676"/>
                <a:gridCol w="2589645"/>
              </a:tblGrid>
              <a:tr h="432048">
                <a:tc>
                  <a:txBody>
                    <a:bodyPr/>
                    <a:lstStyle/>
                    <a:p>
                      <a:pPr algn="l">
                        <a:spcAft>
                          <a:spcPts val="0"/>
                        </a:spcAft>
                      </a:pPr>
                      <a:endParaRPr lang="en-US" sz="2000" kern="100" dirty="0">
                        <a:latin typeface="Times New Roman"/>
                        <a:ea typeface="仿宋_GB231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2000" kern="100" dirty="0">
                          <a:latin typeface="Times New Roman"/>
                          <a:ea typeface="仿宋_GB2312"/>
                          <a:cs typeface="Times New Roman"/>
                        </a:rPr>
                        <a:t>Category Click Rate</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2000" kern="100">
                          <a:latin typeface="Times New Roman"/>
                          <a:ea typeface="仿宋_GB2312"/>
                          <a:cs typeface="Times New Roman"/>
                        </a:rPr>
                        <a:t>Category Convert Rate</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2048">
                <a:tc>
                  <a:txBody>
                    <a:bodyPr/>
                    <a:lstStyle/>
                    <a:p>
                      <a:pPr algn="l">
                        <a:spcAft>
                          <a:spcPts val="0"/>
                        </a:spcAft>
                      </a:pPr>
                      <a:r>
                        <a:rPr lang="en-US" sz="2000" kern="100">
                          <a:latin typeface="Times New Roman"/>
                          <a:ea typeface="仿宋_GB2312"/>
                          <a:cs typeface="Times New Roman"/>
                        </a:rPr>
                        <a:t>Global information entropy </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303020" algn="r"/>
                        </a:tabLst>
                      </a:pPr>
                      <a:r>
                        <a:rPr lang="en-US" sz="2000" kern="100" dirty="0">
                          <a:latin typeface="Times New Roman"/>
                          <a:ea typeface="仿宋_GB2312"/>
                          <a:cs typeface="Times New Roman"/>
                        </a:rPr>
                        <a:t>2.200779</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Times New Roman"/>
                          <a:ea typeface="仿宋_GB2312"/>
                          <a:cs typeface="Times New Roman"/>
                        </a:rPr>
                        <a:t>2.081891</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 name="TextBox 9"/>
          <p:cNvSpPr txBox="1"/>
          <p:nvPr/>
        </p:nvSpPr>
        <p:spPr>
          <a:xfrm>
            <a:off x="2396927" y="1240061"/>
            <a:ext cx="8280920" cy="954107"/>
          </a:xfrm>
          <a:prstGeom prst="rect">
            <a:avLst/>
          </a:prstGeom>
          <a:noFill/>
        </p:spPr>
        <p:txBody>
          <a:bodyPr wrap="square" rtlCol="0">
            <a:spAutoFit/>
          </a:bodyPr>
          <a:lstStyle/>
          <a:p>
            <a:r>
              <a:rPr lang="zh-CN" altLang="en-US" sz="2800" dirty="0" smtClean="0"/>
              <a:t>利用信息熵计算每个独立变量的信息增益进行横向比较，得出相对最重要参量</a:t>
            </a:r>
            <a:endParaRPr lang="zh-CN" altLang="en-US" sz="2800" dirty="0"/>
          </a:p>
        </p:txBody>
      </p:sp>
      <p:sp>
        <p:nvSpPr>
          <p:cNvPr id="11"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信息熵算法</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524719" y="3040261"/>
          <a:ext cx="5414596" cy="2743200"/>
        </p:xfrm>
        <a:graphic>
          <a:graphicData uri="http://schemas.openxmlformats.org/drawingml/2006/table">
            <a:tbl>
              <a:tblPr/>
              <a:tblGrid>
                <a:gridCol w="2647599"/>
                <a:gridCol w="2766997"/>
              </a:tblGrid>
              <a:tr h="102880">
                <a:tc>
                  <a:txBody>
                    <a:bodyPr/>
                    <a:lstStyle/>
                    <a:p>
                      <a:pPr algn="ctr">
                        <a:spcAft>
                          <a:spcPts val="0"/>
                        </a:spcAft>
                      </a:pPr>
                      <a:r>
                        <a:rPr lang="en-US" sz="2000" kern="100" dirty="0">
                          <a:latin typeface="Times New Roman"/>
                          <a:ea typeface="仿宋_GB2312"/>
                          <a:cs typeface="Times New Roman"/>
                        </a:rPr>
                        <a:t>Comment Count</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仿宋_GB2312"/>
                          <a:cs typeface="Times New Roman"/>
                        </a:rPr>
                        <a:t>0.732792417</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1450">
                <a:tc>
                  <a:txBody>
                    <a:bodyPr/>
                    <a:lstStyle/>
                    <a:p>
                      <a:pPr algn="ctr">
                        <a:spcAft>
                          <a:spcPts val="0"/>
                        </a:spcAft>
                      </a:pPr>
                      <a:r>
                        <a:rPr lang="en-US" sz="2000" kern="100" dirty="0" smtClean="0">
                          <a:latin typeface="Times New Roman"/>
                          <a:ea typeface="仿宋_GB2312"/>
                          <a:cs typeface="Times New Roman"/>
                        </a:rPr>
                        <a:t>Good Comment Count</a:t>
                      </a:r>
                      <a:endParaRPr lang="zh-CN" sz="2000" kern="100" dirty="0">
                        <a:latin typeface="Times New Roman"/>
                        <a:ea typeface="宋体"/>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仿宋_GB2312"/>
                          <a:cs typeface="Times New Roman"/>
                        </a:rPr>
                        <a:t>0.680453664</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1450">
                <a:tc>
                  <a:txBody>
                    <a:bodyPr/>
                    <a:lstStyle/>
                    <a:p>
                      <a:pPr algn="ctr">
                        <a:spcAft>
                          <a:spcPts val="0"/>
                        </a:spcAft>
                      </a:pPr>
                      <a:r>
                        <a:rPr lang="en-US" sz="2000" kern="100" dirty="0">
                          <a:latin typeface="Times New Roman"/>
                          <a:ea typeface="仿宋_GB2312"/>
                          <a:cs typeface="Times New Roman"/>
                        </a:rPr>
                        <a:t>Search Count</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仿宋_GB2312"/>
                          <a:cs typeface="Times New Roman"/>
                        </a:rPr>
                        <a:t>0.392386753</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1450">
                <a:tc>
                  <a:txBody>
                    <a:bodyPr/>
                    <a:lstStyle/>
                    <a:p>
                      <a:pPr algn="ctr">
                        <a:spcAft>
                          <a:spcPts val="0"/>
                        </a:spcAft>
                      </a:pPr>
                      <a:r>
                        <a:rPr lang="en-US" sz="2000" kern="100" dirty="0">
                          <a:latin typeface="Times New Roman"/>
                          <a:ea typeface="仿宋_GB2312"/>
                          <a:cs typeface="Times New Roman"/>
                        </a:rPr>
                        <a:t>Score</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仿宋_GB2312"/>
                          <a:cs typeface="Times New Roman"/>
                        </a:rPr>
                        <a:t>0.173242295</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1450">
                <a:tc>
                  <a:txBody>
                    <a:bodyPr/>
                    <a:lstStyle/>
                    <a:p>
                      <a:pPr algn="ctr">
                        <a:spcAft>
                          <a:spcPts val="0"/>
                        </a:spcAft>
                      </a:pPr>
                      <a:r>
                        <a:rPr lang="en-US" sz="2000" kern="100" dirty="0">
                          <a:latin typeface="Times New Roman"/>
                          <a:ea typeface="仿宋_GB2312"/>
                          <a:cs typeface="Times New Roman"/>
                        </a:rPr>
                        <a:t>Brand</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仿宋_GB2312"/>
                          <a:cs typeface="Times New Roman"/>
                        </a:rPr>
                        <a:t>0.124112475</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1450">
                <a:tc>
                  <a:txBody>
                    <a:bodyPr/>
                    <a:lstStyle/>
                    <a:p>
                      <a:pPr algn="ctr">
                        <a:spcAft>
                          <a:spcPts val="0"/>
                        </a:spcAft>
                      </a:pPr>
                      <a:r>
                        <a:rPr lang="en-US" sz="2000" kern="100" dirty="0">
                          <a:latin typeface="Times New Roman"/>
                          <a:ea typeface="仿宋_GB2312"/>
                          <a:cs typeface="Times New Roman"/>
                        </a:rPr>
                        <a:t>Is Gallery Featured</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仿宋_GB2312"/>
                          <a:cs typeface="Times New Roman"/>
                        </a:rPr>
                        <a:t>0.060358001</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1450">
                <a:tc>
                  <a:txBody>
                    <a:bodyPr/>
                    <a:lstStyle/>
                    <a:p>
                      <a:pPr algn="ctr">
                        <a:spcAft>
                          <a:spcPts val="0"/>
                        </a:spcAft>
                      </a:pPr>
                      <a:r>
                        <a:rPr lang="en-US" sz="2000" kern="100">
                          <a:latin typeface="Times New Roman"/>
                          <a:ea typeface="仿宋_GB2312"/>
                          <a:cs typeface="Times New Roman"/>
                        </a:rPr>
                        <a:t>Battery Capacity(mAh)</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Times New Roman"/>
                          <a:ea typeface="仿宋_GB2312"/>
                          <a:cs typeface="Times New Roman"/>
                        </a:rPr>
                        <a:t>0.050232189</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1450">
                <a:tc>
                  <a:txBody>
                    <a:bodyPr/>
                    <a:lstStyle/>
                    <a:p>
                      <a:pPr algn="ctr">
                        <a:spcAft>
                          <a:spcPts val="0"/>
                        </a:spcAft>
                      </a:pPr>
                      <a:r>
                        <a:rPr lang="en-US" sz="2000" kern="100">
                          <a:latin typeface="Times New Roman"/>
                          <a:ea typeface="仿宋_GB2312"/>
                          <a:cs typeface="Times New Roman"/>
                        </a:rPr>
                        <a:t>RAM(G)</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Times New Roman"/>
                          <a:ea typeface="仿宋_GB2312"/>
                          <a:cs typeface="Times New Roman"/>
                        </a:rPr>
                        <a:t>0.031072544</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1450">
                <a:tc>
                  <a:txBody>
                    <a:bodyPr/>
                    <a:lstStyle/>
                    <a:p>
                      <a:pPr algn="ctr">
                        <a:spcAft>
                          <a:spcPts val="0"/>
                        </a:spcAft>
                      </a:pPr>
                      <a:r>
                        <a:rPr lang="en-US" sz="2000" kern="100">
                          <a:latin typeface="Times New Roman"/>
                          <a:ea typeface="仿宋_GB2312"/>
                          <a:cs typeface="Times New Roman"/>
                        </a:rPr>
                        <a:t>Size</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Times New Roman"/>
                          <a:ea typeface="仿宋_GB2312"/>
                          <a:cs typeface="Times New Roman"/>
                        </a:rPr>
                        <a:t>0.028079662</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3" name="表格 2"/>
          <p:cNvGraphicFramePr>
            <a:graphicFrameLocks noGrp="1"/>
          </p:cNvGraphicFramePr>
          <p:nvPr/>
        </p:nvGraphicFramePr>
        <p:xfrm>
          <a:off x="6357367" y="3040261"/>
          <a:ext cx="6120680" cy="2664296"/>
        </p:xfrm>
        <a:graphic>
          <a:graphicData uri="http://schemas.openxmlformats.org/drawingml/2006/table">
            <a:tbl>
              <a:tblPr/>
              <a:tblGrid>
                <a:gridCol w="3006198"/>
                <a:gridCol w="3114482"/>
              </a:tblGrid>
              <a:tr h="333037">
                <a:tc>
                  <a:txBody>
                    <a:bodyPr/>
                    <a:lstStyle/>
                    <a:p>
                      <a:pPr algn="ctr">
                        <a:spcAft>
                          <a:spcPts val="0"/>
                        </a:spcAft>
                      </a:pPr>
                      <a:r>
                        <a:rPr lang="en-US" sz="2000" kern="100" dirty="0">
                          <a:latin typeface="Times New Roman"/>
                          <a:ea typeface="仿宋_GB2312"/>
                          <a:cs typeface="Times New Roman"/>
                        </a:rPr>
                        <a:t>Comment Count</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仿宋_GB2312"/>
                          <a:cs typeface="Times New Roman"/>
                        </a:rPr>
                        <a:t>0.950131659</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3037">
                <a:tc>
                  <a:txBody>
                    <a:bodyPr/>
                    <a:lstStyle/>
                    <a:p>
                      <a:pPr algn="ctr">
                        <a:spcAft>
                          <a:spcPts val="0"/>
                        </a:spcAft>
                      </a:pPr>
                      <a:r>
                        <a:rPr lang="en-US" sz="2000" kern="100" dirty="0" smtClean="0">
                          <a:latin typeface="Times New Roman"/>
                          <a:ea typeface="仿宋_GB2312"/>
                          <a:cs typeface="Times New Roman"/>
                        </a:rPr>
                        <a:t>Good Comment Count</a:t>
                      </a:r>
                      <a:endParaRPr lang="zh-CN" sz="2000" kern="100" dirty="0">
                        <a:latin typeface="Times New Roman"/>
                        <a:ea typeface="宋体"/>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仿宋_GB2312"/>
                          <a:cs typeface="Times New Roman"/>
                        </a:rPr>
                        <a:t>0.910616696</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3037">
                <a:tc>
                  <a:txBody>
                    <a:bodyPr/>
                    <a:lstStyle/>
                    <a:p>
                      <a:pPr algn="ctr">
                        <a:spcAft>
                          <a:spcPts val="0"/>
                        </a:spcAft>
                      </a:pPr>
                      <a:r>
                        <a:rPr lang="en-US" sz="2000" kern="100" dirty="0">
                          <a:latin typeface="Times New Roman"/>
                          <a:ea typeface="仿宋_GB2312"/>
                          <a:cs typeface="Times New Roman"/>
                        </a:rPr>
                        <a:t>Search Count</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仿宋_GB2312"/>
                          <a:cs typeface="Times New Roman"/>
                        </a:rPr>
                        <a:t>0.631528548</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3037">
                <a:tc>
                  <a:txBody>
                    <a:bodyPr/>
                    <a:lstStyle/>
                    <a:p>
                      <a:pPr algn="ctr">
                        <a:spcAft>
                          <a:spcPts val="0"/>
                        </a:spcAft>
                      </a:pPr>
                      <a:r>
                        <a:rPr lang="en-US" sz="2000" kern="100" dirty="0">
                          <a:latin typeface="Times New Roman"/>
                          <a:ea typeface="仿宋_GB2312"/>
                          <a:cs typeface="Times New Roman"/>
                        </a:rPr>
                        <a:t>Score</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仿宋_GB2312"/>
                          <a:cs typeface="Times New Roman"/>
                        </a:rPr>
                        <a:t>0.288394004</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3037">
                <a:tc>
                  <a:txBody>
                    <a:bodyPr/>
                    <a:lstStyle/>
                    <a:p>
                      <a:pPr algn="ctr">
                        <a:spcAft>
                          <a:spcPts val="0"/>
                        </a:spcAft>
                      </a:pPr>
                      <a:r>
                        <a:rPr lang="en-US" sz="2000" kern="100" dirty="0">
                          <a:latin typeface="Times New Roman"/>
                          <a:ea typeface="仿宋_GB2312"/>
                          <a:cs typeface="Times New Roman"/>
                        </a:rPr>
                        <a:t>Brand</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仿宋_GB2312"/>
                          <a:cs typeface="Times New Roman"/>
                        </a:rPr>
                        <a:t>0.261397755</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3037">
                <a:tc>
                  <a:txBody>
                    <a:bodyPr/>
                    <a:lstStyle/>
                    <a:p>
                      <a:pPr algn="ctr">
                        <a:spcAft>
                          <a:spcPts val="0"/>
                        </a:spcAft>
                      </a:pPr>
                      <a:r>
                        <a:rPr lang="en-US" sz="2000" kern="100" dirty="0" smtClean="0">
                          <a:latin typeface="Times New Roman"/>
                          <a:ea typeface="仿宋_GB2312"/>
                          <a:cs typeface="Times New Roman"/>
                        </a:rPr>
                        <a:t>Is Gallery Featured</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仿宋_GB2312"/>
                          <a:cs typeface="Times New Roman"/>
                        </a:rPr>
                        <a:t>0.220147548</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3037">
                <a:tc>
                  <a:txBody>
                    <a:bodyPr/>
                    <a:lstStyle/>
                    <a:p>
                      <a:pPr algn="ctr">
                        <a:spcAft>
                          <a:spcPts val="0"/>
                        </a:spcAft>
                      </a:pPr>
                      <a:r>
                        <a:rPr lang="en-US" sz="2000" kern="100" dirty="0">
                          <a:latin typeface="Times New Roman"/>
                          <a:ea typeface="仿宋_GB2312"/>
                          <a:cs typeface="Times New Roman"/>
                        </a:rPr>
                        <a:t>Battery Capacity(</a:t>
                      </a:r>
                      <a:r>
                        <a:rPr lang="en-US" sz="2000" kern="100" dirty="0" err="1">
                          <a:latin typeface="Times New Roman"/>
                          <a:ea typeface="仿宋_GB2312"/>
                          <a:cs typeface="Times New Roman"/>
                        </a:rPr>
                        <a:t>mAh</a:t>
                      </a:r>
                      <a:r>
                        <a:rPr lang="en-US" sz="2000" kern="100" dirty="0">
                          <a:latin typeface="Times New Roman"/>
                          <a:ea typeface="仿宋_GB2312"/>
                          <a:cs typeface="Times New Roman"/>
                        </a:rPr>
                        <a:t>)</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仿宋_GB2312"/>
                          <a:cs typeface="Times New Roman"/>
                        </a:rPr>
                        <a:t>0.102065066</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3037">
                <a:tc>
                  <a:txBody>
                    <a:bodyPr/>
                    <a:lstStyle/>
                    <a:p>
                      <a:pPr algn="ctr">
                        <a:spcAft>
                          <a:spcPts val="0"/>
                        </a:spcAft>
                      </a:pPr>
                      <a:r>
                        <a:rPr lang="en-US" sz="2000" kern="100" dirty="0">
                          <a:latin typeface="Times New Roman"/>
                          <a:ea typeface="仿宋_GB2312"/>
                          <a:cs typeface="Times New Roman"/>
                        </a:rPr>
                        <a:t>Highest camera resolution</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Times New Roman"/>
                          <a:ea typeface="仿宋_GB2312"/>
                          <a:cs typeface="Times New Roman"/>
                        </a:rPr>
                        <a:t>0.067310002</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TextBox 3"/>
          <p:cNvSpPr txBox="1"/>
          <p:nvPr/>
        </p:nvSpPr>
        <p:spPr>
          <a:xfrm>
            <a:off x="1316807" y="1528093"/>
            <a:ext cx="10081120" cy="954107"/>
          </a:xfrm>
          <a:prstGeom prst="rect">
            <a:avLst/>
          </a:prstGeom>
          <a:noFill/>
        </p:spPr>
        <p:txBody>
          <a:bodyPr wrap="square" rtlCol="0">
            <a:spAutoFit/>
          </a:bodyPr>
          <a:lstStyle/>
          <a:p>
            <a:r>
              <a:rPr lang="zh-CN" altLang="en-US" sz="2800" dirty="0" smtClean="0"/>
              <a:t>信息增益结果如下，左侧为相对于点击率独立变量重要性排名，右侧为相对于转化率独立变量重要性排名</a:t>
            </a:r>
            <a:endParaRPr lang="zh-CN" altLang="en-US" sz="2800" dirty="0"/>
          </a:p>
        </p:txBody>
      </p:sp>
      <p:sp>
        <p:nvSpPr>
          <p:cNvPr id="5"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信息熵算法</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1D93E8CE-2572-4B4B-8209-E50A9BC020D7"/>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PRESENTATION_TITLE" val="bt536.pptx"/>
</p:tagLst>
</file>

<file path=ppt/theme/theme1.xml><?xml version="1.0" encoding="utf-8"?>
<a:theme xmlns:a="http://schemas.openxmlformats.org/drawingml/2006/main" name="第一PPT，www.1ppt.com">
  <a:themeElements>
    <a:clrScheme name="自定义 485">
      <a:dk1>
        <a:sysClr val="windowText" lastClr="000000"/>
      </a:dk1>
      <a:lt1>
        <a:sysClr val="window" lastClr="FFFFFF"/>
      </a:lt1>
      <a:dk2>
        <a:srgbClr val="44546A"/>
      </a:dk2>
      <a:lt2>
        <a:srgbClr val="E7E6E6"/>
      </a:lt2>
      <a:accent1>
        <a:srgbClr val="277570"/>
      </a:accent1>
      <a:accent2>
        <a:srgbClr val="5FC7A4"/>
      </a:accent2>
      <a:accent3>
        <a:srgbClr val="277570"/>
      </a:accent3>
      <a:accent4>
        <a:srgbClr val="5FC7A4"/>
      </a:accent4>
      <a:accent5>
        <a:srgbClr val="277570"/>
      </a:accent5>
      <a:accent6>
        <a:srgbClr val="5FC7A4"/>
      </a:accent6>
      <a:hlink>
        <a:srgbClr val="277570"/>
      </a:hlink>
      <a:folHlink>
        <a:srgbClr val="5FC7A4"/>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799</Words>
  <Application>Microsoft Office PowerPoint</Application>
  <PresentationFormat>自定义</PresentationFormat>
  <Paragraphs>323</Paragraphs>
  <Slides>14</Slides>
  <Notes>4</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第一PPT，www.1ppt.com</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清新叶子</dc:title>
  <dc:creator/>
  <cp:keywords>www.1ppt.com</cp:keywords>
  <cp:lastModifiedBy/>
  <cp:revision>1</cp:revision>
  <dcterms:created xsi:type="dcterms:W3CDTF">2016-10-17T14:00:15Z</dcterms:created>
  <dcterms:modified xsi:type="dcterms:W3CDTF">2018-11-03T04:02:10Z</dcterms:modified>
</cp:coreProperties>
</file>