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Jiahong" initials="LJ" lastIdx="3" clrIdx="0">
    <p:extLst>
      <p:ext uri="{19B8F6BF-5375-455C-9EA6-DF929625EA0E}">
        <p15:presenceInfo xmlns:p15="http://schemas.microsoft.com/office/powerpoint/2012/main" userId="3c03f3e6969df5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9-10T11:00:06.861" idx="1">
    <p:pos x="7152" y="899"/>
    <p:text>那么CART树怎样用来做预测呢？</p:text>
    <p:extLst>
      <p:ext uri="{C676402C-5697-4E1C-873F-D02D1690AC5C}">
        <p15:threadingInfo xmlns:p15="http://schemas.microsoft.com/office/powerpoint/2012/main" timeZoneBias="-480"/>
      </p:ext>
    </p:extLst>
  </p:cm>
  <p:cm authorId="1" dt="2018-09-10T11:01:22.425" idx="3">
    <p:pos x="7152" y="1035"/>
    <p:text>每棵树的预测值会加起来，以相亲为例。</p:text>
    <p:extLst>
      <p:ext uri="{C676402C-5697-4E1C-873F-D02D1690AC5C}">
        <p15:threadingInfo xmlns:p15="http://schemas.microsoft.com/office/powerpoint/2012/main" timeZoneBias="-48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8F6D91-8394-4F1F-A7B1-B3989AB5A0D0}" type="datetimeFigureOut">
              <a:rPr lang="zh-CN" altLang="en-US" smtClean="0"/>
              <a:t>2018/9/10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1E907-A1BC-4BCC-96C5-2047C33C6326}" type="slidenum">
              <a:rPr lang="zh-CN" altLang="en-US" smtClean="0"/>
              <a:t>‹#›</a:t>
            </a:fld>
            <a:endParaRPr lang="zh-CN" altLang="en-US"/>
          </a:p>
        </p:txBody>
      </p:sp>
    </p:spTree>
    <p:extLst>
      <p:ext uri="{BB962C8B-B14F-4D97-AF65-F5344CB8AC3E}">
        <p14:creationId xmlns:p14="http://schemas.microsoft.com/office/powerpoint/2010/main" val="1615714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1E907-A1BC-4BCC-96C5-2047C33C6326}" type="slidenum">
              <a:rPr lang="zh-CN" altLang="en-US" smtClean="0"/>
              <a:t>15</a:t>
            </a:fld>
            <a:endParaRPr lang="zh-CN" altLang="en-US"/>
          </a:p>
        </p:txBody>
      </p:sp>
    </p:spTree>
    <p:extLst>
      <p:ext uri="{BB962C8B-B14F-4D97-AF65-F5344CB8AC3E}">
        <p14:creationId xmlns:p14="http://schemas.microsoft.com/office/powerpoint/2010/main" val="346831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BA01A2-2751-43D8-904A-4A8949ECDB9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FB2C71-2F85-4141-A79C-7EE39E3A59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740E88-A122-46CA-B8DF-450619020989}"/>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40909498-520A-4721-8B2A-A7B5C0BC7E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ADC9D7-6B24-4E55-8818-F1383277381D}"/>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248131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369B1-7208-40B6-9CF0-200F3A2956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AE1973F-C14D-46E5-81A8-BC07AA74E8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6077991-EE2D-4E44-B97B-0770DFB110F0}"/>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36965033-4A69-4555-9906-9A4BF35A37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946FB-3E99-4688-9032-EBAB313ECE6F}"/>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3796141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DF78FB-8C4B-482B-8C09-3F170AD0678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4B2B22-256A-4E12-97DB-9242059979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53826B8-1083-4B49-957A-D8C89CC034B2}"/>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75AC50BF-A9A4-4B95-B716-39DE16F0110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B23886-0EEB-43EC-8A5A-404768C7C0EB}"/>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3159075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D3553-542C-44D4-8FCC-3320215083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535B9BC-39FC-4E04-B95D-94C519F7B3E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374DDA-7A5A-47D2-A47D-2544D13A391A}"/>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5B4209E7-13FC-4F4E-8C7B-692AC9FE3B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B8E075-D934-420B-AAF1-202EC0C7EF09}"/>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76705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28BA5-2F8D-4465-B24A-6E593CA8F3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DDAA91-CFD3-42FC-9237-E8DE02DCB4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4D38ADA-172A-4D8E-87F9-85EC250890BC}"/>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A9C4B9B1-BCD3-41C5-B771-C944B74215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2048D-FED0-4F7F-A2A9-D8109863AFFD}"/>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1255908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94442-4532-4557-AA5E-09DBF3F659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CF02E8-5F82-444A-B67C-9A1FCE63CB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1F7391-61D2-49DE-AFCE-4B1177637B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54950A9-E729-46B5-AFDD-1D0D0A8A3A63}"/>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69B46291-9C7A-434D-BDCB-8E9DA03940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298681-18C8-40D5-A9C0-A7261C6902A9}"/>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409097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E59A5B-9A6E-462C-A7A3-7EC064ABF0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057B7F-78A6-4090-A8F5-ACAD2E222E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C284285-B844-4D0F-8FC6-117BEA235AA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4C549BC-CD4C-413C-9CA7-7355EA2D0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0765469-D60E-415D-A95E-840D3F7A487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2C3816A-6CC6-4C45-9EA2-1D427CF19738}"/>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8" name="页脚占位符 7">
            <a:extLst>
              <a:ext uri="{FF2B5EF4-FFF2-40B4-BE49-F238E27FC236}">
                <a16:creationId xmlns:a16="http://schemas.microsoft.com/office/drawing/2014/main" id="{A7EB2213-F7D3-425D-8512-C1A004B09AC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0AE1C10-72FD-4CFE-A542-454D1CA9996F}"/>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407018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9E5D-97D2-43A6-822E-295F81EECF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11D3375-33AC-4FD8-99E8-B012143BEA42}"/>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4" name="页脚占位符 3">
            <a:extLst>
              <a:ext uri="{FF2B5EF4-FFF2-40B4-BE49-F238E27FC236}">
                <a16:creationId xmlns:a16="http://schemas.microsoft.com/office/drawing/2014/main" id="{2C3B85DF-2A3B-4497-927A-7D2B4B78F08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C99773-F4E0-495D-A871-08E184384579}"/>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312862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3EAC85B-CBCF-4DA5-ABD2-C73E06BC4BEC}"/>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3" name="页脚占位符 2">
            <a:extLst>
              <a:ext uri="{FF2B5EF4-FFF2-40B4-BE49-F238E27FC236}">
                <a16:creationId xmlns:a16="http://schemas.microsoft.com/office/drawing/2014/main" id="{46F47553-F30F-4456-B4DC-D99A0FCA02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4C9CF0B-3EC1-4576-AF8C-45C076FB6435}"/>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152235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A22B52-5516-4891-A377-ECA79E79F4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93E86FC-BF44-4DC3-8846-0A1DE0AC7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04DDD67-A5E0-45AA-9AF1-7D090967E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78E89C1-B36A-42F8-92ED-5BA756255734}"/>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2A93B94A-8D51-437F-B049-7FAE073D57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DF058E-EEE8-41AA-82C6-E67C726DBA13}"/>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46726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C586D-081C-4B2C-8931-8473D61ECF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2B8314D-B9CE-4C47-A401-654D605BA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AE4678-8BCE-4482-BA8D-5F9E9A1D9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6F9B183-C3EA-478F-9186-07EFC0A36B69}"/>
              </a:ext>
            </a:extLst>
          </p:cNvPr>
          <p:cNvSpPr>
            <a:spLocks noGrp="1"/>
          </p:cNvSpPr>
          <p:nvPr>
            <p:ph type="dt" sz="half" idx="10"/>
          </p:nvPr>
        </p:nvSpPr>
        <p:spPr/>
        <p:txBody>
          <a:bodyPr/>
          <a:lstStyle/>
          <a:p>
            <a:fld id="{ABEE7230-44F2-43D7-91BC-93803D04AD5B}" type="datetimeFigureOut">
              <a:rPr lang="zh-CN" altLang="en-US" smtClean="0"/>
              <a:t>2018/9/10</a:t>
            </a:fld>
            <a:endParaRPr lang="zh-CN" altLang="en-US"/>
          </a:p>
        </p:txBody>
      </p:sp>
      <p:sp>
        <p:nvSpPr>
          <p:cNvPr id="6" name="页脚占位符 5">
            <a:extLst>
              <a:ext uri="{FF2B5EF4-FFF2-40B4-BE49-F238E27FC236}">
                <a16:creationId xmlns:a16="http://schemas.microsoft.com/office/drawing/2014/main" id="{6AF32502-8B25-4302-AA9D-49088DF1C5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81107B-DBAF-4154-991A-1CDCC3864665}"/>
              </a:ext>
            </a:extLst>
          </p:cNvPr>
          <p:cNvSpPr>
            <a:spLocks noGrp="1"/>
          </p:cNvSpPr>
          <p:nvPr>
            <p:ph type="sldNum" sz="quarter" idx="12"/>
          </p:nvPr>
        </p:nvSpPr>
        <p:spPr/>
        <p:txBody>
          <a:body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67270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70EF30-CDE1-4220-90EC-889FA69664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053F6E4-DE48-4A72-AA15-D485BDF8AB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0B72E21-D7D5-4AEF-9DC4-C63A9111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E7230-44F2-43D7-91BC-93803D04AD5B}" type="datetimeFigureOut">
              <a:rPr lang="zh-CN" altLang="en-US" smtClean="0"/>
              <a:t>2018/9/10</a:t>
            </a:fld>
            <a:endParaRPr lang="zh-CN" altLang="en-US"/>
          </a:p>
        </p:txBody>
      </p:sp>
      <p:sp>
        <p:nvSpPr>
          <p:cNvPr id="5" name="页脚占位符 4">
            <a:extLst>
              <a:ext uri="{FF2B5EF4-FFF2-40B4-BE49-F238E27FC236}">
                <a16:creationId xmlns:a16="http://schemas.microsoft.com/office/drawing/2014/main" id="{6F5D3002-9FC0-4D06-ACC4-F2B11BC6CA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5F7CEF0-0A0D-43F0-94C5-0E509CA83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15618-F717-46BD-B6D2-8FA24310F739}" type="slidenum">
              <a:rPr lang="zh-CN" altLang="en-US" smtClean="0"/>
              <a:t>‹#›</a:t>
            </a:fld>
            <a:endParaRPr lang="zh-CN" altLang="en-US"/>
          </a:p>
        </p:txBody>
      </p:sp>
    </p:spTree>
    <p:extLst>
      <p:ext uri="{BB962C8B-B14F-4D97-AF65-F5344CB8AC3E}">
        <p14:creationId xmlns:p14="http://schemas.microsoft.com/office/powerpoint/2010/main" val="1366169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BDAE5-7796-4404-AA7D-D6C8684DF2AD}"/>
              </a:ext>
            </a:extLst>
          </p:cNvPr>
          <p:cNvSpPr>
            <a:spLocks noGrp="1"/>
          </p:cNvSpPr>
          <p:nvPr>
            <p:ph type="ctrTitle"/>
          </p:nvPr>
        </p:nvSpPr>
        <p:spPr/>
        <p:txBody>
          <a:bodyPr/>
          <a:lstStyle/>
          <a:p>
            <a:r>
              <a:rPr lang="en-US" altLang="zh-CN" dirty="0"/>
              <a:t>Boost</a:t>
            </a:r>
            <a:r>
              <a:rPr lang="zh-CN" altLang="en-US" dirty="0"/>
              <a:t>算法专题</a:t>
            </a:r>
          </a:p>
        </p:txBody>
      </p:sp>
      <p:sp>
        <p:nvSpPr>
          <p:cNvPr id="3" name="副标题 2">
            <a:extLst>
              <a:ext uri="{FF2B5EF4-FFF2-40B4-BE49-F238E27FC236}">
                <a16:creationId xmlns:a16="http://schemas.microsoft.com/office/drawing/2014/main" id="{7B0584E6-B03F-4445-B89A-417B6A1D68D1}"/>
              </a:ext>
            </a:extLst>
          </p:cNvPr>
          <p:cNvSpPr>
            <a:spLocks noGrp="1"/>
          </p:cNvSpPr>
          <p:nvPr>
            <p:ph type="subTitle" idx="1"/>
          </p:nvPr>
        </p:nvSpPr>
        <p:spPr/>
        <p:txBody>
          <a:bodyPr/>
          <a:lstStyle/>
          <a:p>
            <a:r>
              <a:rPr lang="en-US" altLang="zh-CN" dirty="0"/>
              <a:t>2018.9.11</a:t>
            </a:r>
            <a:endParaRPr lang="zh-CN" altLang="en-US" dirty="0"/>
          </a:p>
        </p:txBody>
      </p:sp>
    </p:spTree>
    <p:extLst>
      <p:ext uri="{BB962C8B-B14F-4D97-AF65-F5344CB8AC3E}">
        <p14:creationId xmlns:p14="http://schemas.microsoft.com/office/powerpoint/2010/main" val="248038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ECBB9B6C-781E-4B51-88C9-986EA1B457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556" y="329521"/>
            <a:ext cx="8392888" cy="6198958"/>
          </a:xfrm>
        </p:spPr>
      </p:pic>
    </p:spTree>
    <p:extLst>
      <p:ext uri="{BB962C8B-B14F-4D97-AF65-F5344CB8AC3E}">
        <p14:creationId xmlns:p14="http://schemas.microsoft.com/office/powerpoint/2010/main" val="307865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C2DE4-DC1D-4F40-9B53-80708BA40B9F}"/>
              </a:ext>
            </a:extLst>
          </p:cNvPr>
          <p:cNvSpPr>
            <a:spLocks noGrp="1"/>
          </p:cNvSpPr>
          <p:nvPr>
            <p:ph type="title"/>
          </p:nvPr>
        </p:nvSpPr>
        <p:spPr/>
        <p:txBody>
          <a:bodyPr/>
          <a:lstStyle/>
          <a:p>
            <a:r>
              <a:rPr lang="zh-CN" altLang="en-US" dirty="0"/>
              <a:t>评价</a:t>
            </a:r>
            <a:r>
              <a:rPr lang="en-US" altLang="zh-CN" dirty="0"/>
              <a:t>AdaBoost</a:t>
            </a:r>
            <a:r>
              <a:rPr lang="zh-CN" altLang="en-US" dirty="0"/>
              <a:t>算法</a:t>
            </a:r>
          </a:p>
        </p:txBody>
      </p:sp>
      <p:sp>
        <p:nvSpPr>
          <p:cNvPr id="3" name="内容占位符 2">
            <a:extLst>
              <a:ext uri="{FF2B5EF4-FFF2-40B4-BE49-F238E27FC236}">
                <a16:creationId xmlns:a16="http://schemas.microsoft.com/office/drawing/2014/main" id="{8D04BD12-FDFA-4673-99FD-1E5D392B7445}"/>
              </a:ext>
            </a:extLst>
          </p:cNvPr>
          <p:cNvSpPr>
            <a:spLocks noGrp="1"/>
          </p:cNvSpPr>
          <p:nvPr>
            <p:ph idx="1"/>
          </p:nvPr>
        </p:nvSpPr>
        <p:spPr/>
        <p:txBody>
          <a:bodyPr/>
          <a:lstStyle/>
          <a:p>
            <a:pPr marL="0" indent="0">
              <a:buNone/>
            </a:pPr>
            <a:r>
              <a:rPr lang="zh-CN" altLang="en-US" dirty="0">
                <a:solidFill>
                  <a:srgbClr val="FF0000"/>
                </a:solidFill>
              </a:rPr>
              <a:t>优点：</a:t>
            </a:r>
            <a:endParaRPr lang="en-US" altLang="zh-CN" dirty="0">
              <a:solidFill>
                <a:srgbClr val="FF0000"/>
              </a:solidFill>
            </a:endParaRPr>
          </a:p>
          <a:p>
            <a:r>
              <a:rPr lang="en-US" altLang="zh-CN" dirty="0"/>
              <a:t>1.</a:t>
            </a:r>
            <a:r>
              <a:rPr lang="zh-CN" altLang="en-US" dirty="0"/>
              <a:t>不存在过拟合现象</a:t>
            </a:r>
            <a:endParaRPr lang="en-US" altLang="zh-CN" dirty="0"/>
          </a:p>
          <a:p>
            <a:r>
              <a:rPr lang="en-US" altLang="zh-CN" dirty="0"/>
              <a:t>2.</a:t>
            </a:r>
            <a:r>
              <a:rPr lang="zh-CN" altLang="en-US" dirty="0"/>
              <a:t>不需要弱分类器的先验，强分类器依赖于所有弱分类器</a:t>
            </a:r>
            <a:endParaRPr lang="en-US" altLang="zh-CN" dirty="0"/>
          </a:p>
          <a:p>
            <a:r>
              <a:rPr lang="en-US" altLang="zh-CN" dirty="0"/>
              <a:t>3.</a:t>
            </a:r>
            <a:r>
              <a:rPr lang="zh-CN" altLang="en-US" dirty="0"/>
              <a:t>可以根据弱分类器的反馈，自适应的来调整错误率，效率高</a:t>
            </a:r>
            <a:endParaRPr lang="en-US" altLang="zh-CN" dirty="0"/>
          </a:p>
          <a:p>
            <a:r>
              <a:rPr lang="en-US" altLang="zh-CN" dirty="0"/>
              <a:t>4.</a:t>
            </a:r>
            <a:r>
              <a:rPr lang="zh-CN" altLang="en-US" dirty="0"/>
              <a:t>由多个弱分类器集成一个强分类器</a:t>
            </a:r>
            <a:endParaRPr lang="en-US" altLang="zh-CN" dirty="0"/>
          </a:p>
          <a:p>
            <a:pPr marL="0" indent="0">
              <a:buNone/>
            </a:pPr>
            <a:r>
              <a:rPr lang="zh-CN" altLang="en-US" dirty="0">
                <a:solidFill>
                  <a:srgbClr val="FF0000"/>
                </a:solidFill>
              </a:rPr>
              <a:t>缺点：</a:t>
            </a:r>
            <a:endParaRPr lang="en-US" altLang="zh-CN" dirty="0">
              <a:solidFill>
                <a:srgbClr val="FF0000"/>
              </a:solidFill>
            </a:endParaRPr>
          </a:p>
          <a:p>
            <a:r>
              <a:rPr lang="zh-CN" altLang="en-US" dirty="0"/>
              <a:t>使难以正确分类的样本权重呈指数增长，训练偏向这些样本，易受噪声的干扰</a:t>
            </a:r>
          </a:p>
        </p:txBody>
      </p:sp>
    </p:spTree>
    <p:extLst>
      <p:ext uri="{BB962C8B-B14F-4D97-AF65-F5344CB8AC3E}">
        <p14:creationId xmlns:p14="http://schemas.microsoft.com/office/powerpoint/2010/main" val="98989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A35E2F-A727-4989-B91E-BDCCF9C5127C}"/>
              </a:ext>
            </a:extLst>
          </p:cNvPr>
          <p:cNvSpPr>
            <a:spLocks noGrp="1"/>
          </p:cNvSpPr>
          <p:nvPr>
            <p:ph type="title"/>
          </p:nvPr>
        </p:nvSpPr>
        <p:spPr/>
        <p:txBody>
          <a:bodyPr/>
          <a:lstStyle/>
          <a:p>
            <a:r>
              <a:rPr lang="en-US" altLang="zh-CN" dirty="0"/>
              <a:t>AdaBoost</a:t>
            </a:r>
            <a:r>
              <a:rPr lang="zh-CN" altLang="en-US" dirty="0"/>
              <a:t>算法实例</a:t>
            </a:r>
          </a:p>
        </p:txBody>
      </p:sp>
      <p:sp>
        <p:nvSpPr>
          <p:cNvPr id="3" name="内容占位符 2">
            <a:extLst>
              <a:ext uri="{FF2B5EF4-FFF2-40B4-BE49-F238E27FC236}">
                <a16:creationId xmlns:a16="http://schemas.microsoft.com/office/drawing/2014/main" id="{DCF42EA1-9095-4511-8626-34D7D202AF46}"/>
              </a:ext>
            </a:extLst>
          </p:cNvPr>
          <p:cNvSpPr>
            <a:spLocks noGrp="1"/>
          </p:cNvSpPr>
          <p:nvPr>
            <p:ph idx="1"/>
          </p:nvPr>
        </p:nvSpPr>
        <p:spPr>
          <a:xfrm>
            <a:off x="838200" y="1436914"/>
            <a:ext cx="10515600" cy="5299787"/>
          </a:xfrm>
        </p:spPr>
        <p:txBody>
          <a:bodyPr>
            <a:normAutofit/>
          </a:bodyPr>
          <a:lstStyle/>
          <a:p>
            <a:r>
              <a:rPr lang="zh-CN" altLang="en-US" sz="2400" dirty="0"/>
              <a:t>给定如图所示的训练样本，弱分类器采用平行于坐标轴的直线，用</a:t>
            </a:r>
            <a:r>
              <a:rPr lang="en-US" altLang="zh-CN" sz="2400" dirty="0" err="1"/>
              <a:t>Adaboost</a:t>
            </a:r>
            <a:r>
              <a:rPr lang="zh-CN" altLang="en-US" sz="2400" dirty="0"/>
              <a:t>算法实现强分类过程</a:t>
            </a:r>
            <a:endParaRPr lang="en-US" altLang="zh-CN" sz="2400" dirty="0"/>
          </a:p>
          <a:p>
            <a:endParaRPr lang="en-US" altLang="zh-CN" sz="2400" dirty="0"/>
          </a:p>
          <a:p>
            <a:endParaRPr lang="en-US" altLang="zh-CN" sz="2400" dirty="0"/>
          </a:p>
          <a:p>
            <a:endParaRPr lang="en-US" altLang="zh-CN" sz="2400" dirty="0"/>
          </a:p>
          <a:p>
            <a:endParaRPr lang="zh-CN" altLang="en-US" sz="2400" dirty="0"/>
          </a:p>
        </p:txBody>
      </p:sp>
      <p:pic>
        <p:nvPicPr>
          <p:cNvPr id="5" name="图片 4">
            <a:extLst>
              <a:ext uri="{FF2B5EF4-FFF2-40B4-BE49-F238E27FC236}">
                <a16:creationId xmlns:a16="http://schemas.microsoft.com/office/drawing/2014/main" id="{2C7D2949-293C-43DC-AA12-9B6F1ED12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5161" y="2212326"/>
            <a:ext cx="5781675" cy="666750"/>
          </a:xfrm>
          <a:prstGeom prst="rect">
            <a:avLst/>
          </a:prstGeom>
        </p:spPr>
      </p:pic>
      <p:pic>
        <p:nvPicPr>
          <p:cNvPr id="7" name="图片 6">
            <a:extLst>
              <a:ext uri="{FF2B5EF4-FFF2-40B4-BE49-F238E27FC236}">
                <a16:creationId xmlns:a16="http://schemas.microsoft.com/office/drawing/2014/main" id="{91A64857-D95C-401C-B1D9-2FA9329BC6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712" y="2879076"/>
            <a:ext cx="5362575" cy="3857625"/>
          </a:xfrm>
          <a:prstGeom prst="rect">
            <a:avLst/>
          </a:prstGeom>
        </p:spPr>
      </p:pic>
    </p:spTree>
    <p:extLst>
      <p:ext uri="{BB962C8B-B14F-4D97-AF65-F5344CB8AC3E}">
        <p14:creationId xmlns:p14="http://schemas.microsoft.com/office/powerpoint/2010/main" val="193474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21762B0-9056-49A1-8C44-3391913D99A2}"/>
              </a:ext>
            </a:extLst>
          </p:cNvPr>
          <p:cNvSpPr>
            <a:spLocks noGrp="1"/>
          </p:cNvSpPr>
          <p:nvPr>
            <p:ph idx="1"/>
          </p:nvPr>
        </p:nvSpPr>
        <p:spPr>
          <a:xfrm>
            <a:off x="838200" y="559837"/>
            <a:ext cx="10515600" cy="5617126"/>
          </a:xfrm>
        </p:spPr>
        <p:txBody>
          <a:bodyPr/>
          <a:lstStyle/>
          <a:p>
            <a:pPr latinLnBrk="1"/>
            <a:r>
              <a:rPr lang="zh-CN" altLang="en-US" sz="2000" b="1" dirty="0"/>
              <a:t>数据分析：</a:t>
            </a:r>
            <a:endParaRPr lang="zh-CN" altLang="en-US" sz="2000" dirty="0"/>
          </a:p>
          <a:p>
            <a:pPr latinLnBrk="1"/>
            <a:r>
              <a:rPr lang="zh-CN" altLang="en-US" sz="2000" dirty="0"/>
              <a:t>   将这</a:t>
            </a:r>
            <a:r>
              <a:rPr lang="en-US" altLang="zh-CN" sz="2000" dirty="0"/>
              <a:t>10</a:t>
            </a:r>
            <a:r>
              <a:rPr lang="zh-CN" altLang="en-US" sz="2000" dirty="0"/>
              <a:t>个样本作为训练数据，根据 </a:t>
            </a:r>
            <a:r>
              <a:rPr lang="en-US" altLang="zh-CN" sz="2000" i="1" dirty="0"/>
              <a:t>X</a:t>
            </a:r>
            <a:r>
              <a:rPr lang="zh-CN" altLang="en-US" sz="2000" dirty="0"/>
              <a:t> 和</a:t>
            </a:r>
            <a:r>
              <a:rPr lang="en-US" altLang="zh-CN" sz="2000" i="1" dirty="0"/>
              <a:t>Y</a:t>
            </a:r>
            <a:r>
              <a:rPr lang="zh-CN" altLang="en-US" sz="2000" dirty="0"/>
              <a:t> 的对应关系，可把这</a:t>
            </a:r>
            <a:r>
              <a:rPr lang="en-US" altLang="zh-CN" sz="2000" dirty="0"/>
              <a:t>10</a:t>
            </a:r>
            <a:r>
              <a:rPr lang="zh-CN" altLang="en-US" sz="2000" dirty="0"/>
              <a:t>个数据分为两类，图中用“</a:t>
            </a:r>
            <a:r>
              <a:rPr lang="en-US" altLang="zh-CN" sz="2000" dirty="0"/>
              <a:t>+”</a:t>
            </a:r>
            <a:r>
              <a:rPr lang="zh-CN" altLang="en-US" sz="2000" dirty="0"/>
              <a:t>表示类别</a:t>
            </a:r>
            <a:r>
              <a:rPr lang="en-US" altLang="zh-CN" sz="2000" dirty="0"/>
              <a:t>1</a:t>
            </a:r>
            <a:r>
              <a:rPr lang="zh-CN" altLang="en-US" sz="2000" dirty="0"/>
              <a:t>，用“</a:t>
            </a:r>
            <a:r>
              <a:rPr lang="en-US" altLang="zh-CN" sz="2000" dirty="0"/>
              <a:t>O”</a:t>
            </a:r>
            <a:r>
              <a:rPr lang="zh-CN" altLang="en-US" sz="2000" dirty="0"/>
              <a:t>表示类别</a:t>
            </a:r>
            <a:r>
              <a:rPr lang="en-US" altLang="zh-CN" sz="2000" dirty="0"/>
              <a:t>-1</a:t>
            </a:r>
            <a:r>
              <a:rPr lang="zh-CN" altLang="en-US" sz="2000" dirty="0"/>
              <a:t>。本例使用水平或者垂直的直线作为分类器，图中已经给出了三个弱分类器，即：</a:t>
            </a:r>
            <a:endParaRPr lang="en-US" altLang="zh-CN" sz="2000" dirty="0"/>
          </a:p>
          <a:p>
            <a:pPr latinLnBrk="1"/>
            <a:endParaRPr lang="en-US" altLang="zh-CN" sz="2000" dirty="0"/>
          </a:p>
          <a:p>
            <a:pPr latinLnBrk="1"/>
            <a:endParaRPr lang="en-US" altLang="zh-CN" sz="2000" dirty="0"/>
          </a:p>
          <a:p>
            <a:pPr latinLnBrk="1"/>
            <a:r>
              <a:rPr lang="zh-CN" altLang="en-US" sz="2000" b="1" dirty="0"/>
              <a:t>初始化：</a:t>
            </a:r>
            <a:endParaRPr lang="zh-CN" altLang="en-US" sz="2000" dirty="0"/>
          </a:p>
          <a:p>
            <a:pPr latinLnBrk="1"/>
            <a:r>
              <a:rPr lang="zh-CN" altLang="en-US" sz="2000" dirty="0"/>
              <a:t>   首先需要初始化训练样本数据的权值分布，每一个训练样本最开始时都被赋予相同的权值：</a:t>
            </a:r>
            <a:r>
              <a:rPr lang="en-US" altLang="zh-CN" sz="2000" dirty="0" err="1"/>
              <a:t>wi</a:t>
            </a:r>
            <a:r>
              <a:rPr lang="en-US" altLang="zh-CN" sz="2000" dirty="0"/>
              <a:t>=1/N</a:t>
            </a:r>
            <a:r>
              <a:rPr lang="zh-CN" altLang="en-US" sz="2000" dirty="0"/>
              <a:t>，这样训练样本集的初始权值分布</a:t>
            </a:r>
            <a:r>
              <a:rPr lang="en-US" altLang="zh-CN" sz="2000" dirty="0"/>
              <a:t>D1(i)</a:t>
            </a:r>
            <a:r>
              <a:rPr lang="zh-CN" altLang="en-US" sz="2000" dirty="0"/>
              <a:t>：</a:t>
            </a:r>
          </a:p>
          <a:p>
            <a:pPr latinLnBrk="1"/>
            <a:r>
              <a:rPr lang="zh-CN" altLang="en-US" sz="2000" dirty="0"/>
              <a:t>   令每个权值</a:t>
            </a:r>
            <a:r>
              <a:rPr lang="en-US" altLang="zh-CN" sz="2000" dirty="0"/>
              <a:t>w1i</a:t>
            </a:r>
            <a:r>
              <a:rPr lang="zh-CN" altLang="en-US" sz="2000" dirty="0"/>
              <a:t> </a:t>
            </a:r>
            <a:r>
              <a:rPr lang="en-US" altLang="zh-CN" sz="2000" dirty="0"/>
              <a:t>= 1/N</a:t>
            </a:r>
            <a:r>
              <a:rPr lang="zh-CN" altLang="en-US" sz="2000" dirty="0"/>
              <a:t> </a:t>
            </a:r>
            <a:r>
              <a:rPr lang="en-US" altLang="zh-CN" sz="2000" dirty="0"/>
              <a:t>= 0.1</a:t>
            </a:r>
            <a:r>
              <a:rPr lang="zh-CN" altLang="en-US" sz="2000" dirty="0"/>
              <a:t>，其中，</a:t>
            </a:r>
            <a:r>
              <a:rPr lang="en-US" altLang="zh-CN" sz="2000" i="1" dirty="0"/>
              <a:t>N</a:t>
            </a:r>
            <a:r>
              <a:rPr lang="zh-CN" altLang="en-US" sz="2000" dirty="0"/>
              <a:t> </a:t>
            </a:r>
            <a:r>
              <a:rPr lang="en-US" altLang="zh-CN" sz="2000" dirty="0"/>
              <a:t>= 10</a:t>
            </a:r>
            <a:r>
              <a:rPr lang="zh-CN" altLang="en-US" sz="2000" dirty="0"/>
              <a:t>，</a:t>
            </a:r>
            <a:r>
              <a:rPr lang="en-US" altLang="zh-CN" sz="2000" i="1" dirty="0" err="1"/>
              <a:t>i</a:t>
            </a:r>
            <a:r>
              <a:rPr lang="zh-CN" altLang="en-US" sz="2000" dirty="0"/>
              <a:t> </a:t>
            </a:r>
            <a:r>
              <a:rPr lang="en-US" altLang="zh-CN" sz="2000" dirty="0"/>
              <a:t>= 1,2, ..., 10</a:t>
            </a:r>
            <a:r>
              <a:rPr lang="zh-CN" altLang="en-US" sz="2000" dirty="0"/>
              <a:t>，然后分别对于</a:t>
            </a:r>
            <a:r>
              <a:rPr lang="en-US" altLang="zh-CN" sz="2000" i="1" dirty="0"/>
              <a:t>t</a:t>
            </a:r>
            <a:r>
              <a:rPr lang="en-US" altLang="zh-CN" sz="2000" dirty="0"/>
              <a:t>= 1,2,3, ...</a:t>
            </a:r>
            <a:r>
              <a:rPr lang="zh-CN" altLang="en-US" sz="2000" dirty="0"/>
              <a:t>等值进行迭代（</a:t>
            </a:r>
            <a:r>
              <a:rPr lang="en-US" altLang="zh-CN" sz="2000" i="1" dirty="0"/>
              <a:t>t</a:t>
            </a:r>
            <a:r>
              <a:rPr lang="zh-CN" altLang="en-US" sz="2000" dirty="0"/>
              <a:t>表示迭代次数，表示第</a:t>
            </a:r>
            <a:r>
              <a:rPr lang="en-US" altLang="zh-CN" sz="2000" i="1" dirty="0"/>
              <a:t>t</a:t>
            </a:r>
            <a:r>
              <a:rPr lang="zh-CN" altLang="en-US" sz="2000" dirty="0"/>
              <a:t>轮），下表已经给出训练样本的权值分布情况：</a:t>
            </a:r>
          </a:p>
          <a:p>
            <a:pPr latinLnBrk="1"/>
            <a:endParaRPr lang="zh-CN" altLang="en-US" sz="2000" dirty="0"/>
          </a:p>
          <a:p>
            <a:endParaRPr lang="zh-CN" altLang="en-US" dirty="0"/>
          </a:p>
        </p:txBody>
      </p:sp>
      <p:pic>
        <p:nvPicPr>
          <p:cNvPr id="5" name="图片 4">
            <a:extLst>
              <a:ext uri="{FF2B5EF4-FFF2-40B4-BE49-F238E27FC236}">
                <a16:creationId xmlns:a16="http://schemas.microsoft.com/office/drawing/2014/main" id="{1F71C480-1922-4BBA-93BA-2FCD36E86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8863" y="2014828"/>
            <a:ext cx="8374272" cy="737701"/>
          </a:xfrm>
          <a:prstGeom prst="rect">
            <a:avLst/>
          </a:prstGeom>
        </p:spPr>
      </p:pic>
      <p:pic>
        <p:nvPicPr>
          <p:cNvPr id="7" name="图片 6">
            <a:extLst>
              <a:ext uri="{FF2B5EF4-FFF2-40B4-BE49-F238E27FC236}">
                <a16:creationId xmlns:a16="http://schemas.microsoft.com/office/drawing/2014/main" id="{E7B2A669-5761-4C67-8747-1299CDB56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8924" y="4717642"/>
            <a:ext cx="8074151" cy="1203359"/>
          </a:xfrm>
          <a:prstGeom prst="rect">
            <a:avLst/>
          </a:prstGeom>
        </p:spPr>
      </p:pic>
    </p:spTree>
    <p:extLst>
      <p:ext uri="{BB962C8B-B14F-4D97-AF65-F5344CB8AC3E}">
        <p14:creationId xmlns:p14="http://schemas.microsoft.com/office/powerpoint/2010/main" val="200745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8228E1-BC2F-4215-B9A1-D6A7804BE12E}"/>
              </a:ext>
            </a:extLst>
          </p:cNvPr>
          <p:cNvSpPr>
            <a:spLocks noGrp="1"/>
          </p:cNvSpPr>
          <p:nvPr>
            <p:ph idx="1"/>
          </p:nvPr>
        </p:nvSpPr>
        <p:spPr>
          <a:xfrm>
            <a:off x="838199" y="475861"/>
            <a:ext cx="10515600" cy="5710432"/>
          </a:xfrm>
        </p:spPr>
        <p:txBody>
          <a:bodyPr/>
          <a:lstStyle/>
          <a:p>
            <a:pPr latinLnBrk="1"/>
            <a:r>
              <a:rPr lang="zh-CN" altLang="en-US" sz="2000" b="1" dirty="0"/>
              <a:t>第</a:t>
            </a:r>
            <a:r>
              <a:rPr lang="en-US" altLang="zh-CN" sz="2000" b="1" dirty="0"/>
              <a:t>1</a:t>
            </a:r>
            <a:r>
              <a:rPr lang="zh-CN" altLang="en-US" sz="2000" b="1" dirty="0"/>
              <a:t>次迭代</a:t>
            </a:r>
            <a:r>
              <a:rPr lang="en-US" altLang="zh-CN" sz="2000" b="1" i="1" dirty="0"/>
              <a:t>t</a:t>
            </a:r>
            <a:r>
              <a:rPr lang="en-US" altLang="zh-CN" sz="2000" b="1" dirty="0"/>
              <a:t>=1</a:t>
            </a:r>
            <a:r>
              <a:rPr lang="zh-CN" altLang="en-US" sz="2000" b="1" dirty="0"/>
              <a:t>：</a:t>
            </a:r>
            <a:endParaRPr lang="zh-CN" altLang="en-US" sz="2000" dirty="0"/>
          </a:p>
          <a:p>
            <a:pPr latinLnBrk="1"/>
            <a:r>
              <a:rPr lang="zh-CN" altLang="en-US" sz="2000" dirty="0"/>
              <a:t>  初始的权值分布</a:t>
            </a:r>
            <a:r>
              <a:rPr lang="en-US" altLang="zh-CN" sz="2000" i="1" dirty="0"/>
              <a:t>D1</a:t>
            </a:r>
            <a:r>
              <a:rPr lang="zh-CN" altLang="en-US" sz="2000" dirty="0"/>
              <a:t>为</a:t>
            </a:r>
            <a:r>
              <a:rPr lang="en-US" altLang="zh-CN" sz="2000" dirty="0"/>
              <a:t>1/N</a:t>
            </a:r>
            <a:r>
              <a:rPr lang="zh-CN" altLang="en-US" sz="2000" dirty="0"/>
              <a:t>（</a:t>
            </a:r>
            <a:r>
              <a:rPr lang="en-US" altLang="zh-CN" sz="2000" dirty="0"/>
              <a:t>10</a:t>
            </a:r>
            <a:r>
              <a:rPr lang="zh-CN" altLang="en-US" sz="2000" dirty="0"/>
              <a:t>个数据，每个数据的权值皆初始化为</a:t>
            </a:r>
            <a:r>
              <a:rPr lang="en-US" altLang="zh-CN" sz="2000" dirty="0"/>
              <a:t>0.1</a:t>
            </a:r>
            <a:r>
              <a:rPr lang="zh-CN" altLang="en-US" sz="2000" dirty="0"/>
              <a:t>），</a:t>
            </a:r>
          </a:p>
          <a:p>
            <a:pPr marL="0" indent="0" latinLnBrk="1">
              <a:buNone/>
            </a:pPr>
            <a:r>
              <a:rPr lang="zh-CN" altLang="en-US" sz="2000" dirty="0"/>
              <a:t>                                     </a:t>
            </a:r>
            <a:r>
              <a:rPr lang="en-US" altLang="zh-CN" sz="2000" dirty="0"/>
              <a:t>D1=[0.1,  0.1, 0.1, 0.1, 0.1, 0.1,0.1, 0.1, 0.1, 0.1]</a:t>
            </a:r>
          </a:p>
          <a:p>
            <a:pPr latinLnBrk="1"/>
            <a:r>
              <a:rPr lang="en-US" altLang="zh-CN" sz="2000" dirty="0"/>
              <a:t> </a:t>
            </a:r>
            <a:r>
              <a:rPr lang="zh-CN" altLang="en-US" sz="2000" dirty="0"/>
              <a:t>在权值分布</a:t>
            </a:r>
            <a:r>
              <a:rPr lang="en-US" altLang="zh-CN" sz="2000" i="1" dirty="0"/>
              <a:t>D1</a:t>
            </a:r>
            <a:r>
              <a:rPr lang="zh-CN" altLang="en-US" sz="2000" dirty="0"/>
              <a:t>的情况下，取已知的三个弱分类器</a:t>
            </a:r>
            <a:r>
              <a:rPr lang="en-US" altLang="zh-CN" sz="2000" i="1" dirty="0"/>
              <a:t>h</a:t>
            </a:r>
            <a:r>
              <a:rPr lang="en-US" altLang="zh-CN" sz="2000" dirty="0"/>
              <a:t>1</a:t>
            </a:r>
            <a:r>
              <a:rPr lang="zh-CN" altLang="en-US" sz="2000" dirty="0"/>
              <a:t>、</a:t>
            </a:r>
            <a:r>
              <a:rPr lang="en-US" altLang="zh-CN" sz="2000" i="1" dirty="0"/>
              <a:t>h</a:t>
            </a:r>
            <a:r>
              <a:rPr lang="en-US" altLang="zh-CN" sz="2000" dirty="0"/>
              <a:t>2</a:t>
            </a:r>
            <a:r>
              <a:rPr lang="zh-CN" altLang="en-US" sz="2000" dirty="0"/>
              <a:t>和</a:t>
            </a:r>
            <a:r>
              <a:rPr lang="en-US" altLang="zh-CN" sz="2000" i="1" dirty="0"/>
              <a:t>h</a:t>
            </a:r>
            <a:r>
              <a:rPr lang="en-US" altLang="zh-CN" sz="2000" dirty="0"/>
              <a:t>3</a:t>
            </a:r>
            <a:r>
              <a:rPr lang="zh-CN" altLang="en-US" sz="2000" dirty="0"/>
              <a:t>中误差率最小的分类器作为第</a:t>
            </a:r>
            <a:r>
              <a:rPr lang="en-US" altLang="zh-CN" sz="2000" dirty="0"/>
              <a:t>1</a:t>
            </a:r>
            <a:r>
              <a:rPr lang="zh-CN" altLang="en-US" sz="2000" dirty="0"/>
              <a:t>个基本分类器</a:t>
            </a:r>
            <a:r>
              <a:rPr lang="en-US" altLang="zh-CN" sz="2000" i="1" dirty="0"/>
              <a:t>H</a:t>
            </a:r>
            <a:r>
              <a:rPr lang="en-US" altLang="zh-CN" sz="2000" dirty="0"/>
              <a:t>1(</a:t>
            </a:r>
            <a:r>
              <a:rPr lang="en-US" altLang="zh-CN" sz="2000" i="1" dirty="0"/>
              <a:t>x</a:t>
            </a:r>
            <a:r>
              <a:rPr lang="en-US" altLang="zh-CN" sz="2000" dirty="0"/>
              <a:t>)</a:t>
            </a:r>
            <a:r>
              <a:rPr lang="zh-CN" altLang="en-US" sz="2000" dirty="0"/>
              <a:t>（三个弱分类器的误差率都是</a:t>
            </a:r>
            <a:r>
              <a:rPr lang="en-US" altLang="zh-CN" sz="2000" dirty="0"/>
              <a:t>0.3</a:t>
            </a:r>
            <a:r>
              <a:rPr lang="zh-CN" altLang="en-US" sz="2000" dirty="0"/>
              <a:t>，那就取第</a:t>
            </a:r>
            <a:r>
              <a:rPr lang="en-US" altLang="zh-CN" sz="2000" dirty="0"/>
              <a:t>1</a:t>
            </a:r>
            <a:r>
              <a:rPr lang="zh-CN" altLang="en-US" sz="2000" dirty="0"/>
              <a:t>个吧）</a:t>
            </a:r>
            <a:endParaRPr lang="en-US" altLang="zh-CN" sz="2000" dirty="0"/>
          </a:p>
          <a:p>
            <a:pPr latinLnBrk="1"/>
            <a:endParaRPr lang="en-US" altLang="zh-CN" sz="2000" dirty="0"/>
          </a:p>
          <a:p>
            <a:pPr latinLnBrk="1"/>
            <a:endParaRPr lang="en-US" altLang="zh-CN" sz="2000" dirty="0"/>
          </a:p>
          <a:p>
            <a:pPr latinLnBrk="1"/>
            <a:r>
              <a:rPr lang="zh-CN" altLang="en-US" dirty="0"/>
              <a:t> </a:t>
            </a:r>
            <a:r>
              <a:rPr lang="zh-CN" altLang="en-US" sz="2000" dirty="0"/>
              <a:t>在分类器</a:t>
            </a:r>
            <a:r>
              <a:rPr lang="en-US" altLang="zh-CN" sz="2000" i="1" dirty="0"/>
              <a:t>H</a:t>
            </a:r>
            <a:r>
              <a:rPr lang="en-US" altLang="zh-CN" sz="2000" dirty="0"/>
              <a:t>1(</a:t>
            </a:r>
            <a:r>
              <a:rPr lang="en-US" altLang="zh-CN" sz="2000" i="1" dirty="0"/>
              <a:t>x</a:t>
            </a:r>
            <a:r>
              <a:rPr lang="en-US" altLang="zh-CN" sz="2000" dirty="0"/>
              <a:t>)=</a:t>
            </a:r>
            <a:r>
              <a:rPr lang="en-US" altLang="zh-CN" sz="2000" i="1" dirty="0"/>
              <a:t>h</a:t>
            </a:r>
            <a:r>
              <a:rPr lang="en-US" altLang="zh-CN" sz="2000" dirty="0"/>
              <a:t>1</a:t>
            </a:r>
            <a:r>
              <a:rPr lang="zh-CN" altLang="en-US" sz="2000" dirty="0"/>
              <a:t>情况下，样本点“</a:t>
            </a:r>
            <a:r>
              <a:rPr lang="en-US" altLang="zh-CN" sz="2000" dirty="0"/>
              <a:t>5 7 8”</a:t>
            </a:r>
            <a:r>
              <a:rPr lang="zh-CN" altLang="en-US" sz="2000" dirty="0"/>
              <a:t>被错分，因此基本分类器</a:t>
            </a:r>
            <a:r>
              <a:rPr lang="en-US" altLang="zh-CN" sz="2000" i="1" dirty="0"/>
              <a:t>H</a:t>
            </a:r>
            <a:r>
              <a:rPr lang="en-US" altLang="zh-CN" sz="2000" dirty="0"/>
              <a:t>1(</a:t>
            </a:r>
            <a:r>
              <a:rPr lang="en-US" altLang="zh-CN" sz="2000" i="1" dirty="0"/>
              <a:t>x</a:t>
            </a:r>
            <a:r>
              <a:rPr lang="en-US" altLang="zh-CN" sz="2000" dirty="0"/>
              <a:t>)</a:t>
            </a:r>
            <a:r>
              <a:rPr lang="zh-CN" altLang="en-US" sz="2000" dirty="0"/>
              <a:t>的误差率为：</a:t>
            </a:r>
            <a:endParaRPr lang="en-US" altLang="zh-CN" sz="2000" dirty="0"/>
          </a:p>
          <a:p>
            <a:pPr latinLnBrk="1"/>
            <a:endParaRPr lang="en-US" altLang="zh-CN" sz="2000" dirty="0"/>
          </a:p>
          <a:p>
            <a:pPr latinLnBrk="1"/>
            <a:endParaRPr lang="en-US" altLang="zh-CN" sz="2000" dirty="0"/>
          </a:p>
          <a:p>
            <a:pPr latinLnBrk="1"/>
            <a:endParaRPr lang="en-US" altLang="zh-CN" sz="2000" dirty="0"/>
          </a:p>
          <a:p>
            <a:pPr latinLnBrk="1"/>
            <a:endParaRPr lang="en-US" altLang="zh-CN" sz="2000" dirty="0"/>
          </a:p>
          <a:p>
            <a:pPr latinLnBrk="1"/>
            <a:r>
              <a:rPr lang="zh-CN" altLang="en-US" sz="2000" dirty="0">
                <a:latin typeface="-apple-system"/>
              </a:rPr>
              <a:t>可见，被误分类样本的权值之和影响误差率</a:t>
            </a:r>
            <a:r>
              <a:rPr lang="en-US" altLang="zh-CN" sz="2000" i="1" dirty="0">
                <a:latin typeface="-apple-system"/>
              </a:rPr>
              <a:t>e</a:t>
            </a:r>
            <a:r>
              <a:rPr lang="zh-CN" altLang="en-US" sz="2000" dirty="0">
                <a:latin typeface="-apple-system"/>
              </a:rPr>
              <a:t>，误差率</a:t>
            </a:r>
            <a:r>
              <a:rPr lang="en-US" altLang="zh-CN" sz="2000" i="1" dirty="0">
                <a:latin typeface="-apple-system"/>
              </a:rPr>
              <a:t>e</a:t>
            </a:r>
            <a:r>
              <a:rPr lang="zh-CN" altLang="en-US" sz="2000" dirty="0">
                <a:latin typeface="-apple-system"/>
              </a:rPr>
              <a:t>影响基本分类器在最终分类器中所占的权重</a:t>
            </a:r>
            <a:r>
              <a:rPr lang="en-US" altLang="zh-CN" sz="2000" i="1" dirty="0">
                <a:latin typeface="-apple-system"/>
              </a:rPr>
              <a:t>α</a:t>
            </a:r>
            <a:r>
              <a:rPr lang="zh-CN" altLang="en-US" sz="2000" dirty="0">
                <a:latin typeface="-apple-system"/>
              </a:rPr>
              <a:t>。</a:t>
            </a:r>
            <a:endParaRPr lang="en-US" altLang="zh-CN" sz="2000" dirty="0"/>
          </a:p>
          <a:p>
            <a:pPr latinLnBrk="1"/>
            <a:endParaRPr lang="zh-CN" altLang="en-US" sz="2000" dirty="0"/>
          </a:p>
          <a:p>
            <a:endParaRPr lang="zh-CN" altLang="en-US" sz="2000" dirty="0"/>
          </a:p>
        </p:txBody>
      </p:sp>
      <p:pic>
        <p:nvPicPr>
          <p:cNvPr id="5" name="图片 4">
            <a:extLst>
              <a:ext uri="{FF2B5EF4-FFF2-40B4-BE49-F238E27FC236}">
                <a16:creationId xmlns:a16="http://schemas.microsoft.com/office/drawing/2014/main" id="{60A15A5C-7ED7-4756-AA13-1E40C315A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2442288"/>
            <a:ext cx="5295900" cy="685800"/>
          </a:xfrm>
          <a:prstGeom prst="rect">
            <a:avLst/>
          </a:prstGeom>
        </p:spPr>
      </p:pic>
      <p:pic>
        <p:nvPicPr>
          <p:cNvPr id="7" name="图片 6">
            <a:extLst>
              <a:ext uri="{FF2B5EF4-FFF2-40B4-BE49-F238E27FC236}">
                <a16:creationId xmlns:a16="http://schemas.microsoft.com/office/drawing/2014/main" id="{85A777B1-8D5A-44B5-B8F8-9671762BC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4212" y="3701970"/>
            <a:ext cx="5743575" cy="1247775"/>
          </a:xfrm>
          <a:prstGeom prst="rect">
            <a:avLst/>
          </a:prstGeom>
        </p:spPr>
      </p:pic>
    </p:spTree>
    <p:extLst>
      <p:ext uri="{BB962C8B-B14F-4D97-AF65-F5344CB8AC3E}">
        <p14:creationId xmlns:p14="http://schemas.microsoft.com/office/powerpoint/2010/main" val="411603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DD4409B-54FC-4C08-89BE-68D191B3A196}"/>
              </a:ext>
            </a:extLst>
          </p:cNvPr>
          <p:cNvSpPr>
            <a:spLocks noGrp="1"/>
          </p:cNvSpPr>
          <p:nvPr>
            <p:ph idx="1"/>
          </p:nvPr>
        </p:nvSpPr>
        <p:spPr>
          <a:xfrm>
            <a:off x="838200" y="522514"/>
            <a:ext cx="11021008" cy="6335486"/>
          </a:xfrm>
        </p:spPr>
        <p:txBody>
          <a:bodyPr>
            <a:normAutofit lnSpcReduction="10000"/>
          </a:bodyPr>
          <a:lstStyle/>
          <a:p>
            <a:r>
              <a:rPr lang="zh-CN" altLang="en-US" sz="1800" dirty="0">
                <a:latin typeface="-apple-system"/>
              </a:rPr>
              <a:t>然后，更新训练样本数据的权值分布，用于下一轮迭代，对于正确分类的训练样本“</a:t>
            </a:r>
            <a:r>
              <a:rPr lang="en-US" altLang="zh-CN" sz="1800" dirty="0">
                <a:latin typeface="-apple-system"/>
              </a:rPr>
              <a:t>1 2 3 4 6 9 10”</a:t>
            </a:r>
            <a:r>
              <a:rPr lang="zh-CN" altLang="en-US" sz="1800" dirty="0">
                <a:latin typeface="-apple-system"/>
              </a:rPr>
              <a:t>（共</a:t>
            </a:r>
            <a:r>
              <a:rPr lang="en-US" altLang="zh-CN" sz="1800" dirty="0">
                <a:latin typeface="-apple-system"/>
              </a:rPr>
              <a:t>7</a:t>
            </a:r>
            <a:r>
              <a:rPr lang="zh-CN" altLang="en-US" sz="1800" dirty="0">
                <a:latin typeface="-apple-system"/>
              </a:rPr>
              <a:t>个）的权值更新为：</a:t>
            </a:r>
            <a:endParaRPr lang="en-US" altLang="zh-CN" sz="1800" dirty="0">
              <a:latin typeface="-apple-system"/>
            </a:endParaRPr>
          </a:p>
          <a:p>
            <a:endParaRPr lang="en-US" altLang="zh-CN" sz="2000" dirty="0">
              <a:latin typeface="-apple-system"/>
            </a:endParaRPr>
          </a:p>
          <a:p>
            <a:endParaRPr lang="en-US" altLang="zh-CN" sz="2000" dirty="0">
              <a:latin typeface="-apple-system"/>
            </a:endParaRPr>
          </a:p>
          <a:p>
            <a:endParaRPr lang="en-US" altLang="zh-CN" sz="2000" dirty="0">
              <a:latin typeface="-apple-system"/>
            </a:endParaRPr>
          </a:p>
          <a:p>
            <a:pPr marL="0" indent="0">
              <a:buNone/>
            </a:pPr>
            <a:endParaRPr lang="en-US" altLang="zh-CN" sz="2000" dirty="0">
              <a:latin typeface="-apple-system"/>
            </a:endParaRPr>
          </a:p>
          <a:p>
            <a:pPr latinLnBrk="1"/>
            <a:r>
              <a:rPr lang="zh-CN" altLang="en-US" sz="1800" dirty="0"/>
              <a:t>这样，第</a:t>
            </a:r>
            <a:r>
              <a:rPr lang="en-US" altLang="zh-CN" sz="1800" dirty="0"/>
              <a:t>1</a:t>
            </a:r>
            <a:r>
              <a:rPr lang="zh-CN" altLang="en-US" sz="1800" dirty="0"/>
              <a:t>轮迭代后，最后得到各个样本数据新的权值分布：</a:t>
            </a:r>
          </a:p>
          <a:p>
            <a:pPr latinLnBrk="1"/>
            <a:r>
              <a:rPr lang="en-US" altLang="zh-CN" sz="1800" dirty="0"/>
              <a:t>D2=[1/14,1/14,1/14,1/14,1/6,1/14,1/6,1/6,1/14,1/14]</a:t>
            </a:r>
          </a:p>
          <a:p>
            <a:pPr latinLnBrk="1"/>
            <a:r>
              <a:rPr lang="en-US" altLang="zh-CN" sz="1800" dirty="0"/>
              <a:t>  </a:t>
            </a:r>
            <a:r>
              <a:rPr lang="zh-CN" altLang="en-US" sz="1800" dirty="0"/>
              <a:t>由于样本数据“</a:t>
            </a:r>
            <a:r>
              <a:rPr lang="en-US" altLang="zh-CN" sz="1800" dirty="0"/>
              <a:t>5 7 8”</a:t>
            </a:r>
            <a:r>
              <a:rPr lang="zh-CN" altLang="en-US" sz="1800" dirty="0"/>
              <a:t>被</a:t>
            </a:r>
            <a:r>
              <a:rPr lang="en-US" altLang="zh-CN" sz="1800" i="1" dirty="0"/>
              <a:t>H</a:t>
            </a:r>
            <a:r>
              <a:rPr lang="en-US" altLang="zh-CN" sz="1800" dirty="0"/>
              <a:t>1(x)</a:t>
            </a:r>
            <a:r>
              <a:rPr lang="zh-CN" altLang="en-US" sz="1800" dirty="0"/>
              <a:t>分错了，所以它们的权值由之前的</a:t>
            </a:r>
            <a:r>
              <a:rPr lang="en-US" altLang="zh-CN" sz="1800" dirty="0"/>
              <a:t>0.1</a:t>
            </a:r>
            <a:r>
              <a:rPr lang="zh-CN" altLang="en-US" sz="1800" dirty="0"/>
              <a:t>增大到</a:t>
            </a:r>
            <a:r>
              <a:rPr lang="en-US" altLang="zh-CN" sz="1800" dirty="0"/>
              <a:t>1/6</a:t>
            </a:r>
            <a:r>
              <a:rPr lang="zh-CN" altLang="en-US" sz="1800" dirty="0"/>
              <a:t>；反之，其它数据皆被分正确，所以它们的权值皆由之前的</a:t>
            </a:r>
            <a:r>
              <a:rPr lang="en-US" altLang="zh-CN" sz="1800" dirty="0"/>
              <a:t>0.1</a:t>
            </a:r>
            <a:r>
              <a:rPr lang="zh-CN" altLang="en-US" sz="1800" dirty="0"/>
              <a:t>减小到</a:t>
            </a:r>
            <a:r>
              <a:rPr lang="en-US" altLang="zh-CN" sz="1800" dirty="0"/>
              <a:t>1/14</a:t>
            </a:r>
            <a:r>
              <a:rPr lang="zh-CN" altLang="en-US" sz="1800" dirty="0"/>
              <a:t>，下表给出了权值分布的变换情况：</a:t>
            </a:r>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r>
              <a:rPr lang="zh-CN" altLang="en-US" sz="1900" dirty="0"/>
              <a:t>可得</a:t>
            </a:r>
            <a:r>
              <a:rPr lang="zh-CN" altLang="en-US" sz="1900" b="1" dirty="0"/>
              <a:t>分类函数：</a:t>
            </a:r>
            <a:r>
              <a:rPr lang="en-US" altLang="zh-CN" sz="1900" dirty="0"/>
              <a:t>f1(x)= α1H1(x) = 0.4236H1(x)</a:t>
            </a:r>
            <a:r>
              <a:rPr lang="zh-CN" altLang="en-US" sz="1900" dirty="0"/>
              <a:t>。此时，组合一个基本分类器</a:t>
            </a:r>
            <a:r>
              <a:rPr lang="en-US" altLang="zh-CN" sz="1900" i="1" dirty="0"/>
              <a:t>sign</a:t>
            </a:r>
            <a:r>
              <a:rPr lang="en-US" altLang="zh-CN" sz="1900" dirty="0"/>
              <a:t>(</a:t>
            </a:r>
            <a:r>
              <a:rPr lang="en-US" altLang="zh-CN" sz="1900" i="1" dirty="0"/>
              <a:t>f1</a:t>
            </a:r>
            <a:r>
              <a:rPr lang="en-US" altLang="zh-CN" sz="1900" dirty="0"/>
              <a:t>(</a:t>
            </a:r>
            <a:r>
              <a:rPr lang="en-US" altLang="zh-CN" sz="1900" i="1" dirty="0"/>
              <a:t>x</a:t>
            </a:r>
            <a:r>
              <a:rPr lang="en-US" altLang="zh-CN" sz="1900" dirty="0"/>
              <a:t>))</a:t>
            </a:r>
            <a:r>
              <a:rPr lang="zh-CN" altLang="en-US" sz="1900" dirty="0"/>
              <a:t>作为强分类器在训练数据集上有</a:t>
            </a:r>
            <a:r>
              <a:rPr lang="en-US" altLang="zh-CN" sz="1900" dirty="0"/>
              <a:t>3</a:t>
            </a:r>
            <a:r>
              <a:rPr lang="zh-CN" altLang="en-US" sz="1900" dirty="0"/>
              <a:t>个误分类点（即</a:t>
            </a:r>
            <a:r>
              <a:rPr lang="en-US" altLang="zh-CN" sz="1900" dirty="0"/>
              <a:t>5 7 8</a:t>
            </a:r>
            <a:r>
              <a:rPr lang="zh-CN" altLang="en-US" sz="1900" dirty="0"/>
              <a:t>），此时强分类器的训练错误为：</a:t>
            </a:r>
            <a:r>
              <a:rPr lang="en-US" altLang="zh-CN" sz="1900" dirty="0"/>
              <a:t>0.3</a:t>
            </a:r>
            <a:endParaRPr lang="zh-CN" altLang="en-US" sz="1900" dirty="0"/>
          </a:p>
          <a:p>
            <a:endParaRPr lang="en-US" altLang="zh-CN" sz="2000" dirty="0">
              <a:latin typeface="-apple-system"/>
            </a:endParaRPr>
          </a:p>
          <a:p>
            <a:endParaRPr lang="zh-CN" altLang="en-US" sz="2000" dirty="0"/>
          </a:p>
        </p:txBody>
      </p:sp>
      <p:pic>
        <p:nvPicPr>
          <p:cNvPr id="5" name="图片 4">
            <a:extLst>
              <a:ext uri="{FF2B5EF4-FFF2-40B4-BE49-F238E27FC236}">
                <a16:creationId xmlns:a16="http://schemas.microsoft.com/office/drawing/2014/main" id="{C582D928-38F5-47F8-8C46-4F1725DF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6587" y="802433"/>
            <a:ext cx="5819775" cy="1750947"/>
          </a:xfrm>
          <a:prstGeom prst="rect">
            <a:avLst/>
          </a:prstGeom>
        </p:spPr>
      </p:pic>
      <p:pic>
        <p:nvPicPr>
          <p:cNvPr id="7" name="图片 6">
            <a:extLst>
              <a:ext uri="{FF2B5EF4-FFF2-40B4-BE49-F238E27FC236}">
                <a16:creationId xmlns:a16="http://schemas.microsoft.com/office/drawing/2014/main" id="{3114F85B-B3F2-4C45-8B2A-5A35CEC49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6112" y="3877258"/>
            <a:ext cx="5810250" cy="2038350"/>
          </a:xfrm>
          <a:prstGeom prst="rect">
            <a:avLst/>
          </a:prstGeom>
        </p:spPr>
      </p:pic>
    </p:spTree>
    <p:extLst>
      <p:ext uri="{BB962C8B-B14F-4D97-AF65-F5344CB8AC3E}">
        <p14:creationId xmlns:p14="http://schemas.microsoft.com/office/powerpoint/2010/main" val="1334441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E6DAA03-DA26-49AE-90C2-FB7545B8749F}"/>
              </a:ext>
            </a:extLst>
          </p:cNvPr>
          <p:cNvSpPr>
            <a:spLocks noGrp="1" noChangeArrowheads="1"/>
          </p:cNvSpPr>
          <p:nvPr>
            <p:ph idx="1"/>
          </p:nvPr>
        </p:nvSpPr>
        <p:spPr bwMode="auto">
          <a:xfrm>
            <a:off x="444453" y="471664"/>
            <a:ext cx="11303094"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dirty="0">
                <a:ln>
                  <a:noFill/>
                </a:ln>
                <a:effectLst/>
                <a:latin typeface="Arial" panose="020B0604020202020204" pitchFamily="34" charset="0"/>
                <a:ea typeface="-apple-system"/>
              </a:rPr>
              <a:t>第二次迭代</a:t>
            </a:r>
            <a:r>
              <a:rPr kumimoji="0" lang="zh-CN" altLang="zh-CN" sz="1800" b="1" i="1" u="none" strike="noStrike" cap="none" normalizeH="0" baseline="0" dirty="0">
                <a:ln>
                  <a:noFill/>
                </a:ln>
                <a:effectLst/>
                <a:latin typeface="Arial" panose="020B0604020202020204" pitchFamily="34" charset="0"/>
                <a:ea typeface="-apple-system"/>
              </a:rPr>
              <a:t>t</a:t>
            </a:r>
            <a:r>
              <a:rPr kumimoji="0" lang="zh-CN" altLang="zh-CN" sz="1800" b="1" i="0" u="none" strike="noStrike" cap="none" normalizeH="0" baseline="0" dirty="0">
                <a:ln>
                  <a:noFill/>
                </a:ln>
                <a:effectLst/>
                <a:latin typeface="Arial" panose="020B0604020202020204" pitchFamily="34" charset="0"/>
                <a:ea typeface="-apple-system"/>
              </a:rPr>
              <a:t>=2：</a:t>
            </a:r>
            <a:endParaRPr kumimoji="0" lang="zh-CN" altLang="zh-CN" sz="18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effectLst/>
                <a:latin typeface="Arial" panose="020B0604020202020204" pitchFamily="34" charset="0"/>
              </a:rPr>
              <a:t>  在权值分布D2的情况下，再取三个弱分类器h1、h2和h3中误差率最小的分类器作为第2个基本分类器H2(x)：</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①　当取弱分类器h1=X1=2.5时，此时被错分的样本点为“5 7 8”：</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误差率e=1/6+1/6+1/6=3/6=1/2；</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②　当取弱分类器h2=X1=8.5时，此时被错分的样本点为“3 4 6”：</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误差率e=1/14+1/14+1/14=3/14；</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③　当取弱分类器h3=X2=6.5时，此时被错分的样本点为“1 2 9”：</a:t>
            </a:r>
            <a:br>
              <a:rPr kumimoji="0" lang="zh-CN" altLang="zh-CN" sz="1800" b="0" i="0" u="none" strike="noStrike" cap="none" normalizeH="0" baseline="0" dirty="0">
                <a:ln>
                  <a:noFill/>
                </a:ln>
                <a:effectLst/>
                <a:latin typeface="Arial" panose="020B0604020202020204" pitchFamily="34" charset="0"/>
              </a:rPr>
            </a:br>
            <a:r>
              <a:rPr kumimoji="0" lang="zh-CN" altLang="zh-CN" sz="1800" b="0" i="0" u="none" strike="noStrike" cap="none" normalizeH="0" baseline="0" dirty="0">
                <a:ln>
                  <a:noFill/>
                </a:ln>
                <a:effectLst/>
                <a:latin typeface="Arial" panose="020B0604020202020204" pitchFamily="34" charset="0"/>
              </a:rPr>
              <a:t>误差率e=1/14+1/14+1/14=3/14；</a:t>
            </a:r>
            <a:endParaRPr kumimoji="0" lang="en-US" altLang="zh-CN" sz="1800" b="0" i="0" u="none" strike="noStrike" cap="none" normalizeH="0" baseline="0" dirty="0">
              <a:ln>
                <a:noFill/>
              </a:ln>
              <a:effectLst/>
              <a:latin typeface="Arial" panose="020B0604020202020204" pitchFamily="34" charset="0"/>
            </a:endParaRPr>
          </a:p>
          <a:p>
            <a:pPr algn="just" eaLnBrk="0" fontAlgn="base" hangingPunct="0">
              <a:lnSpc>
                <a:spcPct val="100000"/>
              </a:lnSpc>
              <a:spcBef>
                <a:spcPct val="0"/>
              </a:spcBef>
              <a:spcAft>
                <a:spcPct val="0"/>
              </a:spcAft>
            </a:pPr>
            <a:r>
              <a:rPr lang="zh-CN" altLang="en-US" sz="1800" dirty="0"/>
              <a:t>  </a:t>
            </a:r>
            <a:r>
              <a:rPr lang="zh-CN" altLang="en-US" sz="1800" dirty="0">
                <a:solidFill>
                  <a:srgbClr val="FF0000"/>
                </a:solidFill>
              </a:rPr>
              <a:t>因此，取当前最小的分类器</a:t>
            </a:r>
            <a:r>
              <a:rPr lang="en-US" altLang="zh-CN" sz="1800" dirty="0">
                <a:solidFill>
                  <a:srgbClr val="FF0000"/>
                </a:solidFill>
              </a:rPr>
              <a:t>h2</a:t>
            </a:r>
            <a:r>
              <a:rPr lang="zh-CN" altLang="en-US" sz="1800" dirty="0">
                <a:solidFill>
                  <a:srgbClr val="FF0000"/>
                </a:solidFill>
              </a:rPr>
              <a:t>作为第</a:t>
            </a:r>
            <a:r>
              <a:rPr lang="en-US" altLang="zh-CN" sz="1800" dirty="0">
                <a:solidFill>
                  <a:srgbClr val="FF0000"/>
                </a:solidFill>
              </a:rPr>
              <a:t>2</a:t>
            </a:r>
            <a:r>
              <a:rPr lang="zh-CN" altLang="en-US" sz="1800" dirty="0">
                <a:solidFill>
                  <a:srgbClr val="FF0000"/>
                </a:solidFill>
              </a:rPr>
              <a:t>个基本分类器</a:t>
            </a:r>
            <a:r>
              <a:rPr lang="en-US" altLang="zh-CN" sz="1800" dirty="0">
                <a:solidFill>
                  <a:srgbClr val="FF0000"/>
                </a:solidFill>
              </a:rPr>
              <a:t>H2(x)</a:t>
            </a:r>
          </a:p>
          <a:p>
            <a:pPr algn="just" eaLnBrk="0" fontAlgn="base" hangingPunct="0">
              <a:lnSpc>
                <a:spcPct val="100000"/>
              </a:lnSpc>
              <a:spcBef>
                <a:spcPct val="0"/>
              </a:spcBef>
              <a:spcAft>
                <a:spcPct val="0"/>
              </a:spcAft>
            </a:pPr>
            <a:endParaRPr lang="en-US" altLang="zh-CN" sz="1800" dirty="0">
              <a:latin typeface="Arial" panose="020B0604020202020204" pitchFamily="34" charset="0"/>
            </a:endParaRPr>
          </a:p>
          <a:p>
            <a:pPr algn="just" eaLnBrk="0" fontAlgn="base" hangingPunct="0">
              <a:lnSpc>
                <a:spcPct val="100000"/>
              </a:lnSpc>
              <a:spcBef>
                <a:spcPct val="0"/>
              </a:spcBef>
              <a:spcAft>
                <a:spcPct val="0"/>
              </a:spcAft>
            </a:pPr>
            <a:endParaRPr lang="en-US" altLang="zh-CN" sz="1800" dirty="0">
              <a:solidFill>
                <a:srgbClr val="4F4F4F"/>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zh-CN" sz="1800" dirty="0">
                <a:solidFill>
                  <a:srgbClr val="4F4F4F"/>
                </a:solidFill>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1800" dirty="0">
              <a:solidFill>
                <a:srgbClr val="4F4F4F"/>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1800" dirty="0">
              <a:solidFill>
                <a:srgbClr val="4F4F4F"/>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1800" dirty="0">
              <a:solidFill>
                <a:srgbClr val="4F4F4F"/>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rgbClr val="4F4F4F"/>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zh-CN" sz="1800" dirty="0">
              <a:solidFill>
                <a:srgbClr val="4F4F4F"/>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FDBA794E-CD40-45C1-9263-612FFAF13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430" y="3137416"/>
            <a:ext cx="4191139" cy="3520557"/>
          </a:xfrm>
          <a:prstGeom prst="rect">
            <a:avLst/>
          </a:prstGeom>
        </p:spPr>
      </p:pic>
    </p:spTree>
    <p:extLst>
      <p:ext uri="{BB962C8B-B14F-4D97-AF65-F5344CB8AC3E}">
        <p14:creationId xmlns:p14="http://schemas.microsoft.com/office/powerpoint/2010/main" val="2960038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58E54DD-07C7-4771-A8A6-B721F32D9A73}"/>
              </a:ext>
            </a:extLst>
          </p:cNvPr>
          <p:cNvSpPr>
            <a:spLocks noGrp="1"/>
          </p:cNvSpPr>
          <p:nvPr>
            <p:ph idx="1"/>
          </p:nvPr>
        </p:nvSpPr>
        <p:spPr>
          <a:xfrm>
            <a:off x="838200" y="494522"/>
            <a:ext cx="10515600" cy="6363478"/>
          </a:xfrm>
        </p:spPr>
        <p:txBody>
          <a:bodyPr>
            <a:normAutofit fontScale="92500" lnSpcReduction="10000"/>
          </a:bodyPr>
          <a:lstStyle/>
          <a:p>
            <a:r>
              <a:rPr lang="zh-CN" altLang="en-US" sz="1800" dirty="0"/>
              <a:t>显然，</a:t>
            </a:r>
            <a:r>
              <a:rPr lang="en-US" altLang="zh-CN" sz="1800" dirty="0"/>
              <a:t>H2(x)</a:t>
            </a:r>
            <a:r>
              <a:rPr lang="zh-CN" altLang="en-US" sz="1800" dirty="0"/>
              <a:t>把样本“</a:t>
            </a:r>
            <a:r>
              <a:rPr lang="en-US" altLang="zh-CN" sz="1800" dirty="0"/>
              <a:t>3 4 6”</a:t>
            </a:r>
            <a:r>
              <a:rPr lang="zh-CN" altLang="en-US" sz="1800" dirty="0"/>
              <a:t>分错了，根据</a:t>
            </a:r>
            <a:r>
              <a:rPr lang="en-US" altLang="zh-CN" sz="1800" dirty="0"/>
              <a:t>D2</a:t>
            </a:r>
            <a:r>
              <a:rPr lang="zh-CN" altLang="en-US" sz="1800" dirty="0"/>
              <a:t>可知它们的权值为</a:t>
            </a:r>
            <a:r>
              <a:rPr lang="en-US" altLang="zh-CN" sz="1800" dirty="0"/>
              <a:t>D2(3)=1/14</a:t>
            </a:r>
            <a:r>
              <a:rPr lang="zh-CN" altLang="en-US" sz="1800" dirty="0"/>
              <a:t>，</a:t>
            </a:r>
            <a:r>
              <a:rPr lang="en-US" altLang="zh-CN" sz="1800" dirty="0"/>
              <a:t>D2(4)=1/14</a:t>
            </a:r>
            <a:r>
              <a:rPr lang="zh-CN" altLang="en-US" sz="1800" dirty="0"/>
              <a:t>，</a:t>
            </a:r>
            <a:r>
              <a:rPr lang="en-US" altLang="zh-CN" sz="1800" dirty="0"/>
              <a:t>D2(6)=1/14</a:t>
            </a:r>
            <a:r>
              <a:rPr lang="zh-CN" altLang="en-US" sz="1800" dirty="0"/>
              <a:t> ，所以</a:t>
            </a:r>
            <a:r>
              <a:rPr lang="en-US" altLang="zh-CN" sz="1800" dirty="0"/>
              <a:t>H2(x)</a:t>
            </a:r>
            <a:r>
              <a:rPr lang="zh-CN" altLang="en-US" sz="1800" dirty="0"/>
              <a:t>在训练数据集上的误差率：</a:t>
            </a:r>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endParaRPr lang="en-US" altLang="zh-CN" sz="1800" dirty="0"/>
          </a:p>
          <a:p>
            <a:pPr latinLnBrk="1"/>
            <a:r>
              <a:rPr lang="zh-CN" altLang="en-US" sz="1800" dirty="0"/>
              <a:t>这样，第</a:t>
            </a:r>
            <a:r>
              <a:rPr lang="en-US" altLang="zh-CN" sz="1800" dirty="0"/>
              <a:t>2</a:t>
            </a:r>
            <a:r>
              <a:rPr lang="zh-CN" altLang="en-US" sz="1800" dirty="0"/>
              <a:t>轮迭代后，最后得到各个样本数据新的权值分布：</a:t>
            </a:r>
          </a:p>
          <a:p>
            <a:pPr marL="0" indent="0" latinLnBrk="1">
              <a:buNone/>
            </a:pPr>
            <a:r>
              <a:rPr lang="zh-CN" altLang="en-US" sz="1800" dirty="0"/>
              <a:t>                                           </a:t>
            </a:r>
            <a:r>
              <a:rPr lang="en-US" altLang="zh-CN" sz="1800" dirty="0"/>
              <a:t>D3=[1/22,1/22,1/6,1/6,7/66,1/6,7/66,7/66,1/22,1/22]</a:t>
            </a:r>
          </a:p>
          <a:p>
            <a:pPr latinLnBrk="1"/>
            <a:r>
              <a:rPr lang="zh-CN" altLang="en-US" sz="1800" dirty="0"/>
              <a:t>下表给出了权值分布的变换情况：</a:t>
            </a:r>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800" dirty="0"/>
          </a:p>
          <a:p>
            <a:pPr latinLnBrk="1"/>
            <a:endParaRPr lang="en-US" altLang="zh-CN" sz="1900" dirty="0"/>
          </a:p>
          <a:p>
            <a:pPr latinLnBrk="1">
              <a:lnSpc>
                <a:spcPct val="110000"/>
              </a:lnSpc>
            </a:pPr>
            <a:r>
              <a:rPr lang="zh-CN" altLang="en-US" sz="1900" dirty="0"/>
              <a:t>可得</a:t>
            </a:r>
            <a:r>
              <a:rPr lang="zh-CN" altLang="en-US" sz="1900" b="1" dirty="0"/>
              <a:t>分类函数：</a:t>
            </a:r>
            <a:r>
              <a:rPr lang="en-US" altLang="zh-CN" sz="1900" dirty="0"/>
              <a:t>f2(x)=0.4236H1(x) + 0.6496H2(x)</a:t>
            </a:r>
            <a:r>
              <a:rPr lang="zh-CN" altLang="en-US" sz="1900" dirty="0"/>
              <a:t>。此时，组合两个基本分类器</a:t>
            </a:r>
            <a:r>
              <a:rPr lang="en-US" altLang="zh-CN" sz="1900" dirty="0"/>
              <a:t>sign(f2(x))</a:t>
            </a:r>
            <a:r>
              <a:rPr lang="zh-CN" altLang="en-US" sz="1900" dirty="0"/>
              <a:t>作为强分类器在训练数据集上有</a:t>
            </a:r>
            <a:r>
              <a:rPr lang="en-US" altLang="zh-CN" sz="1900" dirty="0"/>
              <a:t>3</a:t>
            </a:r>
            <a:r>
              <a:rPr lang="zh-CN" altLang="en-US" sz="1900" dirty="0"/>
              <a:t>个误分类点（即</a:t>
            </a:r>
            <a:r>
              <a:rPr lang="en-US" altLang="zh-CN" sz="1900" dirty="0"/>
              <a:t>3 4 6</a:t>
            </a:r>
            <a:r>
              <a:rPr lang="zh-CN" altLang="en-US" sz="1900" dirty="0"/>
              <a:t>），此时强分类器的训练错误为：</a:t>
            </a:r>
            <a:r>
              <a:rPr lang="en-US" altLang="zh-CN" sz="1900" dirty="0"/>
              <a:t>0.3</a:t>
            </a:r>
          </a:p>
          <a:p>
            <a:pPr latinLnBrk="1"/>
            <a:endParaRPr lang="zh-CN" altLang="en-US" sz="1800" dirty="0"/>
          </a:p>
          <a:p>
            <a:endParaRPr lang="en-US" altLang="zh-CN" sz="1800" dirty="0"/>
          </a:p>
          <a:p>
            <a:endParaRPr lang="zh-CN" altLang="en-US" sz="1800" dirty="0"/>
          </a:p>
        </p:txBody>
      </p:sp>
      <p:pic>
        <p:nvPicPr>
          <p:cNvPr id="5" name="图片 4">
            <a:extLst>
              <a:ext uri="{FF2B5EF4-FFF2-40B4-BE49-F238E27FC236}">
                <a16:creationId xmlns:a16="http://schemas.microsoft.com/office/drawing/2014/main" id="{E41BE71B-409F-4E7F-B787-FD0A84E67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7050" y="995216"/>
            <a:ext cx="6057900" cy="2390775"/>
          </a:xfrm>
          <a:prstGeom prst="rect">
            <a:avLst/>
          </a:prstGeom>
        </p:spPr>
      </p:pic>
      <p:pic>
        <p:nvPicPr>
          <p:cNvPr id="7" name="图片 6">
            <a:extLst>
              <a:ext uri="{FF2B5EF4-FFF2-40B4-BE49-F238E27FC236}">
                <a16:creationId xmlns:a16="http://schemas.microsoft.com/office/drawing/2014/main" id="{79E58606-DEC8-4719-952F-DEAD5AF90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687" y="4043046"/>
            <a:ext cx="5762625" cy="1952625"/>
          </a:xfrm>
          <a:prstGeom prst="rect">
            <a:avLst/>
          </a:prstGeom>
        </p:spPr>
      </p:pic>
    </p:spTree>
    <p:extLst>
      <p:ext uri="{BB962C8B-B14F-4D97-AF65-F5344CB8AC3E}">
        <p14:creationId xmlns:p14="http://schemas.microsoft.com/office/powerpoint/2010/main" val="3314014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FFB2174-D135-4532-80D5-3460183FE53B}"/>
              </a:ext>
            </a:extLst>
          </p:cNvPr>
          <p:cNvSpPr>
            <a:spLocks noGrp="1"/>
          </p:cNvSpPr>
          <p:nvPr>
            <p:ph idx="1"/>
          </p:nvPr>
        </p:nvSpPr>
        <p:spPr>
          <a:xfrm>
            <a:off x="838200" y="466530"/>
            <a:ext cx="10515600" cy="6391469"/>
          </a:xfrm>
        </p:spPr>
        <p:txBody>
          <a:bodyPr>
            <a:normAutofit/>
          </a:bodyPr>
          <a:lstStyle/>
          <a:p>
            <a:r>
              <a:rPr lang="zh-CN" altLang="en-US" sz="1800" b="1" dirty="0"/>
              <a:t>第三次迭代</a:t>
            </a:r>
            <a:r>
              <a:rPr lang="en-US" altLang="zh-CN" sz="1800" b="1" i="1" dirty="0"/>
              <a:t>t</a:t>
            </a:r>
            <a:r>
              <a:rPr lang="en-US" altLang="zh-CN" sz="1800" b="1" dirty="0"/>
              <a:t>=3:</a:t>
            </a:r>
          </a:p>
          <a:p>
            <a:r>
              <a:rPr lang="zh-CN" altLang="en-US" sz="1800" dirty="0"/>
              <a:t>在权值分布</a:t>
            </a:r>
            <a:r>
              <a:rPr lang="en-US" altLang="zh-CN" sz="1800" dirty="0"/>
              <a:t>D3</a:t>
            </a:r>
            <a:r>
              <a:rPr lang="zh-CN" altLang="en-US" sz="1800" dirty="0"/>
              <a:t>的情况下，再取三个弱分类器</a:t>
            </a:r>
            <a:r>
              <a:rPr lang="en-US" altLang="zh-CN" sz="1800" dirty="0"/>
              <a:t>h1</a:t>
            </a:r>
            <a:r>
              <a:rPr lang="zh-CN" altLang="en-US" sz="1800" dirty="0"/>
              <a:t>、</a:t>
            </a:r>
            <a:r>
              <a:rPr lang="en-US" altLang="zh-CN" sz="1800" dirty="0"/>
              <a:t>h2</a:t>
            </a:r>
            <a:r>
              <a:rPr lang="zh-CN" altLang="en-US" sz="1800" dirty="0"/>
              <a:t>和</a:t>
            </a:r>
            <a:r>
              <a:rPr lang="en-US" altLang="zh-CN" sz="1800" dirty="0"/>
              <a:t>h3</a:t>
            </a:r>
            <a:r>
              <a:rPr lang="zh-CN" altLang="en-US" sz="1800" dirty="0"/>
              <a:t>中误差率最小的分类器作为第</a:t>
            </a:r>
            <a:r>
              <a:rPr lang="en-US" altLang="zh-CN" sz="1800" dirty="0"/>
              <a:t>3</a:t>
            </a:r>
            <a:r>
              <a:rPr lang="zh-CN" altLang="en-US" sz="1800" dirty="0"/>
              <a:t>个基本分类器</a:t>
            </a:r>
            <a:r>
              <a:rPr lang="en-US" altLang="zh-CN" sz="1800" dirty="0"/>
              <a:t>H3(x)</a:t>
            </a:r>
            <a:r>
              <a:rPr lang="zh-CN" altLang="en-US" sz="1800" dirty="0"/>
              <a:t>：</a:t>
            </a:r>
            <a:br>
              <a:rPr lang="zh-CN" altLang="en-US" sz="1800" dirty="0"/>
            </a:br>
            <a:r>
              <a:rPr lang="zh-CN" altLang="en-US" sz="1800" dirty="0"/>
              <a:t>①　当取弱分类器</a:t>
            </a:r>
            <a:r>
              <a:rPr lang="en-US" altLang="zh-CN" sz="1800" dirty="0"/>
              <a:t>h1=X1=2.5</a:t>
            </a:r>
            <a:r>
              <a:rPr lang="zh-CN" altLang="en-US" sz="1800" dirty="0"/>
              <a:t>时，此时被错分的样本点为“</a:t>
            </a:r>
            <a:r>
              <a:rPr lang="en-US" altLang="zh-CN" sz="1800" dirty="0"/>
              <a:t>5 7 8”</a:t>
            </a:r>
            <a:r>
              <a:rPr lang="zh-CN" altLang="en-US" sz="1800" dirty="0"/>
              <a:t>：</a:t>
            </a:r>
            <a:br>
              <a:rPr lang="zh-CN" altLang="en-US" sz="1800" dirty="0"/>
            </a:br>
            <a:r>
              <a:rPr lang="zh-CN" altLang="en-US" sz="1800" dirty="0"/>
              <a:t>误差率</a:t>
            </a:r>
            <a:r>
              <a:rPr lang="en-US" altLang="zh-CN" sz="1800" dirty="0"/>
              <a:t>e=7/66+7/66+7/66=7/22</a:t>
            </a:r>
            <a:r>
              <a:rPr lang="zh-CN" altLang="en-US" sz="1800" dirty="0"/>
              <a:t>；</a:t>
            </a:r>
            <a:br>
              <a:rPr lang="zh-CN" altLang="en-US" sz="1800" dirty="0"/>
            </a:br>
            <a:r>
              <a:rPr lang="zh-CN" altLang="en-US" sz="1800" dirty="0"/>
              <a:t>②　当取弱分类器</a:t>
            </a:r>
            <a:r>
              <a:rPr lang="en-US" altLang="zh-CN" sz="1800" dirty="0"/>
              <a:t>h2=X1=8.5</a:t>
            </a:r>
            <a:r>
              <a:rPr lang="zh-CN" altLang="en-US" sz="1800" dirty="0"/>
              <a:t>时，此时被错分的样本点为“</a:t>
            </a:r>
            <a:r>
              <a:rPr lang="en-US" altLang="zh-CN" sz="1800" dirty="0"/>
              <a:t>3 4 6”</a:t>
            </a:r>
            <a:r>
              <a:rPr lang="zh-CN" altLang="en-US" sz="1800" dirty="0"/>
              <a:t>：</a:t>
            </a:r>
            <a:br>
              <a:rPr lang="zh-CN" altLang="en-US" sz="1800" dirty="0"/>
            </a:br>
            <a:r>
              <a:rPr lang="zh-CN" altLang="en-US" sz="1800" dirty="0"/>
              <a:t>误差率</a:t>
            </a:r>
            <a:r>
              <a:rPr lang="en-US" altLang="zh-CN" sz="1800" dirty="0"/>
              <a:t>e=1/6+1/6+1/6=1/2=0.5</a:t>
            </a:r>
            <a:r>
              <a:rPr lang="zh-CN" altLang="en-US" sz="1800" dirty="0"/>
              <a:t>；</a:t>
            </a:r>
            <a:br>
              <a:rPr lang="zh-CN" altLang="en-US" sz="1800" dirty="0"/>
            </a:br>
            <a:r>
              <a:rPr lang="zh-CN" altLang="en-US" sz="1800" dirty="0"/>
              <a:t>③　当取弱分类器</a:t>
            </a:r>
            <a:r>
              <a:rPr lang="en-US" altLang="zh-CN" sz="1800" dirty="0"/>
              <a:t>h3=X2=6.5</a:t>
            </a:r>
            <a:r>
              <a:rPr lang="zh-CN" altLang="en-US" sz="1800" dirty="0"/>
              <a:t>时，此时被错分的样本点为“</a:t>
            </a:r>
            <a:r>
              <a:rPr lang="en-US" altLang="zh-CN" sz="1800" dirty="0"/>
              <a:t>1 2 9”</a:t>
            </a:r>
            <a:r>
              <a:rPr lang="zh-CN" altLang="en-US" sz="1800" dirty="0"/>
              <a:t>：</a:t>
            </a:r>
            <a:br>
              <a:rPr lang="zh-CN" altLang="en-US" sz="1800" dirty="0"/>
            </a:br>
            <a:r>
              <a:rPr lang="zh-CN" altLang="en-US" sz="1800" dirty="0"/>
              <a:t>误差率</a:t>
            </a:r>
            <a:r>
              <a:rPr lang="en-US" altLang="zh-CN" sz="1800" dirty="0"/>
              <a:t>e=1/22+1/22+1/22=3/22</a:t>
            </a:r>
            <a:r>
              <a:rPr lang="zh-CN" altLang="en-US" sz="1800" dirty="0"/>
              <a:t>；</a:t>
            </a:r>
            <a:endParaRPr lang="en-US" altLang="zh-CN" sz="1800" dirty="0"/>
          </a:p>
          <a:p>
            <a:r>
              <a:rPr lang="zh-CN" altLang="en-US" sz="1800" dirty="0">
                <a:solidFill>
                  <a:srgbClr val="FF0000"/>
                </a:solidFill>
              </a:rPr>
              <a:t>因此，取当前最小的分类器</a:t>
            </a:r>
            <a:r>
              <a:rPr lang="en-US" altLang="zh-CN" sz="1800" i="1" dirty="0">
                <a:solidFill>
                  <a:srgbClr val="FF0000"/>
                </a:solidFill>
              </a:rPr>
              <a:t>h3</a:t>
            </a:r>
            <a:r>
              <a:rPr lang="zh-CN" altLang="en-US" sz="1800" dirty="0">
                <a:solidFill>
                  <a:srgbClr val="FF0000"/>
                </a:solidFill>
              </a:rPr>
              <a:t>作为第</a:t>
            </a:r>
            <a:r>
              <a:rPr lang="en-US" altLang="zh-CN" sz="1800" dirty="0">
                <a:solidFill>
                  <a:srgbClr val="FF0000"/>
                </a:solidFill>
              </a:rPr>
              <a:t>3</a:t>
            </a:r>
            <a:r>
              <a:rPr lang="zh-CN" altLang="en-US" sz="1800" dirty="0">
                <a:solidFill>
                  <a:srgbClr val="FF0000"/>
                </a:solidFill>
              </a:rPr>
              <a:t>个基本分类器</a:t>
            </a:r>
            <a:r>
              <a:rPr lang="en-US" altLang="zh-CN" sz="1800" i="1" dirty="0">
                <a:solidFill>
                  <a:srgbClr val="FF0000"/>
                </a:solidFill>
              </a:rPr>
              <a:t>H</a:t>
            </a:r>
            <a:r>
              <a:rPr lang="en-US" altLang="zh-CN" sz="1800" dirty="0">
                <a:solidFill>
                  <a:srgbClr val="FF0000"/>
                </a:solidFill>
              </a:rPr>
              <a:t>3(</a:t>
            </a:r>
            <a:r>
              <a:rPr lang="en-US" altLang="zh-CN" sz="1800" i="1" dirty="0">
                <a:solidFill>
                  <a:srgbClr val="FF0000"/>
                </a:solidFill>
              </a:rPr>
              <a:t>x</a:t>
            </a:r>
            <a:r>
              <a:rPr lang="en-US" altLang="zh-CN" sz="1800" dirty="0">
                <a:solidFill>
                  <a:srgbClr val="FF0000"/>
                </a:solidFill>
              </a:rPr>
              <a:t>)</a:t>
            </a:r>
            <a:r>
              <a:rPr lang="zh-CN" altLang="en-US" sz="1800" dirty="0">
                <a:solidFill>
                  <a:srgbClr val="FF0000"/>
                </a:solidFill>
              </a:rPr>
              <a:t>：</a:t>
            </a:r>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en-US" altLang="zh-CN" sz="1800" dirty="0">
              <a:solidFill>
                <a:srgbClr val="FF0000"/>
              </a:solidFill>
            </a:endParaRPr>
          </a:p>
          <a:p>
            <a:endParaRPr lang="zh-CN" altLang="en-US" sz="1800" dirty="0"/>
          </a:p>
        </p:txBody>
      </p:sp>
      <p:pic>
        <p:nvPicPr>
          <p:cNvPr id="5" name="图片 4">
            <a:extLst>
              <a:ext uri="{FF2B5EF4-FFF2-40B4-BE49-F238E27FC236}">
                <a16:creationId xmlns:a16="http://schemas.microsoft.com/office/drawing/2014/main" id="{70750468-8508-4490-A810-655817D40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6039" y="3225798"/>
            <a:ext cx="5459922" cy="3165672"/>
          </a:xfrm>
          <a:prstGeom prst="rect">
            <a:avLst/>
          </a:prstGeom>
        </p:spPr>
      </p:pic>
    </p:spTree>
    <p:extLst>
      <p:ext uri="{BB962C8B-B14F-4D97-AF65-F5344CB8AC3E}">
        <p14:creationId xmlns:p14="http://schemas.microsoft.com/office/powerpoint/2010/main" val="425128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C178941-A24D-4101-8A28-337042E1E694}"/>
              </a:ext>
            </a:extLst>
          </p:cNvPr>
          <p:cNvSpPr>
            <a:spLocks noGrp="1"/>
          </p:cNvSpPr>
          <p:nvPr>
            <p:ph idx="1"/>
          </p:nvPr>
        </p:nvSpPr>
        <p:spPr>
          <a:xfrm>
            <a:off x="838200" y="0"/>
            <a:ext cx="10515600" cy="6858000"/>
          </a:xfrm>
        </p:spPr>
        <p:txBody>
          <a:bodyPr/>
          <a:lstStyle/>
          <a:p>
            <a:pPr marL="0" indent="0">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latinLnBrk="1">
              <a:buNone/>
            </a:pPr>
            <a:endParaRPr lang="en-US" altLang="zh-CN" dirty="0"/>
          </a:p>
          <a:p>
            <a:pPr latinLnBrk="1"/>
            <a:r>
              <a:rPr lang="zh-CN" altLang="en-US" sz="1800" dirty="0"/>
              <a:t>这样，第</a:t>
            </a:r>
            <a:r>
              <a:rPr lang="en-US" altLang="zh-CN" sz="1800" dirty="0"/>
              <a:t>3</a:t>
            </a:r>
            <a:r>
              <a:rPr lang="zh-CN" altLang="en-US" sz="1800" dirty="0"/>
              <a:t>轮迭代后，得到各个样本数据新的权值分布为：</a:t>
            </a:r>
          </a:p>
          <a:p>
            <a:pPr marL="0" indent="0" latinLnBrk="1">
              <a:buNone/>
            </a:pPr>
            <a:r>
              <a:rPr lang="zh-CN" altLang="en-US" sz="1800" dirty="0"/>
              <a:t>                                                 </a:t>
            </a:r>
            <a:r>
              <a:rPr lang="en-US" altLang="zh-CN" sz="1800" dirty="0"/>
              <a:t>D4=[1/6,1/6,11/114,11/114,7/114,11/114,7/114,7/114,1/6,1/38]</a:t>
            </a:r>
          </a:p>
          <a:p>
            <a:pPr latinLnBrk="1"/>
            <a:r>
              <a:rPr lang="en-US" altLang="zh-CN" sz="1800" dirty="0"/>
              <a:t>  </a:t>
            </a:r>
            <a:r>
              <a:rPr lang="zh-CN" altLang="en-US" sz="1800" dirty="0"/>
              <a:t>下表给出了权值分布的变换情况：</a:t>
            </a:r>
          </a:p>
          <a:p>
            <a:endParaRPr lang="en-US" altLang="zh-CN" dirty="0"/>
          </a:p>
          <a:p>
            <a:endParaRPr lang="zh-CN" altLang="en-US" dirty="0"/>
          </a:p>
        </p:txBody>
      </p:sp>
      <p:pic>
        <p:nvPicPr>
          <p:cNvPr id="7" name="图片 6">
            <a:extLst>
              <a:ext uri="{FF2B5EF4-FFF2-40B4-BE49-F238E27FC236}">
                <a16:creationId xmlns:a16="http://schemas.microsoft.com/office/drawing/2014/main" id="{1211F3D0-4B27-4CD1-9073-C89AC54C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112" y="152400"/>
            <a:ext cx="5819775" cy="3276600"/>
          </a:xfrm>
          <a:prstGeom prst="rect">
            <a:avLst/>
          </a:prstGeom>
        </p:spPr>
      </p:pic>
      <p:pic>
        <p:nvPicPr>
          <p:cNvPr id="9" name="图片 8">
            <a:extLst>
              <a:ext uri="{FF2B5EF4-FFF2-40B4-BE49-F238E27FC236}">
                <a16:creationId xmlns:a16="http://schemas.microsoft.com/office/drawing/2014/main" id="{FAEFFE8D-D8CA-40D2-A398-6AD8DF7B8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8574" y="4581525"/>
            <a:ext cx="5753100" cy="2276475"/>
          </a:xfrm>
          <a:prstGeom prst="rect">
            <a:avLst/>
          </a:prstGeom>
        </p:spPr>
      </p:pic>
    </p:spTree>
    <p:extLst>
      <p:ext uri="{BB962C8B-B14F-4D97-AF65-F5344CB8AC3E}">
        <p14:creationId xmlns:p14="http://schemas.microsoft.com/office/powerpoint/2010/main" val="174363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9A34D-E5AB-4293-9F9C-BDE4729A3390}"/>
              </a:ext>
            </a:extLst>
          </p:cNvPr>
          <p:cNvSpPr>
            <a:spLocks noGrp="1"/>
          </p:cNvSpPr>
          <p:nvPr>
            <p:ph type="title"/>
          </p:nvPr>
        </p:nvSpPr>
        <p:spPr/>
        <p:txBody>
          <a:bodyPr/>
          <a:lstStyle/>
          <a:p>
            <a:r>
              <a:rPr lang="en-US" altLang="zh-CN" dirty="0"/>
              <a:t>Boost</a:t>
            </a:r>
            <a:r>
              <a:rPr lang="zh-CN" altLang="en-US" dirty="0"/>
              <a:t>算法基本思想</a:t>
            </a:r>
          </a:p>
        </p:txBody>
      </p:sp>
      <p:sp>
        <p:nvSpPr>
          <p:cNvPr id="3" name="内容占位符 2">
            <a:extLst>
              <a:ext uri="{FF2B5EF4-FFF2-40B4-BE49-F238E27FC236}">
                <a16:creationId xmlns:a16="http://schemas.microsoft.com/office/drawing/2014/main" id="{AE069E7C-6514-4685-8555-7049A2A877B6}"/>
              </a:ext>
            </a:extLst>
          </p:cNvPr>
          <p:cNvSpPr>
            <a:spLocks noGrp="1"/>
          </p:cNvSpPr>
          <p:nvPr>
            <p:ph idx="1"/>
          </p:nvPr>
        </p:nvSpPr>
        <p:spPr/>
        <p:txBody>
          <a:bodyPr/>
          <a:lstStyle/>
          <a:p>
            <a:r>
              <a:rPr lang="en-US" altLang="zh-CN" dirty="0"/>
              <a:t>Boost</a:t>
            </a:r>
            <a:r>
              <a:rPr lang="zh-CN" altLang="en-US" dirty="0"/>
              <a:t>：提升</a:t>
            </a:r>
            <a:endParaRPr lang="en-US" altLang="zh-CN" dirty="0"/>
          </a:p>
          <a:p>
            <a:r>
              <a:rPr lang="en-US" altLang="zh-CN" dirty="0"/>
              <a:t>Boosting</a:t>
            </a:r>
            <a:r>
              <a:rPr lang="zh-CN" altLang="en-US" dirty="0"/>
              <a:t>是一族可将弱学习器提升为强学习器的算法。这族算法的工作机制类似：先从初始训练集训练出一个基学习器，再根据基学习器的表现对训练的样本分布进行调整，使得先前基学习器做错的样本在后续受到更多的关注，然后基于调整后的样本分布来训练下一个基学习器；如此重复进行，直至基学习器数目达到事先指定的值</a:t>
            </a:r>
            <a:r>
              <a:rPr lang="en-US" altLang="zh-CN" dirty="0"/>
              <a:t>T</a:t>
            </a:r>
            <a:r>
              <a:rPr lang="zh-CN" altLang="en-US" dirty="0"/>
              <a:t>，最终将这</a:t>
            </a:r>
            <a:r>
              <a:rPr lang="en-US" altLang="zh-CN" dirty="0"/>
              <a:t>T</a:t>
            </a:r>
            <a:r>
              <a:rPr lang="zh-CN" altLang="en-US" dirty="0"/>
              <a:t>个基学习器进行加权结合。</a:t>
            </a:r>
            <a:endParaRPr lang="en-US" altLang="zh-CN" dirty="0"/>
          </a:p>
          <a:p>
            <a:r>
              <a:rPr lang="zh-CN" altLang="en-US" dirty="0"/>
              <a:t>常见的</a:t>
            </a:r>
            <a:r>
              <a:rPr lang="en-US" altLang="zh-CN" dirty="0"/>
              <a:t>Boost</a:t>
            </a:r>
            <a:r>
              <a:rPr lang="zh-CN" altLang="en-US" dirty="0"/>
              <a:t>算法：</a:t>
            </a:r>
            <a:r>
              <a:rPr lang="en-US" altLang="zh-CN" dirty="0"/>
              <a:t>GBDT</a:t>
            </a:r>
            <a:r>
              <a:rPr lang="zh-CN" altLang="en-US" dirty="0"/>
              <a:t>（</a:t>
            </a:r>
            <a:r>
              <a:rPr lang="en-US" altLang="zh-CN" dirty="0"/>
              <a:t>Gradient Boosting Decision Tree</a:t>
            </a:r>
            <a:r>
              <a:rPr lang="zh-CN" altLang="en-US" dirty="0"/>
              <a:t>）、</a:t>
            </a:r>
            <a:r>
              <a:rPr lang="en-US" altLang="zh-CN" dirty="0" err="1"/>
              <a:t>Adaboost</a:t>
            </a:r>
            <a:r>
              <a:rPr lang="zh-CN" altLang="en-US" dirty="0"/>
              <a:t>、</a:t>
            </a:r>
            <a:r>
              <a:rPr lang="en-US" altLang="zh-CN" dirty="0" err="1"/>
              <a:t>XGBoosting</a:t>
            </a:r>
            <a:r>
              <a:rPr lang="zh-CN" altLang="en-US" dirty="0"/>
              <a:t>（极端梯度提升算法）</a:t>
            </a:r>
          </a:p>
        </p:txBody>
      </p:sp>
    </p:spTree>
    <p:extLst>
      <p:ext uri="{BB962C8B-B14F-4D97-AF65-F5344CB8AC3E}">
        <p14:creationId xmlns:p14="http://schemas.microsoft.com/office/powerpoint/2010/main" val="335117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D47767-013A-4A0F-BFD0-011F65C13B34}"/>
              </a:ext>
            </a:extLst>
          </p:cNvPr>
          <p:cNvSpPr>
            <a:spLocks noGrp="1"/>
          </p:cNvSpPr>
          <p:nvPr>
            <p:ph idx="1"/>
          </p:nvPr>
        </p:nvSpPr>
        <p:spPr>
          <a:xfrm>
            <a:off x="838200" y="1390261"/>
            <a:ext cx="10515600" cy="5626457"/>
          </a:xfrm>
        </p:spPr>
        <p:txBody>
          <a:bodyPr/>
          <a:lstStyle/>
          <a:p>
            <a:pPr latinLnBrk="1"/>
            <a:r>
              <a:rPr lang="zh-CN" altLang="en-US" sz="2400" dirty="0"/>
              <a:t>可得</a:t>
            </a:r>
            <a:r>
              <a:rPr lang="zh-CN" altLang="en-US" sz="2400" b="1" dirty="0"/>
              <a:t>分类函数：</a:t>
            </a:r>
            <a:r>
              <a:rPr lang="en-US" altLang="zh-CN" sz="2400" dirty="0"/>
              <a:t>f3(x)=0.4236H1(x) + 0.6496H2(x)+0.9229H3(x)</a:t>
            </a:r>
            <a:r>
              <a:rPr lang="zh-CN" altLang="en-US" sz="2400" dirty="0"/>
              <a:t>。此时，组合三个基本分类器</a:t>
            </a:r>
            <a:r>
              <a:rPr lang="en-US" altLang="zh-CN" sz="2400" dirty="0"/>
              <a:t>sign(f3(x))</a:t>
            </a:r>
            <a:r>
              <a:rPr lang="zh-CN" altLang="en-US" sz="2400" dirty="0"/>
              <a:t>作为强分类器，在训练数据集上有</a:t>
            </a:r>
            <a:r>
              <a:rPr lang="en-US" altLang="zh-CN" sz="2400" dirty="0"/>
              <a:t>0</a:t>
            </a:r>
            <a:r>
              <a:rPr lang="zh-CN" altLang="en-US" sz="2400" dirty="0"/>
              <a:t>个误分类点。至此，整个训练过程结束。</a:t>
            </a:r>
          </a:p>
          <a:p>
            <a:pPr latinLnBrk="1"/>
            <a:r>
              <a:rPr lang="zh-CN" altLang="en-US" sz="2400" dirty="0"/>
              <a:t>  整合所有分类器，可得最终的强分类器为：</a:t>
            </a:r>
            <a:endParaRPr lang="en-US" altLang="zh-CN" sz="2400" dirty="0"/>
          </a:p>
          <a:p>
            <a:pPr latinLnBrk="1"/>
            <a:endParaRPr lang="en-US" altLang="zh-CN" sz="2400" dirty="0"/>
          </a:p>
          <a:p>
            <a:pPr latinLnBrk="1"/>
            <a:endParaRPr lang="en-US" altLang="zh-CN" sz="2400" dirty="0"/>
          </a:p>
          <a:p>
            <a:pPr latinLnBrk="1"/>
            <a:endParaRPr lang="en-US" altLang="zh-CN" b="1" dirty="0"/>
          </a:p>
          <a:p>
            <a:pPr latinLnBrk="1"/>
            <a:r>
              <a:rPr lang="zh-CN" altLang="en-US" b="1" dirty="0"/>
              <a:t>这个强分类器</a:t>
            </a:r>
            <a:r>
              <a:rPr lang="en-US" altLang="zh-CN" b="1" i="1" dirty="0" err="1"/>
              <a:t>Hfinal</a:t>
            </a:r>
            <a:r>
              <a:rPr lang="zh-CN" altLang="en-US" b="1" dirty="0"/>
              <a:t>对训练样本的错误率为</a:t>
            </a:r>
            <a:r>
              <a:rPr lang="en-US" altLang="zh-CN" b="1" dirty="0"/>
              <a:t>0</a:t>
            </a:r>
            <a:r>
              <a:rPr lang="zh-CN" altLang="en-US" b="1" dirty="0"/>
              <a:t>！</a:t>
            </a:r>
            <a:endParaRPr lang="zh-CN" altLang="en-US" dirty="0"/>
          </a:p>
          <a:p>
            <a:endParaRPr lang="zh-CN" altLang="en-US" dirty="0"/>
          </a:p>
        </p:txBody>
      </p:sp>
      <p:pic>
        <p:nvPicPr>
          <p:cNvPr id="5" name="图片 4">
            <a:extLst>
              <a:ext uri="{FF2B5EF4-FFF2-40B4-BE49-F238E27FC236}">
                <a16:creationId xmlns:a16="http://schemas.microsoft.com/office/drawing/2014/main" id="{CA595FCB-912E-46DA-80AE-395CC79C3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860" y="3051109"/>
            <a:ext cx="6624280" cy="998375"/>
          </a:xfrm>
          <a:prstGeom prst="rect">
            <a:avLst/>
          </a:prstGeom>
        </p:spPr>
      </p:pic>
    </p:spTree>
    <p:extLst>
      <p:ext uri="{BB962C8B-B14F-4D97-AF65-F5344CB8AC3E}">
        <p14:creationId xmlns:p14="http://schemas.microsoft.com/office/powerpoint/2010/main" val="94588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4475D1-62BE-438F-89D9-1B2B5EA2BC8B}"/>
              </a:ext>
            </a:extLst>
          </p:cNvPr>
          <p:cNvSpPr>
            <a:spLocks noGrp="1"/>
          </p:cNvSpPr>
          <p:nvPr>
            <p:ph type="title"/>
          </p:nvPr>
        </p:nvSpPr>
        <p:spPr/>
        <p:txBody>
          <a:bodyPr/>
          <a:lstStyle/>
          <a:p>
            <a:r>
              <a:rPr lang="en-US" altLang="zh-CN" dirty="0"/>
              <a:t>XG Boost</a:t>
            </a:r>
            <a:r>
              <a:rPr lang="zh-CN" altLang="en-US" dirty="0"/>
              <a:t>算法</a:t>
            </a:r>
          </a:p>
        </p:txBody>
      </p:sp>
      <p:sp>
        <p:nvSpPr>
          <p:cNvPr id="3" name="内容占位符 2">
            <a:extLst>
              <a:ext uri="{FF2B5EF4-FFF2-40B4-BE49-F238E27FC236}">
                <a16:creationId xmlns:a16="http://schemas.microsoft.com/office/drawing/2014/main" id="{2A04B99D-5886-4C56-8A60-5F8725148060}"/>
              </a:ext>
            </a:extLst>
          </p:cNvPr>
          <p:cNvSpPr>
            <a:spLocks noGrp="1"/>
          </p:cNvSpPr>
          <p:nvPr>
            <p:ph idx="1"/>
          </p:nvPr>
        </p:nvSpPr>
        <p:spPr>
          <a:xfrm>
            <a:off x="838200" y="1427584"/>
            <a:ext cx="10515600" cy="4749379"/>
          </a:xfrm>
        </p:spPr>
        <p:txBody>
          <a:bodyPr/>
          <a:lstStyle/>
          <a:p>
            <a:r>
              <a:rPr lang="en-US" altLang="zh-CN" dirty="0"/>
              <a:t>XG Boost</a:t>
            </a:r>
            <a:r>
              <a:rPr lang="zh-CN" altLang="en-US" dirty="0"/>
              <a:t>算法全名叫做极端梯度提升算法，专注于梯度提升，具有优良的学习效果以及高效的训练速度，</a:t>
            </a:r>
            <a:r>
              <a:rPr lang="en-US" altLang="zh-CN" dirty="0"/>
              <a:t>XG</a:t>
            </a:r>
            <a:r>
              <a:rPr lang="zh-CN" altLang="en-US" dirty="0"/>
              <a:t> </a:t>
            </a:r>
            <a:r>
              <a:rPr lang="en-US" altLang="zh-CN" dirty="0"/>
              <a:t>Boost</a:t>
            </a:r>
            <a:r>
              <a:rPr lang="zh-CN" altLang="en-US" dirty="0"/>
              <a:t>算法具有三个核心：集成思想，构建目标损失函数，求解损失函数</a:t>
            </a:r>
            <a:endParaRPr lang="en-US" altLang="zh-CN" dirty="0"/>
          </a:p>
          <a:p>
            <a:r>
              <a:rPr lang="zh-CN" altLang="en-US" dirty="0"/>
              <a:t>集成学习的思想主要是用某些学习方法学习出多个若分类器，然后将多个分类器组合在一起进行共同预测，主要问题就在于怎样训练出多个弱分类器和怎么样对这些弱分类器进行组合。而</a:t>
            </a:r>
            <a:r>
              <a:rPr lang="en-US" altLang="zh-CN" dirty="0" err="1"/>
              <a:t>XGBoost</a:t>
            </a:r>
            <a:r>
              <a:rPr lang="zh-CN" altLang="en-US" dirty="0"/>
              <a:t>是以</a:t>
            </a:r>
            <a:r>
              <a:rPr lang="en-US" altLang="zh-CN" dirty="0"/>
              <a:t>CART</a:t>
            </a:r>
            <a:r>
              <a:rPr lang="zh-CN" altLang="en-US" dirty="0"/>
              <a:t>树进行集成学习组合，并且</a:t>
            </a:r>
            <a:r>
              <a:rPr lang="en-US" altLang="zh-CN" dirty="0" err="1"/>
              <a:t>XGBoost</a:t>
            </a:r>
            <a:r>
              <a:rPr lang="zh-CN" altLang="en-US" dirty="0"/>
              <a:t>集成学习思想是使得目标损失函数沿最快的方向不断的减小直至达到终止条件。</a:t>
            </a:r>
            <a:endParaRPr lang="en-US" altLang="zh-CN" dirty="0"/>
          </a:p>
          <a:p>
            <a:r>
              <a:rPr lang="zh-CN" altLang="en-US" dirty="0"/>
              <a:t>使用</a:t>
            </a:r>
            <a:r>
              <a:rPr lang="en-US" altLang="zh-CN" dirty="0"/>
              <a:t>CART</a:t>
            </a:r>
            <a:r>
              <a:rPr lang="zh-CN" altLang="en-US" dirty="0"/>
              <a:t>树的原因在于其叶节点相对应的值是实际分数值而不是确定类别，这将有助于实现高效的优化算法。</a:t>
            </a:r>
            <a:endParaRPr lang="en-US" altLang="zh-CN" dirty="0"/>
          </a:p>
        </p:txBody>
      </p:sp>
    </p:spTree>
    <p:extLst>
      <p:ext uri="{BB962C8B-B14F-4D97-AF65-F5344CB8AC3E}">
        <p14:creationId xmlns:p14="http://schemas.microsoft.com/office/powerpoint/2010/main" val="1985683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53F85D1-A4B2-4B33-AD56-7608060E86E0}"/>
              </a:ext>
            </a:extLst>
          </p:cNvPr>
          <p:cNvPicPr>
            <a:picLocks noGrp="1" noChangeAspect="1"/>
          </p:cNvPicPr>
          <p:nvPr>
            <p:ph idx="1"/>
          </p:nvPr>
        </p:nvPicPr>
        <p:blipFill>
          <a:blip r:embed="rId2"/>
          <a:stretch>
            <a:fillRect/>
          </a:stretch>
        </p:blipFill>
        <p:spPr>
          <a:xfrm>
            <a:off x="247650" y="0"/>
            <a:ext cx="5034425" cy="3514725"/>
          </a:xfrm>
          <a:prstGeom prst="rect">
            <a:avLst/>
          </a:prstGeom>
        </p:spPr>
      </p:pic>
      <p:pic>
        <p:nvPicPr>
          <p:cNvPr id="5" name="图片 4">
            <a:extLst>
              <a:ext uri="{FF2B5EF4-FFF2-40B4-BE49-F238E27FC236}">
                <a16:creationId xmlns:a16="http://schemas.microsoft.com/office/drawing/2014/main" id="{3D02639F-4E1D-43A5-9389-E3BC599B1A66}"/>
              </a:ext>
            </a:extLst>
          </p:cNvPr>
          <p:cNvPicPr>
            <a:picLocks noChangeAspect="1"/>
          </p:cNvPicPr>
          <p:nvPr/>
        </p:nvPicPr>
        <p:blipFill>
          <a:blip r:embed="rId3"/>
          <a:stretch>
            <a:fillRect/>
          </a:stretch>
        </p:blipFill>
        <p:spPr>
          <a:xfrm>
            <a:off x="4589325" y="2619375"/>
            <a:ext cx="6906036" cy="4238625"/>
          </a:xfrm>
          <a:prstGeom prst="rect">
            <a:avLst/>
          </a:prstGeom>
        </p:spPr>
      </p:pic>
    </p:spTree>
    <p:extLst>
      <p:ext uri="{BB962C8B-B14F-4D97-AF65-F5344CB8AC3E}">
        <p14:creationId xmlns:p14="http://schemas.microsoft.com/office/powerpoint/2010/main" val="2700249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795347-CAF2-453D-8480-093074D3B528}"/>
              </a:ext>
            </a:extLst>
          </p:cNvPr>
          <p:cNvSpPr>
            <a:spLocks noGrp="1"/>
          </p:cNvSpPr>
          <p:nvPr>
            <p:ph idx="1"/>
          </p:nvPr>
        </p:nvSpPr>
        <p:spPr/>
        <p:txBody>
          <a:bodyPr/>
          <a:lstStyle/>
          <a:p>
            <a:r>
              <a:rPr lang="zh-CN" altLang="en-US" dirty="0"/>
              <a:t>对比这两种决策树模型，由图可知，这个小博士在一棵树的得分是</a:t>
            </a:r>
            <a:r>
              <a:rPr lang="en-US" altLang="zh-CN" dirty="0"/>
              <a:t>2</a:t>
            </a:r>
            <a:r>
              <a:rPr lang="zh-CN" altLang="en-US" dirty="0"/>
              <a:t>，而在多棵树的得分是</a:t>
            </a:r>
            <a:r>
              <a:rPr lang="en-US" altLang="zh-CN" dirty="0"/>
              <a:t>3.5</a:t>
            </a:r>
            <a:r>
              <a:rPr lang="zh-CN" altLang="en-US" dirty="0"/>
              <a:t>，将集成思想推广，得出数学预测模型为：</a:t>
            </a:r>
            <a:endParaRPr lang="en-US" altLang="zh-CN" dirty="0"/>
          </a:p>
          <a:p>
            <a:r>
              <a:rPr lang="zh-CN" altLang="en-US" dirty="0"/>
              <a:t>其中，</a:t>
            </a:r>
            <a:r>
              <a:rPr lang="en-US" altLang="zh-CN" dirty="0"/>
              <a:t>K</a:t>
            </a:r>
            <a:r>
              <a:rPr lang="zh-CN" altLang="en-US" dirty="0"/>
              <a:t>为树的总数， 表示第</a:t>
            </a:r>
            <a:r>
              <a:rPr lang="en-US" altLang="zh-CN" dirty="0"/>
              <a:t>k</a:t>
            </a:r>
            <a:r>
              <a:rPr lang="zh-CN" altLang="en-US" dirty="0"/>
              <a:t>棵树的输出函数，等式左侧表示样本</a:t>
            </a:r>
            <a:r>
              <a:rPr lang="en-US" altLang="zh-CN" dirty="0"/>
              <a:t>xi</a:t>
            </a:r>
            <a:r>
              <a:rPr lang="zh-CN" altLang="en-US" dirty="0"/>
              <a:t>的预测结果，这个模型由</a:t>
            </a:r>
            <a:r>
              <a:rPr lang="en-US" altLang="zh-CN" dirty="0"/>
              <a:t>K</a:t>
            </a:r>
            <a:r>
              <a:rPr lang="zh-CN" altLang="en-US" dirty="0"/>
              <a:t>棵</a:t>
            </a:r>
            <a:r>
              <a:rPr lang="en-US" altLang="zh-CN" dirty="0"/>
              <a:t>CART</a:t>
            </a:r>
            <a:r>
              <a:rPr lang="zh-CN" altLang="en-US" dirty="0"/>
              <a:t>树组成</a:t>
            </a:r>
          </a:p>
        </p:txBody>
      </p:sp>
      <p:sp>
        <p:nvSpPr>
          <p:cNvPr id="7" name="Rectangle 4">
            <a:extLst>
              <a:ext uri="{FF2B5EF4-FFF2-40B4-BE49-F238E27FC236}">
                <a16:creationId xmlns:a16="http://schemas.microsoft.com/office/drawing/2014/main" id="{48BFA670-72A9-4452-9E22-D37B5F8ED6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6839D33D-95F6-4EFF-87FF-1FCE0F3382C3}"/>
              </a:ext>
            </a:extLst>
          </p:cNvPr>
          <p:cNvPicPr>
            <a:picLocks noChangeAspect="1"/>
          </p:cNvPicPr>
          <p:nvPr/>
        </p:nvPicPr>
        <p:blipFill>
          <a:blip r:embed="rId2"/>
          <a:stretch>
            <a:fillRect/>
          </a:stretch>
        </p:blipFill>
        <p:spPr>
          <a:xfrm>
            <a:off x="2514990" y="2563959"/>
            <a:ext cx="2010358" cy="701755"/>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0ECE7B1-DDE4-4BDF-B610-ABF1BE1B4F5D}"/>
                  </a:ext>
                </a:extLst>
              </p:cNvPr>
              <p:cNvSpPr/>
              <p:nvPr/>
            </p:nvSpPr>
            <p:spPr>
              <a:xfrm>
                <a:off x="4137311" y="3165043"/>
                <a:ext cx="77607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𝑘</m:t>
                          </m:r>
                        </m:sub>
                      </m:sSub>
                    </m:oMath>
                  </m:oMathPara>
                </a14:m>
                <a:endParaRPr lang="zh-CN" altLang="en-US" dirty="0"/>
              </a:p>
            </p:txBody>
          </p:sp>
        </mc:Choice>
        <mc:Fallback xmlns="">
          <p:sp>
            <p:nvSpPr>
              <p:cNvPr id="10" name="矩形 9">
                <a:extLst>
                  <a:ext uri="{FF2B5EF4-FFF2-40B4-BE49-F238E27FC236}">
                    <a16:creationId xmlns:a16="http://schemas.microsoft.com/office/drawing/2014/main" id="{70ECE7B1-DDE4-4BDF-B610-ABF1BE1B4F5D}"/>
                  </a:ext>
                </a:extLst>
              </p:cNvPr>
              <p:cNvSpPr>
                <a:spLocks noRot="1" noChangeAspect="1" noMove="1" noResize="1" noEditPoints="1" noAdjustHandles="1" noChangeArrowheads="1" noChangeShapeType="1" noTextEdit="1"/>
              </p:cNvSpPr>
              <p:nvPr/>
            </p:nvSpPr>
            <p:spPr>
              <a:xfrm>
                <a:off x="4137311" y="3165043"/>
                <a:ext cx="776074" cy="369332"/>
              </a:xfrm>
              <a:prstGeom prst="rect">
                <a:avLst/>
              </a:prstGeom>
              <a:blipFill>
                <a:blip r:embed="rId3"/>
                <a:stretch>
                  <a:fillRect b="-131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33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C87A3-9080-4DB5-B5DB-C599548BDE8D}"/>
              </a:ext>
            </a:extLst>
          </p:cNvPr>
          <p:cNvSpPr>
            <a:spLocks noGrp="1"/>
          </p:cNvSpPr>
          <p:nvPr>
            <p:ph type="title"/>
          </p:nvPr>
        </p:nvSpPr>
        <p:spPr/>
        <p:txBody>
          <a:bodyPr/>
          <a:lstStyle/>
          <a:p>
            <a:r>
              <a:rPr lang="zh-CN" altLang="en-US" dirty="0"/>
              <a:t>目标损失函数</a:t>
            </a:r>
          </a:p>
        </p:txBody>
      </p:sp>
      <p:sp>
        <p:nvSpPr>
          <p:cNvPr id="3" name="内容占位符 2">
            <a:extLst>
              <a:ext uri="{FF2B5EF4-FFF2-40B4-BE49-F238E27FC236}">
                <a16:creationId xmlns:a16="http://schemas.microsoft.com/office/drawing/2014/main" id="{76CF923D-81AD-433B-A408-94D3811FE1C7}"/>
              </a:ext>
            </a:extLst>
          </p:cNvPr>
          <p:cNvSpPr>
            <a:spLocks noGrp="1"/>
          </p:cNvSpPr>
          <p:nvPr>
            <p:ph idx="1"/>
          </p:nvPr>
        </p:nvSpPr>
        <p:spPr>
          <a:xfrm>
            <a:off x="838200" y="1825624"/>
            <a:ext cx="10515600" cy="4939069"/>
          </a:xfrm>
        </p:spPr>
        <p:txBody>
          <a:bodyPr/>
          <a:lstStyle/>
          <a:p>
            <a:r>
              <a:rPr lang="zh-CN" altLang="en-US" dirty="0"/>
              <a:t>损失目标函数由两部分组成：损失函数</a:t>
            </a:r>
            <a:r>
              <a:rPr lang="en-US" altLang="zh-CN" dirty="0"/>
              <a:t>+</a:t>
            </a:r>
            <a:r>
              <a:rPr lang="zh-CN" altLang="en-US" dirty="0"/>
              <a:t>正则项。其中，正则项由</a:t>
            </a:r>
            <a:r>
              <a:rPr lang="en-US" altLang="zh-CN" dirty="0"/>
              <a:t>K</a:t>
            </a:r>
            <a:r>
              <a:rPr lang="zh-CN" altLang="en-US" dirty="0"/>
              <a:t>棵树的正则项相加而来。目的在于防止模型过拟合，使得模型泛化能力更强，鲁棒性更好。</a:t>
            </a:r>
            <a:endParaRPr lang="en-US" altLang="zh-CN" dirty="0"/>
          </a:p>
          <a:p>
            <a:r>
              <a:rPr lang="zh-CN" altLang="en-US" dirty="0"/>
              <a:t>损失函数：                  </a:t>
            </a:r>
            <a:endParaRPr lang="en-US" altLang="zh-CN" dirty="0"/>
          </a:p>
          <a:p>
            <a:r>
              <a:rPr lang="zh-CN" altLang="en-US" dirty="0"/>
              <a:t>正则化函数：</a:t>
            </a:r>
            <a:endParaRPr lang="en-US" altLang="zh-CN" dirty="0"/>
          </a:p>
          <a:p>
            <a:pPr marL="0" indent="0">
              <a:buNone/>
            </a:pPr>
            <a:r>
              <a:rPr lang="zh-CN" altLang="en-US" dirty="0"/>
              <a:t>其中，   为第</a:t>
            </a:r>
            <a:r>
              <a:rPr lang="en-US" altLang="zh-CN" dirty="0"/>
              <a:t>k</a:t>
            </a:r>
            <a:r>
              <a:rPr lang="zh-CN" altLang="en-US" dirty="0"/>
              <a:t>棵树的叶子节点数， 为第</a:t>
            </a:r>
            <a:r>
              <a:rPr lang="en-US" altLang="zh-CN" dirty="0"/>
              <a:t>j</a:t>
            </a:r>
            <a:r>
              <a:rPr lang="zh-CN" altLang="en-US" dirty="0"/>
              <a:t>个叶子节点得分。由公式可知， 越大对叶子节点数较多的树的惩罚越大，同理。</a:t>
            </a:r>
            <a:endParaRPr lang="en-US" altLang="zh-CN" dirty="0"/>
          </a:p>
          <a:p>
            <a:pPr marL="0" indent="0">
              <a:buNone/>
            </a:pPr>
            <a:r>
              <a:rPr lang="zh-CN" altLang="en-US" dirty="0"/>
              <a:t>综上，</a:t>
            </a:r>
            <a:r>
              <a:rPr lang="en-US" altLang="zh-CN" dirty="0" err="1"/>
              <a:t>XGBoost</a:t>
            </a:r>
            <a:r>
              <a:rPr lang="zh-CN" altLang="en-US" dirty="0"/>
              <a:t>目标函数：</a:t>
            </a:r>
          </a:p>
        </p:txBody>
      </p:sp>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68ACD862-32B3-4042-9DD1-B51FB945720F}"/>
                  </a:ext>
                </a:extLst>
              </p:cNvPr>
              <p:cNvSpPr/>
              <p:nvPr/>
            </p:nvSpPr>
            <p:spPr>
              <a:xfrm>
                <a:off x="2712384" y="2920738"/>
                <a:ext cx="2064604" cy="8485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acc>
                            </m:e>
                          </m:d>
                        </m:e>
                      </m:nary>
                    </m:oMath>
                  </m:oMathPara>
                </a14:m>
                <a:endParaRPr lang="zh-CN" altLang="en-US" dirty="0"/>
              </a:p>
            </p:txBody>
          </p:sp>
        </mc:Choice>
        <mc:Fallback>
          <p:sp>
            <p:nvSpPr>
              <p:cNvPr id="4" name="矩形 3">
                <a:extLst>
                  <a:ext uri="{FF2B5EF4-FFF2-40B4-BE49-F238E27FC236}">
                    <a16:creationId xmlns:a16="http://schemas.microsoft.com/office/drawing/2014/main" id="{68ACD862-32B3-4042-9DD1-B51FB945720F}"/>
                  </a:ext>
                </a:extLst>
              </p:cNvPr>
              <p:cNvSpPr>
                <a:spLocks noRot="1" noChangeAspect="1" noMove="1" noResize="1" noEditPoints="1" noAdjustHandles="1" noChangeArrowheads="1" noChangeShapeType="1" noTextEdit="1"/>
              </p:cNvSpPr>
              <p:nvPr/>
            </p:nvSpPr>
            <p:spPr>
              <a:xfrm>
                <a:off x="2712384" y="2920738"/>
                <a:ext cx="2064604" cy="8485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DD556C21-C37B-4EE4-A634-22DCFD306BB1}"/>
                  </a:ext>
                </a:extLst>
              </p:cNvPr>
              <p:cNvSpPr/>
              <p:nvPr/>
            </p:nvSpPr>
            <p:spPr>
              <a:xfrm>
                <a:off x="3117005" y="3429000"/>
                <a:ext cx="2710935" cy="90255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𝛺</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𝛾</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𝜆</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e>
                      </m:nary>
                    </m:oMath>
                  </m:oMathPara>
                </a14:m>
                <a:endParaRPr lang="zh-CN" altLang="en-US" dirty="0"/>
              </a:p>
            </p:txBody>
          </p:sp>
        </mc:Choice>
        <mc:Fallback>
          <p:sp>
            <p:nvSpPr>
              <p:cNvPr id="5" name="矩形 4">
                <a:extLst>
                  <a:ext uri="{FF2B5EF4-FFF2-40B4-BE49-F238E27FC236}">
                    <a16:creationId xmlns:a16="http://schemas.microsoft.com/office/drawing/2014/main" id="{DD556C21-C37B-4EE4-A634-22DCFD306BB1}"/>
                  </a:ext>
                </a:extLst>
              </p:cNvPr>
              <p:cNvSpPr>
                <a:spLocks noRot="1" noChangeAspect="1" noMove="1" noResize="1" noEditPoints="1" noAdjustHandles="1" noChangeArrowheads="1" noChangeShapeType="1" noTextEdit="1"/>
              </p:cNvSpPr>
              <p:nvPr/>
            </p:nvSpPr>
            <p:spPr>
              <a:xfrm>
                <a:off x="3117005" y="3429000"/>
                <a:ext cx="2710935" cy="9025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82DCAD7E-48A1-4825-BE87-09D795E841C5}"/>
                  </a:ext>
                </a:extLst>
              </p:cNvPr>
              <p:cNvSpPr/>
              <p:nvPr/>
            </p:nvSpPr>
            <p:spPr>
              <a:xfrm>
                <a:off x="1835851" y="4146888"/>
                <a:ext cx="552786" cy="369332"/>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oMath>
                  </m:oMathPara>
                </a14:m>
                <a:endParaRPr lang="zh-CN" altLang="en-US" dirty="0"/>
              </a:p>
            </p:txBody>
          </p:sp>
        </mc:Choice>
        <mc:Fallback>
          <p:sp>
            <p:nvSpPr>
              <p:cNvPr id="6" name="矩形 5">
                <a:extLst>
                  <a:ext uri="{FF2B5EF4-FFF2-40B4-BE49-F238E27FC236}">
                    <a16:creationId xmlns:a16="http://schemas.microsoft.com/office/drawing/2014/main" id="{82DCAD7E-48A1-4825-BE87-09D795E841C5}"/>
                  </a:ext>
                </a:extLst>
              </p:cNvPr>
              <p:cNvSpPr>
                <a:spLocks noRot="1" noChangeAspect="1" noMove="1" noResize="1" noEditPoints="1" noAdjustHandles="1" noChangeArrowheads="1" noChangeShapeType="1" noTextEdit="1"/>
              </p:cNvSpPr>
              <p:nvPr/>
            </p:nvSpPr>
            <p:spPr>
              <a:xfrm>
                <a:off x="1835851" y="4146888"/>
                <a:ext cx="552786"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a:extLst>
                  <a:ext uri="{FF2B5EF4-FFF2-40B4-BE49-F238E27FC236}">
                    <a16:creationId xmlns:a16="http://schemas.microsoft.com/office/drawing/2014/main" id="{3EEBE9A7-2F08-4A83-A010-E13DB1D0D0C6}"/>
                  </a:ext>
                </a:extLst>
              </p:cNvPr>
              <p:cNvSpPr/>
              <p:nvPr/>
            </p:nvSpPr>
            <p:spPr>
              <a:xfrm>
                <a:off x="6114373" y="4146888"/>
                <a:ext cx="482760" cy="39164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𝑤</m:t>
                          </m:r>
                        </m:e>
                        <m:sub>
                          <m:r>
                            <a:rPr lang="zh-CN" altLang="en-US" i="1">
                              <a:latin typeface="Cambria Math" panose="02040503050406030204" pitchFamily="18" charset="0"/>
                            </a:rPr>
                            <m:t>𝑗</m:t>
                          </m:r>
                        </m:sub>
                      </m:sSub>
                    </m:oMath>
                  </m:oMathPara>
                </a14:m>
                <a:endParaRPr lang="zh-CN" altLang="en-US" dirty="0"/>
              </a:p>
            </p:txBody>
          </p:sp>
        </mc:Choice>
        <mc:Fallback>
          <p:sp>
            <p:nvSpPr>
              <p:cNvPr id="7" name="矩形 6">
                <a:extLst>
                  <a:ext uri="{FF2B5EF4-FFF2-40B4-BE49-F238E27FC236}">
                    <a16:creationId xmlns:a16="http://schemas.microsoft.com/office/drawing/2014/main" id="{3EEBE9A7-2F08-4A83-A010-E13DB1D0D0C6}"/>
                  </a:ext>
                </a:extLst>
              </p:cNvPr>
              <p:cNvSpPr>
                <a:spLocks noRot="1" noChangeAspect="1" noMove="1" noResize="1" noEditPoints="1" noAdjustHandles="1" noChangeArrowheads="1" noChangeShapeType="1" noTextEdit="1"/>
              </p:cNvSpPr>
              <p:nvPr/>
            </p:nvSpPr>
            <p:spPr>
              <a:xfrm>
                <a:off x="6114373" y="4146888"/>
                <a:ext cx="482760" cy="391646"/>
              </a:xfrm>
              <a:prstGeom prst="rect">
                <a:avLst/>
              </a:prstGeom>
              <a:blipFill>
                <a:blip r:embed="rId5"/>
                <a:stretch>
                  <a:fillRect b="-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B0C49DD5-F238-4B3D-9493-C8AD488F7EFA}"/>
                  </a:ext>
                </a:extLst>
              </p:cNvPr>
              <p:cNvSpPr/>
              <p:nvPr/>
            </p:nvSpPr>
            <p:spPr>
              <a:xfrm>
                <a:off x="1835851" y="4552526"/>
                <a:ext cx="37523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𝛾</m:t>
                      </m:r>
                    </m:oMath>
                  </m:oMathPara>
                </a14:m>
                <a:endParaRPr lang="zh-CN" altLang="en-US" dirty="0"/>
              </a:p>
            </p:txBody>
          </p:sp>
        </mc:Choice>
        <mc:Fallback>
          <p:sp>
            <p:nvSpPr>
              <p:cNvPr id="8" name="矩形 7">
                <a:extLst>
                  <a:ext uri="{FF2B5EF4-FFF2-40B4-BE49-F238E27FC236}">
                    <a16:creationId xmlns:a16="http://schemas.microsoft.com/office/drawing/2014/main" id="{B0C49DD5-F238-4B3D-9493-C8AD488F7EFA}"/>
                  </a:ext>
                </a:extLst>
              </p:cNvPr>
              <p:cNvSpPr>
                <a:spLocks noRot="1" noChangeAspect="1" noMove="1" noResize="1" noEditPoints="1" noAdjustHandles="1" noChangeArrowheads="1" noChangeShapeType="1" noTextEdit="1"/>
              </p:cNvSpPr>
              <p:nvPr/>
            </p:nvSpPr>
            <p:spPr>
              <a:xfrm>
                <a:off x="1835851" y="4552526"/>
                <a:ext cx="375231" cy="369332"/>
              </a:xfrm>
              <a:prstGeom prst="rect">
                <a:avLst/>
              </a:prstGeom>
              <a:blipFill>
                <a:blip r:embed="rId6"/>
                <a:stretch>
                  <a:fillRect b="-5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68E56768-F701-4F40-AA98-2C37397DC981}"/>
                  </a:ext>
                </a:extLst>
              </p:cNvPr>
              <p:cNvSpPr/>
              <p:nvPr/>
            </p:nvSpPr>
            <p:spPr>
              <a:xfrm>
                <a:off x="8196308" y="4552526"/>
                <a:ext cx="371384"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𝜆</m:t>
                      </m:r>
                    </m:oMath>
                  </m:oMathPara>
                </a14:m>
                <a:endParaRPr lang="zh-CN" altLang="en-US" dirty="0"/>
              </a:p>
            </p:txBody>
          </p:sp>
        </mc:Choice>
        <mc:Fallback>
          <p:sp>
            <p:nvSpPr>
              <p:cNvPr id="9" name="矩形 8">
                <a:extLst>
                  <a:ext uri="{FF2B5EF4-FFF2-40B4-BE49-F238E27FC236}">
                    <a16:creationId xmlns:a16="http://schemas.microsoft.com/office/drawing/2014/main" id="{68E56768-F701-4F40-AA98-2C37397DC981}"/>
                  </a:ext>
                </a:extLst>
              </p:cNvPr>
              <p:cNvSpPr>
                <a:spLocks noRot="1" noChangeAspect="1" noMove="1" noResize="1" noEditPoints="1" noAdjustHandles="1" noChangeArrowheads="1" noChangeShapeType="1" noTextEdit="1"/>
              </p:cNvSpPr>
              <p:nvPr/>
            </p:nvSpPr>
            <p:spPr>
              <a:xfrm>
                <a:off x="8196308" y="4552526"/>
                <a:ext cx="371384"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0D2F0255-8D70-499D-B0B1-D46FEF10A084}"/>
                  </a:ext>
                </a:extLst>
              </p:cNvPr>
              <p:cNvSpPr/>
              <p:nvPr/>
            </p:nvSpPr>
            <p:spPr>
              <a:xfrm>
                <a:off x="1835851" y="5254231"/>
                <a:ext cx="9032032" cy="139858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𝑜𝑏𝑗</m:t>
                      </m:r>
                      <m:r>
                        <a:rPr lang="zh-CN" altLang="en-US" i="0">
                          <a:latin typeface="Cambria Math" panose="02040503050406030204" pitchFamily="18" charset="0"/>
                        </a:rPr>
                        <m:t>(</m:t>
                      </m:r>
                      <m:r>
                        <a:rPr lang="zh-CN" altLang="en-US" i="1">
                          <a:latin typeface="Cambria Math" panose="02040503050406030204" pitchFamily="18" charset="0"/>
                        </a:rPr>
                        <m:t>𝜃</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acc>
                            </m:e>
                          </m:d>
                        </m:e>
                      </m:nary>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𝐾</m:t>
                          </m:r>
                        </m:sup>
                        <m:e>
                          <m:r>
                            <a:rPr lang="zh-CN" altLang="en-US" i="1">
                              <a:latin typeface="Cambria Math" panose="02040503050406030204" pitchFamily="18" charset="0"/>
                            </a:rPr>
                            <m:t>𝛺</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𝑘</m:t>
                              </m:r>
                            </m:sub>
                          </m:sSub>
                          <m:r>
                            <a:rPr lang="zh-CN" altLang="en-US" i="0">
                              <a:latin typeface="Cambria Math" panose="02040503050406030204" pitchFamily="18" charset="0"/>
                            </a:rPr>
                            <m:t>)=</m:t>
                          </m:r>
                        </m:e>
                      </m:nary>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𝑙</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acc>
                            </m:e>
                          </m:d>
                        </m:e>
                      </m:nary>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𝐾</m:t>
                          </m:r>
                        </m:sup>
                        <m:e>
                          <m:d>
                            <m:dPr>
                              <m:ctrlPr>
                                <a:rPr lang="zh-CN" altLang="en-US" i="1">
                                  <a:latin typeface="Cambria Math" panose="02040503050406030204" pitchFamily="18" charset="0"/>
                                </a:rPr>
                              </m:ctrlPr>
                            </m:dPr>
                            <m:e>
                              <m:r>
                                <a:rPr lang="zh-CN" altLang="en-US" i="1">
                                  <a:latin typeface="Cambria Math" panose="02040503050406030204" pitchFamily="18" charset="0"/>
                                </a:rPr>
                                <m:t>𝛾</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𝜆</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e>
                              </m:nary>
                            </m:e>
                          </m:d>
                        </m:e>
                      </m:nary>
                    </m:oMath>
                  </m:oMathPara>
                </a14:m>
                <a:endParaRPr lang="zh-CN" altLang="en-US" dirty="0"/>
              </a:p>
            </p:txBody>
          </p:sp>
        </mc:Choice>
        <mc:Fallback>
          <p:sp>
            <p:nvSpPr>
              <p:cNvPr id="10" name="矩形 9">
                <a:extLst>
                  <a:ext uri="{FF2B5EF4-FFF2-40B4-BE49-F238E27FC236}">
                    <a16:creationId xmlns:a16="http://schemas.microsoft.com/office/drawing/2014/main" id="{0D2F0255-8D70-499D-B0B1-D46FEF10A084}"/>
                  </a:ext>
                </a:extLst>
              </p:cNvPr>
              <p:cNvSpPr>
                <a:spLocks noRot="1" noChangeAspect="1" noMove="1" noResize="1" noEditPoints="1" noAdjustHandles="1" noChangeArrowheads="1" noChangeShapeType="1" noTextEdit="1"/>
              </p:cNvSpPr>
              <p:nvPr/>
            </p:nvSpPr>
            <p:spPr>
              <a:xfrm>
                <a:off x="1835851" y="5254231"/>
                <a:ext cx="9032032" cy="1398588"/>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438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DBB76-12BC-48B3-A884-B6BE5044DCF1}"/>
              </a:ext>
            </a:extLst>
          </p:cNvPr>
          <p:cNvSpPr>
            <a:spLocks noGrp="1"/>
          </p:cNvSpPr>
          <p:nvPr>
            <p:ph type="title"/>
          </p:nvPr>
        </p:nvSpPr>
        <p:spPr>
          <a:xfrm>
            <a:off x="660918" y="122530"/>
            <a:ext cx="10515600" cy="1325563"/>
          </a:xfrm>
        </p:spPr>
        <p:txBody>
          <a:bodyPr/>
          <a:lstStyle/>
          <a:p>
            <a:r>
              <a:rPr lang="zh-CN" altLang="en-US" dirty="0"/>
              <a:t>求解目标损失函数</a:t>
            </a:r>
          </a:p>
        </p:txBody>
      </p:sp>
      <p:pic>
        <p:nvPicPr>
          <p:cNvPr id="5" name="内容占位符 4">
            <a:extLst>
              <a:ext uri="{FF2B5EF4-FFF2-40B4-BE49-F238E27FC236}">
                <a16:creationId xmlns:a16="http://schemas.microsoft.com/office/drawing/2014/main" id="{21C434F6-8150-44B4-90F8-6CB7022F88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1965" y="1031513"/>
            <a:ext cx="6460532" cy="2129631"/>
          </a:xfrm>
        </p:spPr>
      </p:pic>
      <p:pic>
        <p:nvPicPr>
          <p:cNvPr id="7" name="图片 6">
            <a:extLst>
              <a:ext uri="{FF2B5EF4-FFF2-40B4-BE49-F238E27FC236}">
                <a16:creationId xmlns:a16="http://schemas.microsoft.com/office/drawing/2014/main" id="{3801640F-5C57-4626-BCA9-1C8F4F9AF2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8496" y="3198465"/>
            <a:ext cx="7527471" cy="3678196"/>
          </a:xfrm>
          <a:prstGeom prst="rect">
            <a:avLst/>
          </a:prstGeom>
        </p:spPr>
      </p:pic>
    </p:spTree>
    <p:extLst>
      <p:ext uri="{BB962C8B-B14F-4D97-AF65-F5344CB8AC3E}">
        <p14:creationId xmlns:p14="http://schemas.microsoft.com/office/powerpoint/2010/main" val="37633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789321-6EA5-4900-B4C0-1AC6200F24F9}"/>
              </a:ext>
            </a:extLst>
          </p:cNvPr>
          <p:cNvSpPr>
            <a:spLocks noGrp="1"/>
          </p:cNvSpPr>
          <p:nvPr>
            <p:ph idx="1"/>
          </p:nvPr>
        </p:nvSpPr>
        <p:spPr>
          <a:xfrm>
            <a:off x="838200" y="354563"/>
            <a:ext cx="10515600" cy="5822400"/>
          </a:xfrm>
        </p:spPr>
        <p:txBody>
          <a:bodyPr/>
          <a:lstStyle/>
          <a:p>
            <a:r>
              <a:rPr lang="zh-CN" altLang="en-US" dirty="0"/>
              <a:t>对误差函数进行二次泰勒展开：</a:t>
            </a:r>
          </a:p>
        </p:txBody>
      </p:sp>
      <p:pic>
        <p:nvPicPr>
          <p:cNvPr id="5" name="图片 4">
            <a:extLst>
              <a:ext uri="{FF2B5EF4-FFF2-40B4-BE49-F238E27FC236}">
                <a16:creationId xmlns:a16="http://schemas.microsoft.com/office/drawing/2014/main" id="{FB49823B-888F-4B6E-AEF2-721FD23FF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988462"/>
            <a:ext cx="9296400" cy="5514975"/>
          </a:xfrm>
          <a:prstGeom prst="rect">
            <a:avLst/>
          </a:prstGeom>
        </p:spPr>
      </p:pic>
    </p:spTree>
    <p:extLst>
      <p:ext uri="{BB962C8B-B14F-4D97-AF65-F5344CB8AC3E}">
        <p14:creationId xmlns:p14="http://schemas.microsoft.com/office/powerpoint/2010/main" val="272272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00E465-1C87-4D82-9EAF-E7B61B1DF174}"/>
              </a:ext>
            </a:extLst>
          </p:cNvPr>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r>
              <a:rPr lang="zh-CN" altLang="en-US" dirty="0"/>
              <a:t>重新定义每棵树：</a:t>
            </a:r>
            <a:r>
              <a:rPr lang="en-US" altLang="zh-CN" dirty="0"/>
              <a:t>                                          </a:t>
            </a:r>
            <a:r>
              <a:rPr lang="zh-CN" altLang="en-US" dirty="0"/>
              <a:t>，</a:t>
            </a:r>
            <a:r>
              <a:rPr lang="en-US" altLang="zh-CN" dirty="0"/>
              <a:t>w</a:t>
            </a:r>
            <a:r>
              <a:rPr lang="zh-CN" altLang="en-US" dirty="0"/>
              <a:t>为叶子的权重，</a:t>
            </a:r>
            <a:r>
              <a:rPr lang="en-US" altLang="zh-CN" dirty="0"/>
              <a:t>q</a:t>
            </a:r>
            <a:r>
              <a:rPr lang="zh-CN" altLang="en-US" dirty="0"/>
              <a:t>为树的结构，</a:t>
            </a:r>
            <a:r>
              <a:rPr lang="en-US" altLang="zh-CN" dirty="0"/>
              <a:t>q(x)</a:t>
            </a:r>
            <a:r>
              <a:rPr lang="zh-CN" altLang="en-US" dirty="0"/>
              <a:t>表示样本</a:t>
            </a:r>
            <a:r>
              <a:rPr lang="en-US" altLang="zh-CN" dirty="0"/>
              <a:t>x</a:t>
            </a:r>
            <a:r>
              <a:rPr lang="zh-CN" altLang="en-US" dirty="0"/>
              <a:t>在某个叶子节点上，     是该节点的打分</a:t>
            </a:r>
            <a:r>
              <a:rPr lang="en-US" altLang="zh-CN" dirty="0"/>
              <a:t>,</a:t>
            </a:r>
            <a:r>
              <a:rPr lang="zh-CN" altLang="en-US" dirty="0"/>
              <a:t>即该样本的模型预测值</a:t>
            </a:r>
            <a:endParaRPr lang="en-US" altLang="zh-CN" dirty="0"/>
          </a:p>
          <a:p>
            <a:endParaRPr lang="en-US" altLang="zh-CN" dirty="0"/>
          </a:p>
          <a:p>
            <a:r>
              <a:rPr lang="zh-CN" altLang="en-US" dirty="0"/>
              <a:t>树的正则项：                        ，前半部分：  叶子的数量，后半部分：叶子得分</a:t>
            </a:r>
            <a:r>
              <a:rPr lang="en-US" altLang="zh-CN" dirty="0"/>
              <a:t>L2</a:t>
            </a:r>
            <a:r>
              <a:rPr lang="zh-CN" altLang="en-US" dirty="0"/>
              <a:t>正则项</a:t>
            </a:r>
            <a:endParaRPr lang="en-US" altLang="zh-CN" dirty="0"/>
          </a:p>
          <a:p>
            <a:endParaRPr lang="zh-CN" altLang="en-US" dirty="0"/>
          </a:p>
        </p:txBody>
      </p:sp>
      <p:pic>
        <p:nvPicPr>
          <p:cNvPr id="9" name="图片 8">
            <a:extLst>
              <a:ext uri="{FF2B5EF4-FFF2-40B4-BE49-F238E27FC236}">
                <a16:creationId xmlns:a16="http://schemas.microsoft.com/office/drawing/2014/main" id="{3B2746F5-7352-4C22-9EA1-D136C5325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1702664"/>
            <a:ext cx="8572500" cy="1638300"/>
          </a:xfrm>
          <a:prstGeom prst="rect">
            <a:avLst/>
          </a:prstGeom>
        </p:spPr>
      </p:pic>
      <mc:AlternateContent xmlns:mc="http://schemas.openxmlformats.org/markup-compatibility/2006">
        <mc:Choice xmlns:a14="http://schemas.microsoft.com/office/drawing/2010/main" Requires="a14">
          <p:sp>
            <p:nvSpPr>
              <p:cNvPr id="10" name="矩形 9">
                <a:extLst>
                  <a:ext uri="{FF2B5EF4-FFF2-40B4-BE49-F238E27FC236}">
                    <a16:creationId xmlns:a16="http://schemas.microsoft.com/office/drawing/2014/main" id="{2D46E2E6-A1FC-4AE0-AB1E-E7E32F9D80A2}"/>
                  </a:ext>
                </a:extLst>
              </p:cNvPr>
              <p:cNvSpPr/>
              <p:nvPr/>
            </p:nvSpPr>
            <p:spPr>
              <a:xfrm>
                <a:off x="2677567" y="4968270"/>
                <a:ext cx="3521069" cy="902555"/>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𝛺</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𝛾</m:t>
                      </m:r>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r>
                        <a:rPr lang="zh-CN" altLang="en-US" i="1">
                          <a:latin typeface="Cambria Math" panose="02040503050406030204" pitchFamily="18" charset="0"/>
                        </a:rPr>
                        <m:t>𝜆</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sSub>
                            <m:sSubPr>
                              <m:ctrlPr>
                                <a:rPr lang="zh-CN" altLang="en-US" i="1">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sup>
                        <m:e>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𝑗</m:t>
                              </m:r>
                            </m:sub>
                            <m:sup>
                              <m:r>
                                <a:rPr lang="zh-CN" altLang="en-US" i="0">
                                  <a:latin typeface="Cambria Math" panose="02040503050406030204" pitchFamily="18" charset="0"/>
                                </a:rPr>
                                <m:t>2</m:t>
                              </m:r>
                            </m:sup>
                          </m:sSubSup>
                        </m:e>
                      </m:nary>
                    </m:oMath>
                  </m:oMathPara>
                </a14:m>
                <a:endParaRPr lang="zh-CN" altLang="en-US" dirty="0"/>
              </a:p>
            </p:txBody>
          </p:sp>
        </mc:Choice>
        <mc:Fallback>
          <p:sp>
            <p:nvSpPr>
              <p:cNvPr id="10" name="矩形 9">
                <a:extLst>
                  <a:ext uri="{FF2B5EF4-FFF2-40B4-BE49-F238E27FC236}">
                    <a16:creationId xmlns:a16="http://schemas.microsoft.com/office/drawing/2014/main" id="{2D46E2E6-A1FC-4AE0-AB1E-E7E32F9D80A2}"/>
                  </a:ext>
                </a:extLst>
              </p:cNvPr>
              <p:cNvSpPr>
                <a:spLocks noRot="1" noChangeAspect="1" noMove="1" noResize="1" noEditPoints="1" noAdjustHandles="1" noChangeArrowheads="1" noChangeShapeType="1" noTextEdit="1"/>
              </p:cNvSpPr>
              <p:nvPr/>
            </p:nvSpPr>
            <p:spPr>
              <a:xfrm>
                <a:off x="2677567" y="4968270"/>
                <a:ext cx="3521069" cy="90255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6B99B94E-CC2A-43B5-89D3-1F545E516786}"/>
                  </a:ext>
                </a:extLst>
              </p:cNvPr>
              <p:cNvSpPr/>
              <p:nvPr/>
            </p:nvSpPr>
            <p:spPr>
              <a:xfrm>
                <a:off x="3533758" y="3683519"/>
                <a:ext cx="4732599" cy="41511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a:latin typeface="Cambria Math" panose="02040503050406030204" pitchFamily="18" charset="0"/>
                            </a:rPr>
                          </m:ctrlPr>
                        </m:dPr>
                        <m:e>
                          <m:sSub>
                            <m:sSubPr>
                              <m:ctrlPr>
                                <a:rPr lang="zh-CN" altLang="en-US">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𝑤</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r>
                                    <a:rPr lang="zh-CN" altLang="en-US" i="1">
                                      <a:latin typeface="Cambria Math" panose="02040503050406030204" pitchFamily="18" charset="0"/>
                                    </a:rPr>
                                    <m:t>𝑥</m:t>
                                  </m:r>
                                </m:e>
                              </m:d>
                            </m:sub>
                          </m:sSub>
                          <m:r>
                            <a:rPr lang="zh-CN" altLang="en-US" i="0">
                              <a:latin typeface="Cambria Math" panose="02040503050406030204" pitchFamily="18" charset="0"/>
                            </a:rPr>
                            <m:t>,</m:t>
                          </m:r>
                          <m:r>
                            <a:rPr lang="zh-CN" altLang="en-US" i="1">
                              <a:latin typeface="Cambria Math" panose="02040503050406030204" pitchFamily="18" charset="0"/>
                            </a:rPr>
                            <m:t>𝑤</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𝑇</m:t>
                              </m:r>
                            </m:sup>
                          </m:sSup>
                          <m:r>
                            <a:rPr lang="zh-CN" altLang="en-US" i="0">
                              <a:latin typeface="Cambria Math" panose="02040503050406030204" pitchFamily="18" charset="0"/>
                            </a:rPr>
                            <m:t>,</m:t>
                          </m:r>
                          <m:r>
                            <a:rPr lang="zh-CN" altLang="en-US" i="1">
                              <a:latin typeface="Cambria Math" panose="02040503050406030204" pitchFamily="18" charset="0"/>
                            </a:rPr>
                            <m:t>𝑞</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𝑅</m:t>
                              </m:r>
                            </m:e>
                            <m:sup>
                              <m:r>
                                <a:rPr lang="zh-CN" altLang="en-US" i="1">
                                  <a:latin typeface="Cambria Math" panose="02040503050406030204" pitchFamily="18" charset="0"/>
                                </a:rPr>
                                <m:t>𝑑</m:t>
                              </m:r>
                            </m:sup>
                          </m:sSup>
                          <m:r>
                            <a:rPr lang="zh-CN" altLang="en-US" i="0">
                              <a:latin typeface="Cambria Math" panose="02040503050406030204" pitchFamily="18" charset="0"/>
                            </a:rPr>
                            <m:t>→{1,2,...,</m:t>
                          </m:r>
                          <m:r>
                            <a:rPr lang="zh-CN" altLang="en-US" i="1">
                              <a:latin typeface="Cambria Math" panose="02040503050406030204" pitchFamily="18" charset="0"/>
                            </a:rPr>
                            <m:t>𝑇</m:t>
                          </m:r>
                        </m:e>
                      </m:d>
                    </m:oMath>
                  </m:oMathPara>
                </a14:m>
                <a:endParaRPr lang="zh-CN" altLang="en-US" dirty="0"/>
              </a:p>
            </p:txBody>
          </p:sp>
        </mc:Choice>
        <mc:Fallback>
          <p:sp>
            <p:nvSpPr>
              <p:cNvPr id="11" name="矩形 10">
                <a:extLst>
                  <a:ext uri="{FF2B5EF4-FFF2-40B4-BE49-F238E27FC236}">
                    <a16:creationId xmlns:a16="http://schemas.microsoft.com/office/drawing/2014/main" id="{6B99B94E-CC2A-43B5-89D3-1F545E516786}"/>
                  </a:ext>
                </a:extLst>
              </p:cNvPr>
              <p:cNvSpPr>
                <a:spLocks noRot="1" noChangeAspect="1" noMove="1" noResize="1" noEditPoints="1" noAdjustHandles="1" noChangeArrowheads="1" noChangeShapeType="1" noTextEdit="1"/>
              </p:cNvSpPr>
              <p:nvPr/>
            </p:nvSpPr>
            <p:spPr>
              <a:xfrm>
                <a:off x="3533758" y="3683519"/>
                <a:ext cx="4732599" cy="415114"/>
              </a:xfrm>
              <a:prstGeom prst="rect">
                <a:avLst/>
              </a:prstGeom>
              <a:blipFill>
                <a:blip r:embed="rId4"/>
                <a:stretch>
                  <a:fillRect t="-151471" r="-9923" b="-2235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A5EDD2BD-12CA-4346-BB2B-8D8D01A73D82}"/>
                  </a:ext>
                </a:extLst>
              </p:cNvPr>
              <p:cNvSpPr/>
              <p:nvPr/>
            </p:nvSpPr>
            <p:spPr>
              <a:xfrm>
                <a:off x="8369560" y="4098633"/>
                <a:ext cx="1132565" cy="396006"/>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𝑤</m:t>
                          </m:r>
                        </m:e>
                        <m:sub>
                          <m:d>
                            <m:dPr>
                              <m:begChr m:val=""/>
                              <m:ctrlPr>
                                <a:rPr lang="zh-CN" altLang="en-US" i="1">
                                  <a:latin typeface="Cambria Math" panose="02040503050406030204" pitchFamily="18" charset="0"/>
                                </a:rPr>
                              </m:ctrlPr>
                            </m:dPr>
                            <m:e>
                              <m:r>
                                <a:rPr lang="zh-CN" altLang="en-US" i="1">
                                  <a:latin typeface="Cambria Math" panose="02040503050406030204" pitchFamily="18" charset="0"/>
                                </a:rPr>
                                <m:t>𝑞</m:t>
                              </m:r>
                              <m:r>
                                <a:rPr lang="zh-CN" altLang="en-US" i="0">
                                  <a:latin typeface="Cambria Math" panose="02040503050406030204" pitchFamily="18" charset="0"/>
                                </a:rPr>
                                <m:t>(</m:t>
                              </m:r>
                              <m:r>
                                <a:rPr lang="zh-CN" altLang="en-US" i="1">
                                  <a:latin typeface="Cambria Math" panose="02040503050406030204" pitchFamily="18" charset="0"/>
                                </a:rPr>
                                <m:t>𝑥</m:t>
                              </m:r>
                            </m:e>
                          </m:d>
                        </m:sub>
                      </m:sSub>
                    </m:oMath>
                  </m:oMathPara>
                </a14:m>
                <a:endParaRPr lang="zh-CN" altLang="en-US" dirty="0"/>
              </a:p>
            </p:txBody>
          </p:sp>
        </mc:Choice>
        <mc:Fallback>
          <p:sp>
            <p:nvSpPr>
              <p:cNvPr id="12" name="矩形 11">
                <a:extLst>
                  <a:ext uri="{FF2B5EF4-FFF2-40B4-BE49-F238E27FC236}">
                    <a16:creationId xmlns:a16="http://schemas.microsoft.com/office/drawing/2014/main" id="{A5EDD2BD-12CA-4346-BB2B-8D8D01A73D82}"/>
                  </a:ext>
                </a:extLst>
              </p:cNvPr>
              <p:cNvSpPr>
                <a:spLocks noRot="1" noChangeAspect="1" noMove="1" noResize="1" noEditPoints="1" noAdjustHandles="1" noChangeArrowheads="1" noChangeShapeType="1" noTextEdit="1"/>
              </p:cNvSpPr>
              <p:nvPr/>
            </p:nvSpPr>
            <p:spPr>
              <a:xfrm>
                <a:off x="8369560" y="4098633"/>
                <a:ext cx="1132565" cy="396006"/>
              </a:xfrm>
              <a:prstGeom prst="rect">
                <a:avLst/>
              </a:prstGeom>
              <a:blipFill>
                <a:blip r:embed="rId5"/>
                <a:stretch>
                  <a:fillRect t="-53846" r="-16129" b="-1276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3E9CE30E-9F7B-43BE-9B77-88682CDB2C79}"/>
                  </a:ext>
                </a:extLst>
              </p:cNvPr>
              <p:cNvSpPr/>
              <p:nvPr/>
            </p:nvSpPr>
            <p:spPr>
              <a:xfrm>
                <a:off x="7471541" y="5335572"/>
                <a:ext cx="47731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a:latin typeface="Cambria Math" panose="02040503050406030204" pitchFamily="18" charset="0"/>
                            </a:rPr>
                          </m:ctrlPr>
                        </m:sSubPr>
                        <m:e>
                          <m:r>
                            <a:rPr lang="zh-CN" altLang="en-US" i="1">
                              <a:latin typeface="Cambria Math" panose="02040503050406030204" pitchFamily="18" charset="0"/>
                            </a:rPr>
                            <m:t>𝑇</m:t>
                          </m:r>
                        </m:e>
                        <m:sub>
                          <m:r>
                            <a:rPr lang="zh-CN" altLang="en-US" i="1">
                              <a:latin typeface="Cambria Math" panose="02040503050406030204" pitchFamily="18" charset="0"/>
                            </a:rPr>
                            <m:t>𝑘</m:t>
                          </m:r>
                        </m:sub>
                      </m:sSub>
                    </m:oMath>
                  </m:oMathPara>
                </a14:m>
                <a:endParaRPr lang="zh-CN" altLang="en-US" dirty="0"/>
              </a:p>
            </p:txBody>
          </p:sp>
        </mc:Choice>
        <mc:Fallback>
          <p:sp>
            <p:nvSpPr>
              <p:cNvPr id="15" name="矩形 14">
                <a:extLst>
                  <a:ext uri="{FF2B5EF4-FFF2-40B4-BE49-F238E27FC236}">
                    <a16:creationId xmlns:a16="http://schemas.microsoft.com/office/drawing/2014/main" id="{3E9CE30E-9F7B-43BE-9B77-88682CDB2C79}"/>
                  </a:ext>
                </a:extLst>
              </p:cNvPr>
              <p:cNvSpPr>
                <a:spLocks noRot="1" noChangeAspect="1" noMove="1" noResize="1" noEditPoints="1" noAdjustHandles="1" noChangeArrowheads="1" noChangeShapeType="1" noTextEdit="1"/>
              </p:cNvSpPr>
              <p:nvPr/>
            </p:nvSpPr>
            <p:spPr>
              <a:xfrm>
                <a:off x="7471541" y="5335572"/>
                <a:ext cx="477310"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863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10C20-0F82-4429-95F7-59A271E37BBB}"/>
              </a:ext>
            </a:extLst>
          </p:cNvPr>
          <p:cNvSpPr>
            <a:spLocks noGrp="1"/>
          </p:cNvSpPr>
          <p:nvPr>
            <p:ph type="title"/>
          </p:nvPr>
        </p:nvSpPr>
        <p:spPr>
          <a:xfrm>
            <a:off x="6949751" y="1778485"/>
            <a:ext cx="4582886" cy="571015"/>
          </a:xfrm>
        </p:spPr>
        <p:txBody>
          <a:bodyPr>
            <a:normAutofit/>
          </a:bodyPr>
          <a:lstStyle/>
          <a:p>
            <a:r>
              <a:rPr lang="zh-CN" altLang="en-US" sz="2000" dirty="0"/>
              <a:t>其中</a:t>
            </a:r>
            <a:r>
              <a:rPr lang="en-US" altLang="zh-CN" sz="2000" dirty="0"/>
              <a:t>I</a:t>
            </a:r>
            <a:r>
              <a:rPr lang="zh-CN" altLang="en-US" sz="2000" dirty="0"/>
              <a:t>被定义为每个叶子上面样本集合</a:t>
            </a:r>
          </a:p>
        </p:txBody>
      </p:sp>
      <p:sp>
        <p:nvSpPr>
          <p:cNvPr id="3" name="内容占位符 2">
            <a:extLst>
              <a:ext uri="{FF2B5EF4-FFF2-40B4-BE49-F238E27FC236}">
                <a16:creationId xmlns:a16="http://schemas.microsoft.com/office/drawing/2014/main" id="{F39831E6-E783-4637-9582-BC80047E0851}"/>
              </a:ext>
            </a:extLst>
          </p:cNvPr>
          <p:cNvSpPr>
            <a:spLocks noGrp="1"/>
          </p:cNvSpPr>
          <p:nvPr>
            <p:ph idx="1"/>
          </p:nvPr>
        </p:nvSpPr>
        <p:spPr/>
        <p:txBody>
          <a:bodyPr/>
          <a:lstStyle/>
          <a:p>
            <a:r>
              <a:rPr lang="zh-CN" altLang="en-US" dirty="0"/>
              <a:t>目标函数更新为：</a:t>
            </a:r>
          </a:p>
        </p:txBody>
      </p:sp>
      <p:pic>
        <p:nvPicPr>
          <p:cNvPr id="5" name="图片 4">
            <a:extLst>
              <a:ext uri="{FF2B5EF4-FFF2-40B4-BE49-F238E27FC236}">
                <a16:creationId xmlns:a16="http://schemas.microsoft.com/office/drawing/2014/main" id="{4252143E-D41F-4C69-9B1F-337B4B636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965" y="2349500"/>
            <a:ext cx="8610600" cy="3962400"/>
          </a:xfrm>
          <a:prstGeom prst="rect">
            <a:avLst/>
          </a:prstGeom>
        </p:spPr>
      </p:pic>
    </p:spTree>
    <p:extLst>
      <p:ext uri="{BB962C8B-B14F-4D97-AF65-F5344CB8AC3E}">
        <p14:creationId xmlns:p14="http://schemas.microsoft.com/office/powerpoint/2010/main" val="3221549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ABAD1C5-DA34-4B21-9264-2E89A8FF8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9410" y="1253331"/>
            <a:ext cx="7233180" cy="4351338"/>
          </a:xfrm>
        </p:spPr>
      </p:pic>
    </p:spTree>
    <p:extLst>
      <p:ext uri="{BB962C8B-B14F-4D97-AF65-F5344CB8AC3E}">
        <p14:creationId xmlns:p14="http://schemas.microsoft.com/office/powerpoint/2010/main" val="177394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2446D-BE96-44D8-9139-C0E765E003D3}"/>
              </a:ext>
            </a:extLst>
          </p:cNvPr>
          <p:cNvSpPr>
            <a:spLocks noGrp="1"/>
          </p:cNvSpPr>
          <p:nvPr>
            <p:ph type="title"/>
          </p:nvPr>
        </p:nvSpPr>
        <p:spPr/>
        <p:txBody>
          <a:bodyPr/>
          <a:lstStyle/>
          <a:p>
            <a:r>
              <a:rPr lang="en-US" altLang="zh-CN" dirty="0"/>
              <a:t>GBDT</a:t>
            </a:r>
            <a:r>
              <a:rPr lang="zh-CN" altLang="en-US" dirty="0"/>
              <a:t>算法</a:t>
            </a:r>
          </a:p>
        </p:txBody>
      </p:sp>
      <p:sp>
        <p:nvSpPr>
          <p:cNvPr id="3" name="内容占位符 2">
            <a:extLst>
              <a:ext uri="{FF2B5EF4-FFF2-40B4-BE49-F238E27FC236}">
                <a16:creationId xmlns:a16="http://schemas.microsoft.com/office/drawing/2014/main" id="{BA71167E-1F3F-4712-BAF4-93A4433E7F04}"/>
              </a:ext>
            </a:extLst>
          </p:cNvPr>
          <p:cNvSpPr>
            <a:spLocks noGrp="1"/>
          </p:cNvSpPr>
          <p:nvPr>
            <p:ph idx="1"/>
          </p:nvPr>
        </p:nvSpPr>
        <p:spPr/>
        <p:txBody>
          <a:bodyPr>
            <a:normAutofit/>
          </a:bodyPr>
          <a:lstStyle/>
          <a:p>
            <a:r>
              <a:rPr lang="zh-CN" altLang="en-US" dirty="0"/>
              <a:t>梯度提升是一种用于回归、分类和排序任务的机器学习技术，梯度提升方法在迭代的每一步构建一个能够沿着梯度最陡的方向降低损失（</a:t>
            </a:r>
            <a:r>
              <a:rPr lang="en-US" altLang="zh-CN" dirty="0"/>
              <a:t>steepest-descent</a:t>
            </a:r>
            <a:r>
              <a:rPr lang="zh-CN" altLang="en-US" dirty="0"/>
              <a:t>）的学习器来弥补已有模型的不足。</a:t>
            </a:r>
            <a:endParaRPr lang="en-US" altLang="zh-CN" dirty="0"/>
          </a:p>
          <a:p>
            <a:r>
              <a:rPr lang="zh-CN" altLang="en-US" dirty="0">
                <a:solidFill>
                  <a:srgbClr val="000000"/>
                </a:solidFill>
                <a:latin typeface="Verdana" panose="020B0604030504040204" pitchFamily="34" charset="0"/>
              </a:rPr>
              <a:t>梯度提升方法倾向于选择决策树（通常是</a:t>
            </a:r>
            <a:r>
              <a:rPr lang="en-US" altLang="zh-CN" dirty="0">
                <a:solidFill>
                  <a:srgbClr val="000000"/>
                </a:solidFill>
                <a:latin typeface="-apple-system"/>
              </a:rPr>
              <a:t>CART</a:t>
            </a:r>
            <a:r>
              <a:rPr lang="zh-CN" altLang="en-US" dirty="0">
                <a:solidFill>
                  <a:srgbClr val="000000"/>
                </a:solidFill>
                <a:latin typeface="Verdana" panose="020B0604030504040204" pitchFamily="34" charset="0"/>
              </a:rPr>
              <a:t>树）。</a:t>
            </a:r>
            <a:endParaRPr lang="en-US" altLang="zh-CN" dirty="0">
              <a:solidFill>
                <a:srgbClr val="000000"/>
              </a:solidFill>
              <a:latin typeface="Verdana" panose="020B0604030504040204" pitchFamily="34" charset="0"/>
            </a:endParaRPr>
          </a:p>
          <a:p>
            <a:r>
              <a:rPr lang="en-US" altLang="zh-CN" dirty="0">
                <a:solidFill>
                  <a:srgbClr val="000000"/>
                </a:solidFill>
                <a:latin typeface="-apple-system"/>
              </a:rPr>
              <a:t>CART</a:t>
            </a:r>
            <a:r>
              <a:rPr lang="zh-CN" altLang="en-US" dirty="0">
                <a:solidFill>
                  <a:srgbClr val="000000"/>
                </a:solidFill>
                <a:latin typeface="Verdana" panose="020B0604030504040204" pitchFamily="34" charset="0"/>
              </a:rPr>
              <a:t>树：分类回归树，是一种经典的二叉决策树。</a:t>
            </a:r>
            <a:r>
              <a:rPr lang="zh-CN" altLang="en-US" dirty="0">
                <a:latin typeface="-apple-system"/>
              </a:rPr>
              <a:t>如果待预测结果是离散型数据，则</a:t>
            </a:r>
            <a:r>
              <a:rPr lang="en-US" altLang="zh-CN" dirty="0">
                <a:latin typeface="-apple-system"/>
              </a:rPr>
              <a:t>CART</a:t>
            </a:r>
            <a:r>
              <a:rPr lang="zh-CN" altLang="en-US" dirty="0">
                <a:latin typeface="-apple-system"/>
              </a:rPr>
              <a:t>生成分类决策树；如果待预测结果是连续型数据，则</a:t>
            </a:r>
            <a:r>
              <a:rPr lang="en-US" altLang="zh-CN" dirty="0">
                <a:latin typeface="-apple-system"/>
              </a:rPr>
              <a:t>CART</a:t>
            </a:r>
            <a:r>
              <a:rPr lang="zh-CN" altLang="en-US" dirty="0">
                <a:latin typeface="-apple-system"/>
              </a:rPr>
              <a:t>生成回归决策树。</a:t>
            </a:r>
            <a:endParaRPr lang="en-US" altLang="zh-CN" dirty="0">
              <a:latin typeface="-apple-system"/>
            </a:endParaRPr>
          </a:p>
          <a:p>
            <a:r>
              <a:rPr lang="zh-CN" altLang="en-US" dirty="0">
                <a:latin typeface="-apple-system"/>
              </a:rPr>
              <a:t>可分为：</a:t>
            </a:r>
            <a:r>
              <a:rPr lang="en-US" altLang="zh-CN" dirty="0">
                <a:latin typeface="-apple-system"/>
              </a:rPr>
              <a:t>GBDT</a:t>
            </a:r>
            <a:r>
              <a:rPr lang="zh-CN" altLang="en-US" dirty="0">
                <a:latin typeface="-apple-system"/>
              </a:rPr>
              <a:t>回归算法、</a:t>
            </a:r>
            <a:r>
              <a:rPr lang="en-US" altLang="zh-CN" dirty="0">
                <a:latin typeface="-apple-system"/>
              </a:rPr>
              <a:t>GBDT</a:t>
            </a:r>
            <a:r>
              <a:rPr lang="zh-CN" altLang="en-US" dirty="0">
                <a:latin typeface="-apple-system"/>
              </a:rPr>
              <a:t>分类算法</a:t>
            </a:r>
            <a:endParaRPr lang="zh-CN" altLang="en-US" dirty="0"/>
          </a:p>
        </p:txBody>
      </p:sp>
    </p:spTree>
    <p:extLst>
      <p:ext uri="{BB962C8B-B14F-4D97-AF65-F5344CB8AC3E}">
        <p14:creationId xmlns:p14="http://schemas.microsoft.com/office/powerpoint/2010/main" val="2434875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DE14B2-E0B0-407E-8A64-5C4AF1FE3734}"/>
              </a:ext>
            </a:extLst>
          </p:cNvPr>
          <p:cNvSpPr>
            <a:spLocks noGrp="1"/>
          </p:cNvSpPr>
          <p:nvPr>
            <p:ph type="title"/>
          </p:nvPr>
        </p:nvSpPr>
        <p:spPr/>
        <p:txBody>
          <a:bodyPr/>
          <a:lstStyle/>
          <a:p>
            <a:r>
              <a:rPr lang="en-US" altLang="zh-CN" dirty="0"/>
              <a:t>CART</a:t>
            </a:r>
            <a:r>
              <a:rPr lang="zh-CN" altLang="en-US" dirty="0"/>
              <a:t>树的学习过程</a:t>
            </a:r>
          </a:p>
        </p:txBody>
      </p:sp>
      <p:sp>
        <p:nvSpPr>
          <p:cNvPr id="3" name="内容占位符 2">
            <a:extLst>
              <a:ext uri="{FF2B5EF4-FFF2-40B4-BE49-F238E27FC236}">
                <a16:creationId xmlns:a16="http://schemas.microsoft.com/office/drawing/2014/main" id="{F57B8E3E-25D0-4B45-8F6D-23622CAB6963}"/>
              </a:ext>
            </a:extLst>
          </p:cNvPr>
          <p:cNvSpPr>
            <a:spLocks noGrp="1"/>
          </p:cNvSpPr>
          <p:nvPr>
            <p:ph idx="1"/>
          </p:nvPr>
        </p:nvSpPr>
        <p:spPr>
          <a:xfrm>
            <a:off x="838200" y="1321772"/>
            <a:ext cx="10515600" cy="4351338"/>
          </a:xfrm>
        </p:spPr>
        <p:txBody>
          <a:bodyPr/>
          <a:lstStyle/>
          <a:p>
            <a:r>
              <a:rPr lang="zh-CN" altLang="en-US" sz="1800" dirty="0"/>
              <a:t>一棵树的结构可以是无限的，因此，仍需要学习出最佳的树的结构，按照树的结构一层一层的向下学习，而模型学习的路线则是让目标函数不断减小的方向。</a:t>
            </a:r>
            <a:endParaRPr lang="en-US" altLang="zh-CN" sz="1800" dirty="0"/>
          </a:p>
          <a:p>
            <a:endParaRPr lang="zh-CN" altLang="en-US" dirty="0"/>
          </a:p>
        </p:txBody>
      </p:sp>
      <p:pic>
        <p:nvPicPr>
          <p:cNvPr id="4" name="图片 3">
            <a:extLst>
              <a:ext uri="{FF2B5EF4-FFF2-40B4-BE49-F238E27FC236}">
                <a16:creationId xmlns:a16="http://schemas.microsoft.com/office/drawing/2014/main" id="{3C5F5425-AADC-43EE-8DD0-DB609651F79D}"/>
              </a:ext>
            </a:extLst>
          </p:cNvPr>
          <p:cNvPicPr>
            <a:picLocks noChangeAspect="1"/>
          </p:cNvPicPr>
          <p:nvPr/>
        </p:nvPicPr>
        <p:blipFill>
          <a:blip r:embed="rId2"/>
          <a:stretch>
            <a:fillRect/>
          </a:stretch>
        </p:blipFill>
        <p:spPr>
          <a:xfrm>
            <a:off x="2211063" y="1943569"/>
            <a:ext cx="7343484" cy="4914431"/>
          </a:xfrm>
          <a:prstGeom prst="rect">
            <a:avLst/>
          </a:prstGeom>
        </p:spPr>
      </p:pic>
    </p:spTree>
    <p:extLst>
      <p:ext uri="{BB962C8B-B14F-4D97-AF65-F5344CB8AC3E}">
        <p14:creationId xmlns:p14="http://schemas.microsoft.com/office/powerpoint/2010/main" val="2696810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5C48FA-DA2E-4A6C-AFA0-C02DFE0C16D7}"/>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sz="2000" dirty="0"/>
          </a:p>
        </p:txBody>
      </p:sp>
      <p:pic>
        <p:nvPicPr>
          <p:cNvPr id="5" name="图片 4">
            <a:extLst>
              <a:ext uri="{FF2B5EF4-FFF2-40B4-BE49-F238E27FC236}">
                <a16:creationId xmlns:a16="http://schemas.microsoft.com/office/drawing/2014/main" id="{E2FE66FA-85CC-4E14-9570-59F6A9F779E9}"/>
              </a:ext>
            </a:extLst>
          </p:cNvPr>
          <p:cNvPicPr>
            <a:picLocks noChangeAspect="1"/>
          </p:cNvPicPr>
          <p:nvPr/>
        </p:nvPicPr>
        <p:blipFill>
          <a:blip r:embed="rId2"/>
          <a:stretch>
            <a:fillRect/>
          </a:stretch>
        </p:blipFill>
        <p:spPr>
          <a:xfrm>
            <a:off x="2734807" y="0"/>
            <a:ext cx="6138606" cy="4777172"/>
          </a:xfrm>
          <a:prstGeom prst="rect">
            <a:avLst/>
          </a:prstGeom>
        </p:spPr>
      </p:pic>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C01876D8-270B-4AD2-87B3-397C70D155A1}"/>
                  </a:ext>
                </a:extLst>
              </p:cNvPr>
              <p:cNvSpPr/>
              <p:nvPr/>
            </p:nvSpPr>
            <p:spPr>
              <a:xfrm>
                <a:off x="1272036" y="4915453"/>
                <a:ext cx="1259832"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ctrlPr>
                            <a:rPr lang="zh-CN" altLang="en-US">
                              <a:latin typeface="Cambria Math" panose="02040503050406030204" pitchFamily="18" charset="0"/>
                            </a:rPr>
                          </m:ctrlPr>
                        </m:dPr>
                        <m:e>
                          <m:r>
                            <a:rPr lang="zh-CN" altLang="en-US" i="1">
                              <a:latin typeface="Cambria Math" panose="02040503050406030204" pitchFamily="18" charset="0"/>
                            </a:rPr>
                            <m:t>𝐺𝑎𝑖𝑛</m:t>
                          </m:r>
                          <m:r>
                            <a:rPr lang="zh-CN" altLang="en-US" i="0">
                              <a:latin typeface="Cambria Math" panose="02040503050406030204" pitchFamily="18" charset="0"/>
                            </a:rPr>
                            <m:t>(</m:t>
                          </m:r>
                          <m:r>
                            <a:rPr lang="zh-CN" altLang="en-US" i="1">
                              <a:latin typeface="Cambria Math" panose="02040503050406030204" pitchFamily="18" charset="0"/>
                            </a:rPr>
                            <m:t>𝑜𝑏𝑗</m:t>
                          </m:r>
                        </m:e>
                      </m:d>
                    </m:oMath>
                  </m:oMathPara>
                </a14:m>
                <a:endParaRPr lang="zh-CN" altLang="en-US" dirty="0"/>
              </a:p>
            </p:txBody>
          </p:sp>
        </mc:Choice>
        <mc:Fallback>
          <p:sp>
            <p:nvSpPr>
              <p:cNvPr id="6" name="矩形 5">
                <a:extLst>
                  <a:ext uri="{FF2B5EF4-FFF2-40B4-BE49-F238E27FC236}">
                    <a16:creationId xmlns:a16="http://schemas.microsoft.com/office/drawing/2014/main" id="{C01876D8-270B-4AD2-87B3-397C70D155A1}"/>
                  </a:ext>
                </a:extLst>
              </p:cNvPr>
              <p:cNvSpPr>
                <a:spLocks noRot="1" noChangeAspect="1" noMove="1" noResize="1" noEditPoints="1" noAdjustHandles="1" noChangeArrowheads="1" noChangeShapeType="1" noTextEdit="1"/>
              </p:cNvSpPr>
              <p:nvPr/>
            </p:nvSpPr>
            <p:spPr>
              <a:xfrm>
                <a:off x="1272036" y="4915453"/>
                <a:ext cx="1259832" cy="369332"/>
              </a:xfrm>
              <a:prstGeom prst="rect">
                <a:avLst/>
              </a:prstGeom>
              <a:blipFill>
                <a:blip r:embed="rId3"/>
                <a:stretch>
                  <a:fillRect t="-119672" r="-40291" b="-1836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BE6A43D1-6B57-4DF8-B6EF-6784CE7DC5FF}"/>
                  </a:ext>
                </a:extLst>
              </p:cNvPr>
              <p:cNvSpPr txBox="1"/>
              <p:nvPr/>
            </p:nvSpPr>
            <p:spPr>
              <a:xfrm>
                <a:off x="1272036" y="4922105"/>
                <a:ext cx="9188700" cy="1200329"/>
              </a:xfrm>
              <a:prstGeom prst="rect">
                <a:avLst/>
              </a:prstGeom>
              <a:noFill/>
            </p:spPr>
            <p:txBody>
              <a:bodyPr wrap="square" rtlCol="0">
                <a:spAutoFit/>
              </a:bodyPr>
              <a:lstStyle/>
              <a:p>
                <a:r>
                  <a:rPr lang="en-US" altLang="zh-CN" dirty="0"/>
                  <a:t>                  </a:t>
                </a:r>
                <a:r>
                  <a:rPr lang="zh-CN" altLang="en-US" dirty="0"/>
                  <a:t>其实就是原单节点的目标函数和切分后的两个节点的目标函数之差，如果该值大于</a:t>
                </a:r>
                <a:r>
                  <a:rPr lang="en-US" altLang="zh-CN" dirty="0"/>
                  <a:t>0</a:t>
                </a:r>
                <a:r>
                  <a:rPr lang="zh-CN" altLang="en-US" dirty="0"/>
                  <a:t>，则表明切分后的目标函数值越小于单节点的目标函数值，并且值越大就越值得切分。同时，如果上式为负值，则表明不值得切分。</a:t>
                </a:r>
                <a14:m>
                  <m:oMath xmlns:m="http://schemas.openxmlformats.org/officeDocument/2006/math">
                    <m:r>
                      <a:rPr lang="zh-CN" altLang="en-US" i="1" smtClean="0">
                        <a:latin typeface="Cambria Math" panose="02040503050406030204" pitchFamily="18" charset="0"/>
                      </a:rPr>
                      <m:t>𝛾</m:t>
                    </m:r>
                  </m:oMath>
                </a14:m>
                <a:r>
                  <a:rPr lang="zh-CN" altLang="en-US" dirty="0"/>
                  <a:t>在这里是一个临界值，它的值越大则表明对切分后目标损失函数下降程度要求越严格。</a:t>
                </a:r>
              </a:p>
            </p:txBody>
          </p:sp>
        </mc:Choice>
        <mc:Fallback>
          <p:sp>
            <p:nvSpPr>
              <p:cNvPr id="7" name="文本框 6">
                <a:extLst>
                  <a:ext uri="{FF2B5EF4-FFF2-40B4-BE49-F238E27FC236}">
                    <a16:creationId xmlns:a16="http://schemas.microsoft.com/office/drawing/2014/main" id="{BE6A43D1-6B57-4DF8-B6EF-6784CE7DC5FF}"/>
                  </a:ext>
                </a:extLst>
              </p:cNvPr>
              <p:cNvSpPr txBox="1">
                <a:spLocks noRot="1" noChangeAspect="1" noMove="1" noResize="1" noEditPoints="1" noAdjustHandles="1" noChangeArrowheads="1" noChangeShapeType="1" noTextEdit="1"/>
              </p:cNvSpPr>
              <p:nvPr/>
            </p:nvSpPr>
            <p:spPr>
              <a:xfrm>
                <a:off x="1272036" y="4922105"/>
                <a:ext cx="9188700" cy="1200329"/>
              </a:xfrm>
              <a:prstGeom prst="rect">
                <a:avLst/>
              </a:prstGeom>
              <a:blipFill>
                <a:blip r:embed="rId4"/>
                <a:stretch>
                  <a:fillRect l="-597" t="-2538"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858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A2706-7CA8-4464-A84D-B2E879D40D21}"/>
              </a:ext>
            </a:extLst>
          </p:cNvPr>
          <p:cNvSpPr>
            <a:spLocks noGrp="1"/>
          </p:cNvSpPr>
          <p:nvPr>
            <p:ph type="title"/>
          </p:nvPr>
        </p:nvSpPr>
        <p:spPr/>
        <p:txBody>
          <a:bodyPr/>
          <a:lstStyle/>
          <a:p>
            <a:r>
              <a:rPr lang="zh-CN" altLang="en-US" dirty="0"/>
              <a:t>评价</a:t>
            </a:r>
            <a:r>
              <a:rPr lang="en-US" altLang="zh-CN" dirty="0" err="1"/>
              <a:t>XGBoost</a:t>
            </a:r>
            <a:r>
              <a:rPr lang="zh-CN" altLang="en-US" dirty="0"/>
              <a:t>算法</a:t>
            </a:r>
          </a:p>
        </p:txBody>
      </p:sp>
      <p:sp>
        <p:nvSpPr>
          <p:cNvPr id="3" name="内容占位符 2">
            <a:extLst>
              <a:ext uri="{FF2B5EF4-FFF2-40B4-BE49-F238E27FC236}">
                <a16:creationId xmlns:a16="http://schemas.microsoft.com/office/drawing/2014/main" id="{64759AC5-0DA5-41CC-AABF-F4E54F8C4607}"/>
              </a:ext>
            </a:extLst>
          </p:cNvPr>
          <p:cNvSpPr>
            <a:spLocks noGrp="1"/>
          </p:cNvSpPr>
          <p:nvPr>
            <p:ph idx="1"/>
          </p:nvPr>
        </p:nvSpPr>
        <p:spPr/>
        <p:txBody>
          <a:bodyPr/>
          <a:lstStyle/>
          <a:p>
            <a:r>
              <a:rPr lang="zh-CN" altLang="en-US" dirty="0"/>
              <a:t>传统</a:t>
            </a:r>
            <a:r>
              <a:rPr lang="en-US" altLang="zh-CN" dirty="0"/>
              <a:t>GBDT</a:t>
            </a:r>
            <a:r>
              <a:rPr lang="zh-CN" altLang="en-US" dirty="0"/>
              <a:t>在优化时只用到一阶导数信息，而</a:t>
            </a:r>
            <a:r>
              <a:rPr lang="en-US" altLang="zh-CN" dirty="0" err="1"/>
              <a:t>XGBoost</a:t>
            </a:r>
            <a:r>
              <a:rPr lang="zh-CN" altLang="en-US" dirty="0"/>
              <a:t>使用了二阶泰勒展开，从而对损失函数进行了改进，信息多划分会更加正确</a:t>
            </a:r>
            <a:endParaRPr lang="en-US" altLang="zh-CN" dirty="0"/>
          </a:p>
          <a:p>
            <a:r>
              <a:rPr lang="zh-CN" altLang="en-US" dirty="0"/>
              <a:t>在代价函数内加入了正则项，用于控制模型的复杂度。包含树的叶子节点个数，每个叶子节点上输出的</a:t>
            </a:r>
            <a:r>
              <a:rPr lang="en-US" altLang="zh-CN" dirty="0"/>
              <a:t>score</a:t>
            </a:r>
            <a:r>
              <a:rPr lang="zh-CN" altLang="en-US" dirty="0"/>
              <a:t>的</a:t>
            </a:r>
            <a:r>
              <a:rPr lang="en-US" altLang="zh-CN" dirty="0"/>
              <a:t>L2</a:t>
            </a:r>
            <a:r>
              <a:rPr lang="zh-CN" altLang="en-US" dirty="0"/>
              <a:t>模平方和。正则项降低了模型的波动性，同时防止了过拟合</a:t>
            </a:r>
          </a:p>
        </p:txBody>
      </p:sp>
    </p:spTree>
    <p:extLst>
      <p:ext uri="{BB962C8B-B14F-4D97-AF65-F5344CB8AC3E}">
        <p14:creationId xmlns:p14="http://schemas.microsoft.com/office/powerpoint/2010/main" val="35756377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1BDA4-0AFF-4030-8D7D-5E78A4152F11}"/>
              </a:ext>
            </a:extLst>
          </p:cNvPr>
          <p:cNvSpPr>
            <a:spLocks noGrp="1"/>
          </p:cNvSpPr>
          <p:nvPr>
            <p:ph type="title"/>
          </p:nvPr>
        </p:nvSpPr>
        <p:spPr>
          <a:xfrm>
            <a:off x="838200" y="129348"/>
            <a:ext cx="10515600" cy="1325563"/>
          </a:xfrm>
        </p:spPr>
        <p:txBody>
          <a:bodyPr/>
          <a:lstStyle/>
          <a:p>
            <a:r>
              <a:rPr lang="zh-CN" altLang="en-US" dirty="0"/>
              <a:t>研究现状</a:t>
            </a:r>
          </a:p>
        </p:txBody>
      </p:sp>
      <p:pic>
        <p:nvPicPr>
          <p:cNvPr id="4" name="内容占位符 3">
            <a:extLst>
              <a:ext uri="{FF2B5EF4-FFF2-40B4-BE49-F238E27FC236}">
                <a16:creationId xmlns:a16="http://schemas.microsoft.com/office/drawing/2014/main" id="{98DC9409-81F5-45EF-82F8-08015BF4BFF9}"/>
              </a:ext>
            </a:extLst>
          </p:cNvPr>
          <p:cNvPicPr>
            <a:picLocks noGrp="1" noChangeAspect="1"/>
          </p:cNvPicPr>
          <p:nvPr>
            <p:ph idx="1"/>
          </p:nvPr>
        </p:nvPicPr>
        <p:blipFill>
          <a:blip r:embed="rId2"/>
          <a:stretch>
            <a:fillRect/>
          </a:stretch>
        </p:blipFill>
        <p:spPr>
          <a:xfrm>
            <a:off x="763555" y="1690688"/>
            <a:ext cx="5105480" cy="4351338"/>
          </a:xfrm>
          <a:prstGeom prst="rect">
            <a:avLst/>
          </a:prstGeom>
        </p:spPr>
      </p:pic>
      <p:pic>
        <p:nvPicPr>
          <p:cNvPr id="5" name="图片 4">
            <a:extLst>
              <a:ext uri="{FF2B5EF4-FFF2-40B4-BE49-F238E27FC236}">
                <a16:creationId xmlns:a16="http://schemas.microsoft.com/office/drawing/2014/main" id="{845AD15C-18A4-46AB-B2D7-6BFB3F9CB37C}"/>
              </a:ext>
            </a:extLst>
          </p:cNvPr>
          <p:cNvPicPr>
            <a:picLocks noChangeAspect="1"/>
          </p:cNvPicPr>
          <p:nvPr/>
        </p:nvPicPr>
        <p:blipFill>
          <a:blip r:embed="rId3"/>
          <a:stretch>
            <a:fillRect/>
          </a:stretch>
        </p:blipFill>
        <p:spPr>
          <a:xfrm>
            <a:off x="5943680" y="1690688"/>
            <a:ext cx="6248320" cy="999076"/>
          </a:xfrm>
          <a:prstGeom prst="rect">
            <a:avLst/>
          </a:prstGeom>
        </p:spPr>
      </p:pic>
      <p:pic>
        <p:nvPicPr>
          <p:cNvPr id="6" name="图片 5">
            <a:extLst>
              <a:ext uri="{FF2B5EF4-FFF2-40B4-BE49-F238E27FC236}">
                <a16:creationId xmlns:a16="http://schemas.microsoft.com/office/drawing/2014/main" id="{EBCD46FF-D512-40C4-9F19-65293A4B4EA9}"/>
              </a:ext>
            </a:extLst>
          </p:cNvPr>
          <p:cNvPicPr>
            <a:picLocks noChangeAspect="1"/>
          </p:cNvPicPr>
          <p:nvPr/>
        </p:nvPicPr>
        <p:blipFill>
          <a:blip r:embed="rId4"/>
          <a:stretch>
            <a:fillRect/>
          </a:stretch>
        </p:blipFill>
        <p:spPr>
          <a:xfrm>
            <a:off x="5943680" y="2541002"/>
            <a:ext cx="5951906" cy="3951873"/>
          </a:xfrm>
          <a:prstGeom prst="rect">
            <a:avLst/>
          </a:prstGeom>
        </p:spPr>
      </p:pic>
      <p:sp>
        <p:nvSpPr>
          <p:cNvPr id="7" name="文本框 6">
            <a:extLst>
              <a:ext uri="{FF2B5EF4-FFF2-40B4-BE49-F238E27FC236}">
                <a16:creationId xmlns:a16="http://schemas.microsoft.com/office/drawing/2014/main" id="{4403AD9E-47A0-4351-B4BD-2B92511A4EEA}"/>
              </a:ext>
            </a:extLst>
          </p:cNvPr>
          <p:cNvSpPr txBox="1"/>
          <p:nvPr/>
        </p:nvSpPr>
        <p:spPr>
          <a:xfrm>
            <a:off x="942392" y="1259633"/>
            <a:ext cx="5542384" cy="369332"/>
          </a:xfrm>
          <a:prstGeom prst="rect">
            <a:avLst/>
          </a:prstGeom>
          <a:noFill/>
        </p:spPr>
        <p:txBody>
          <a:bodyPr wrap="square" rtlCol="0">
            <a:spAutoFit/>
          </a:bodyPr>
          <a:lstStyle/>
          <a:p>
            <a:r>
              <a:rPr lang="en-US" altLang="zh-CN" dirty="0"/>
              <a:t>《Boosting</a:t>
            </a:r>
            <a:r>
              <a:rPr lang="zh-CN" altLang="en-US" dirty="0"/>
              <a:t>算法综述</a:t>
            </a:r>
            <a:r>
              <a:rPr lang="en-US" altLang="zh-CN" dirty="0"/>
              <a:t>》</a:t>
            </a:r>
            <a:r>
              <a:rPr lang="zh-CN" altLang="en-US" dirty="0"/>
              <a:t>于玲</a:t>
            </a:r>
          </a:p>
        </p:txBody>
      </p:sp>
    </p:spTree>
    <p:extLst>
      <p:ext uri="{BB962C8B-B14F-4D97-AF65-F5344CB8AC3E}">
        <p14:creationId xmlns:p14="http://schemas.microsoft.com/office/powerpoint/2010/main" val="2643474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9CCD83-59C3-4EC4-B1B8-145C6BBAC644}"/>
              </a:ext>
            </a:extLst>
          </p:cNvPr>
          <p:cNvSpPr>
            <a:spLocks noGrp="1"/>
          </p:cNvSpPr>
          <p:nvPr>
            <p:ph idx="1"/>
          </p:nvPr>
        </p:nvSpPr>
        <p:spPr>
          <a:xfrm>
            <a:off x="838200" y="391886"/>
            <a:ext cx="10515600" cy="5785077"/>
          </a:xfrm>
        </p:spPr>
        <p:txBody>
          <a:bodyPr>
            <a:normAutofit/>
          </a:bodyPr>
          <a:lstStyle/>
          <a:p>
            <a:r>
              <a:rPr lang="en-US" altLang="zh-CN" sz="1800" dirty="0"/>
              <a:t>《</a:t>
            </a:r>
            <a:r>
              <a:rPr lang="zh-CN" altLang="en-US" sz="1800" dirty="0"/>
              <a:t>神经网络集成</a:t>
            </a:r>
            <a:r>
              <a:rPr lang="en-US" altLang="zh-CN" sz="1800" dirty="0"/>
              <a:t>》</a:t>
            </a:r>
            <a:r>
              <a:rPr lang="zh-CN" altLang="en-US" sz="1800" dirty="0"/>
              <a:t>周志华</a:t>
            </a:r>
            <a:endParaRPr lang="en-US" altLang="zh-CN" sz="1800" dirty="0"/>
          </a:p>
          <a:p>
            <a:endParaRPr lang="zh-CN" altLang="en-US" sz="1800" dirty="0"/>
          </a:p>
        </p:txBody>
      </p:sp>
      <p:pic>
        <p:nvPicPr>
          <p:cNvPr id="4" name="图片 3">
            <a:extLst>
              <a:ext uri="{FF2B5EF4-FFF2-40B4-BE49-F238E27FC236}">
                <a16:creationId xmlns:a16="http://schemas.microsoft.com/office/drawing/2014/main" id="{AFD3B93C-7907-4C2F-A83D-F38973EB685F}"/>
              </a:ext>
            </a:extLst>
          </p:cNvPr>
          <p:cNvPicPr>
            <a:picLocks noChangeAspect="1"/>
          </p:cNvPicPr>
          <p:nvPr/>
        </p:nvPicPr>
        <p:blipFill>
          <a:blip r:embed="rId2"/>
          <a:stretch>
            <a:fillRect/>
          </a:stretch>
        </p:blipFill>
        <p:spPr>
          <a:xfrm>
            <a:off x="269907" y="788073"/>
            <a:ext cx="5826093" cy="5985367"/>
          </a:xfrm>
          <a:prstGeom prst="rect">
            <a:avLst/>
          </a:prstGeom>
        </p:spPr>
      </p:pic>
      <p:pic>
        <p:nvPicPr>
          <p:cNvPr id="5" name="图片 4">
            <a:extLst>
              <a:ext uri="{FF2B5EF4-FFF2-40B4-BE49-F238E27FC236}">
                <a16:creationId xmlns:a16="http://schemas.microsoft.com/office/drawing/2014/main" id="{75392EB7-17DC-45F3-880D-072C69C57BE1}"/>
              </a:ext>
            </a:extLst>
          </p:cNvPr>
          <p:cNvPicPr>
            <a:picLocks noChangeAspect="1"/>
          </p:cNvPicPr>
          <p:nvPr/>
        </p:nvPicPr>
        <p:blipFill>
          <a:blip r:embed="rId3"/>
          <a:stretch>
            <a:fillRect/>
          </a:stretch>
        </p:blipFill>
        <p:spPr>
          <a:xfrm>
            <a:off x="6020362" y="571974"/>
            <a:ext cx="6017244" cy="6286026"/>
          </a:xfrm>
          <a:prstGeom prst="rect">
            <a:avLst/>
          </a:prstGeom>
        </p:spPr>
      </p:pic>
    </p:spTree>
    <p:extLst>
      <p:ext uri="{BB962C8B-B14F-4D97-AF65-F5344CB8AC3E}">
        <p14:creationId xmlns:p14="http://schemas.microsoft.com/office/powerpoint/2010/main" val="1427078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5FC86-A567-4AF5-A9F5-6B6CB98429E0}"/>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EB809B5-B9EF-4E06-A7CC-212A134A809B}"/>
              </a:ext>
            </a:extLst>
          </p:cNvPr>
          <p:cNvPicPr>
            <a:picLocks noGrp="1" noChangeAspect="1"/>
          </p:cNvPicPr>
          <p:nvPr>
            <p:ph idx="1"/>
          </p:nvPr>
        </p:nvPicPr>
        <p:blipFill>
          <a:blip r:embed="rId2"/>
          <a:stretch>
            <a:fillRect/>
          </a:stretch>
        </p:blipFill>
        <p:spPr>
          <a:xfrm>
            <a:off x="838200" y="283021"/>
            <a:ext cx="10515600" cy="2786750"/>
          </a:xfrm>
          <a:prstGeom prst="rect">
            <a:avLst/>
          </a:prstGeom>
        </p:spPr>
      </p:pic>
      <p:pic>
        <p:nvPicPr>
          <p:cNvPr id="5" name="图片 4">
            <a:extLst>
              <a:ext uri="{FF2B5EF4-FFF2-40B4-BE49-F238E27FC236}">
                <a16:creationId xmlns:a16="http://schemas.microsoft.com/office/drawing/2014/main" id="{203C98DF-9E23-42F6-8963-25DD44888F4D}"/>
              </a:ext>
            </a:extLst>
          </p:cNvPr>
          <p:cNvPicPr>
            <a:picLocks noChangeAspect="1"/>
          </p:cNvPicPr>
          <p:nvPr/>
        </p:nvPicPr>
        <p:blipFill>
          <a:blip r:embed="rId3"/>
          <a:stretch>
            <a:fillRect/>
          </a:stretch>
        </p:blipFill>
        <p:spPr>
          <a:xfrm>
            <a:off x="0" y="3227927"/>
            <a:ext cx="12192000" cy="2529526"/>
          </a:xfrm>
          <a:prstGeom prst="rect">
            <a:avLst/>
          </a:prstGeom>
        </p:spPr>
      </p:pic>
    </p:spTree>
    <p:extLst>
      <p:ext uri="{BB962C8B-B14F-4D97-AF65-F5344CB8AC3E}">
        <p14:creationId xmlns:p14="http://schemas.microsoft.com/office/powerpoint/2010/main" val="362300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128E1-2416-4AD6-AD04-93B678F9469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CFD9EC-F575-47CC-AA1E-FCA2BEFD3395}"/>
              </a:ext>
            </a:extLst>
          </p:cNvPr>
          <p:cNvSpPr>
            <a:spLocks noGrp="1"/>
          </p:cNvSpPr>
          <p:nvPr>
            <p:ph idx="1"/>
          </p:nvPr>
        </p:nvSpPr>
        <p:spPr/>
        <p:txBody>
          <a:bodyPr/>
          <a:lstStyle/>
          <a:p>
            <a:pPr algn="ctr"/>
            <a:endParaRPr lang="en-US" altLang="zh-CN" dirty="0"/>
          </a:p>
          <a:p>
            <a:pPr algn="ctr"/>
            <a:endParaRPr lang="en-US" altLang="zh-CN" dirty="0"/>
          </a:p>
          <a:p>
            <a:pPr marL="0" indent="0" algn="ctr">
              <a:buNone/>
            </a:pPr>
            <a:endParaRPr lang="en-US" altLang="zh-CN" dirty="0"/>
          </a:p>
          <a:p>
            <a:pPr marL="0" indent="0" algn="ctr">
              <a:buNone/>
            </a:pPr>
            <a:r>
              <a:rPr lang="en-US" altLang="zh-CN" sz="6000" dirty="0"/>
              <a:t>T H A N K S</a:t>
            </a:r>
            <a:endParaRPr lang="zh-CN" altLang="en-US" sz="6000" dirty="0"/>
          </a:p>
        </p:txBody>
      </p:sp>
    </p:spTree>
    <p:extLst>
      <p:ext uri="{BB962C8B-B14F-4D97-AF65-F5344CB8AC3E}">
        <p14:creationId xmlns:p14="http://schemas.microsoft.com/office/powerpoint/2010/main" val="24100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ACCBE-AB51-41C4-BB35-98733C2492D3}"/>
              </a:ext>
            </a:extLst>
          </p:cNvPr>
          <p:cNvSpPr>
            <a:spLocks noGrp="1"/>
          </p:cNvSpPr>
          <p:nvPr>
            <p:ph type="title"/>
          </p:nvPr>
        </p:nvSpPr>
        <p:spPr/>
        <p:txBody>
          <a:bodyPr/>
          <a:lstStyle/>
          <a:p>
            <a:r>
              <a:rPr lang="en-US" altLang="zh-CN" dirty="0"/>
              <a:t>GBDT</a:t>
            </a:r>
            <a:r>
              <a:rPr lang="zh-CN" altLang="en-US" dirty="0"/>
              <a:t>回归算法</a:t>
            </a:r>
          </a:p>
        </p:txBody>
      </p:sp>
      <p:sp>
        <p:nvSpPr>
          <p:cNvPr id="3" name="内容占位符 2">
            <a:extLst>
              <a:ext uri="{FF2B5EF4-FFF2-40B4-BE49-F238E27FC236}">
                <a16:creationId xmlns:a16="http://schemas.microsoft.com/office/drawing/2014/main" id="{87351FE1-8AEE-4A90-B63C-9A32DB6B1545}"/>
              </a:ext>
            </a:extLst>
          </p:cNvPr>
          <p:cNvSpPr>
            <a:spLocks noGrp="1"/>
          </p:cNvSpPr>
          <p:nvPr>
            <p:ph idx="1"/>
          </p:nvPr>
        </p:nvSpPr>
        <p:spPr/>
        <p:txBody>
          <a:bodyPr>
            <a:normAutofit/>
          </a:bodyPr>
          <a:lstStyle/>
          <a:p>
            <a:r>
              <a:rPr lang="zh-CN" altLang="en-US" sz="2400" dirty="0"/>
              <a:t>输入：训练集样本                                          ，最大迭代次数</a:t>
            </a:r>
            <a:r>
              <a:rPr lang="en-US" altLang="zh-CN" sz="2400" dirty="0"/>
              <a:t>T</a:t>
            </a:r>
            <a:r>
              <a:rPr lang="zh-CN" altLang="en-US" sz="2400" dirty="0"/>
              <a:t>，损失函数</a:t>
            </a:r>
            <a:r>
              <a:rPr lang="en-US" altLang="zh-CN" sz="2400" dirty="0"/>
              <a:t>L</a:t>
            </a:r>
          </a:p>
          <a:p>
            <a:r>
              <a:rPr lang="zh-CN" altLang="en-US" sz="2400" dirty="0"/>
              <a:t>输出：强学习器</a:t>
            </a:r>
            <a:endParaRPr lang="en-US" altLang="zh-CN" sz="2400" dirty="0"/>
          </a:p>
          <a:p>
            <a:r>
              <a:rPr lang="zh-CN" altLang="en-US" sz="2400" dirty="0"/>
              <a:t>（</a:t>
            </a:r>
            <a:r>
              <a:rPr lang="en-US" altLang="zh-CN" sz="2400" dirty="0"/>
              <a:t>1</a:t>
            </a:r>
            <a:r>
              <a:rPr lang="zh-CN" altLang="en-US" sz="2400" dirty="0"/>
              <a:t>）初始化弱学习器：</a:t>
            </a:r>
            <a:endParaRPr lang="en-US" altLang="zh-CN" sz="2400" dirty="0"/>
          </a:p>
          <a:p>
            <a:r>
              <a:rPr lang="zh-CN" altLang="en-US" sz="2400" dirty="0"/>
              <a:t>（</a:t>
            </a:r>
            <a:r>
              <a:rPr lang="en-US" altLang="zh-CN" sz="2400" dirty="0"/>
              <a:t>2</a:t>
            </a:r>
            <a:r>
              <a:rPr lang="zh-CN" altLang="en-US" sz="2400" dirty="0"/>
              <a:t>）对迭代轮数               ，有：</a:t>
            </a:r>
            <a:endParaRPr lang="en-US" altLang="zh-CN" sz="2400" dirty="0"/>
          </a:p>
          <a:p>
            <a:r>
              <a:rPr lang="en-US" altLang="zh-CN" sz="2400" dirty="0"/>
              <a:t>        </a:t>
            </a:r>
            <a:r>
              <a:rPr lang="zh-CN" altLang="en-US" sz="2400" dirty="0"/>
              <a:t>（</a:t>
            </a:r>
            <a:r>
              <a:rPr lang="en-US" altLang="zh-CN" sz="2400" dirty="0"/>
              <a:t>a</a:t>
            </a:r>
            <a:r>
              <a:rPr lang="zh-CN" altLang="en-US" sz="2400" dirty="0"/>
              <a:t>）对样本                ，计算负梯度</a:t>
            </a:r>
            <a:endParaRPr lang="en-US" altLang="zh-CN" sz="2400" dirty="0"/>
          </a:p>
          <a:p>
            <a:r>
              <a:rPr lang="en-US" altLang="zh-CN" sz="2400" dirty="0"/>
              <a:t>        </a:t>
            </a:r>
            <a:r>
              <a:rPr lang="zh-CN" altLang="en-US" sz="2400" dirty="0"/>
              <a:t>（</a:t>
            </a:r>
            <a:r>
              <a:rPr lang="en-US" altLang="zh-CN" sz="2400" dirty="0"/>
              <a:t>b</a:t>
            </a:r>
            <a:r>
              <a:rPr lang="zh-CN" altLang="en-US" sz="2400" dirty="0"/>
              <a:t>）利用         拟合一棵</a:t>
            </a:r>
            <a:r>
              <a:rPr lang="en-US" altLang="zh-CN" sz="2400" dirty="0"/>
              <a:t>CART</a:t>
            </a:r>
            <a:r>
              <a:rPr lang="zh-CN" altLang="en-US" sz="2400" dirty="0"/>
              <a:t>回归树</a:t>
            </a:r>
            <a:endParaRPr lang="en-US" altLang="zh-CN" sz="2400" dirty="0"/>
          </a:p>
          <a:p>
            <a:r>
              <a:rPr lang="en-US" altLang="zh-CN" sz="2400" dirty="0"/>
              <a:t>        </a:t>
            </a:r>
            <a:r>
              <a:rPr lang="zh-CN" altLang="en-US" sz="2400" dirty="0"/>
              <a:t>（</a:t>
            </a:r>
            <a:r>
              <a:rPr lang="en-US" altLang="zh-CN" sz="2400" dirty="0"/>
              <a:t>c</a:t>
            </a:r>
            <a:r>
              <a:rPr lang="zh-CN" altLang="en-US" sz="2400" dirty="0"/>
              <a:t>）最佳拟合值：</a:t>
            </a:r>
            <a:endParaRPr lang="en-US" altLang="zh-CN" sz="2400" dirty="0"/>
          </a:p>
          <a:p>
            <a:r>
              <a:rPr lang="en-US" altLang="zh-CN" sz="2400" dirty="0"/>
              <a:t>        </a:t>
            </a:r>
            <a:r>
              <a:rPr lang="zh-CN" altLang="en-US" sz="2400" dirty="0"/>
              <a:t>（</a:t>
            </a:r>
            <a:r>
              <a:rPr lang="en-US" altLang="zh-CN" sz="2400" dirty="0"/>
              <a:t>d</a:t>
            </a:r>
            <a:r>
              <a:rPr lang="zh-CN" altLang="en-US" sz="2400" dirty="0"/>
              <a:t>）更新强学习器 </a:t>
            </a:r>
            <a:endParaRPr lang="en-US" altLang="zh-CN" sz="2400" dirty="0"/>
          </a:p>
          <a:p>
            <a:r>
              <a:rPr lang="zh-CN" altLang="en-US" sz="2400" dirty="0"/>
              <a:t>（</a:t>
            </a:r>
            <a:r>
              <a:rPr lang="en-US" altLang="zh-CN" sz="2400" dirty="0"/>
              <a:t>3</a:t>
            </a:r>
            <a:r>
              <a:rPr lang="zh-CN" altLang="en-US" sz="2400" dirty="0"/>
              <a:t>）得到强学习器表达式： </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96286217-FD21-4419-BBFA-103AFB12CAD9}"/>
                  </a:ext>
                </a:extLst>
              </p:cNvPr>
              <p:cNvSpPr/>
              <p:nvPr/>
            </p:nvSpPr>
            <p:spPr>
              <a:xfrm>
                <a:off x="3591164" y="1853618"/>
                <a:ext cx="3703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𝑇</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𝑚</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𝑚</m:t>
                              </m:r>
                            </m:sub>
                          </m:sSub>
                          <m:r>
                            <a:rPr lang="zh-CN" altLang="en-US" i="0">
                              <a:latin typeface="Cambria Math" panose="02040503050406030204" pitchFamily="18" charset="0"/>
                            </a:rPr>
                            <m:t>)</m:t>
                          </m:r>
                        </m:e>
                      </m:d>
                    </m:oMath>
                  </m:oMathPara>
                </a14:m>
                <a:endParaRPr lang="zh-CN" altLang="en-US" dirty="0"/>
              </a:p>
            </p:txBody>
          </p:sp>
        </mc:Choice>
        <mc:Fallback xmlns="">
          <p:sp>
            <p:nvSpPr>
              <p:cNvPr id="5" name="矩形 4">
                <a:extLst>
                  <a:ext uri="{FF2B5EF4-FFF2-40B4-BE49-F238E27FC236}">
                    <a16:creationId xmlns:a16="http://schemas.microsoft.com/office/drawing/2014/main" id="{96286217-FD21-4419-BBFA-103AFB12CAD9}"/>
                  </a:ext>
                </a:extLst>
              </p:cNvPr>
              <p:cNvSpPr>
                <a:spLocks noRot="1" noChangeAspect="1" noMove="1" noResize="1" noEditPoints="1" noAdjustHandles="1" noChangeArrowheads="1" noChangeShapeType="1" noTextEdit="1"/>
              </p:cNvSpPr>
              <p:nvPr/>
            </p:nvSpPr>
            <p:spPr>
              <a:xfrm>
                <a:off x="3591164" y="1853618"/>
                <a:ext cx="3703385" cy="369332"/>
              </a:xfrm>
              <a:prstGeom prst="rect">
                <a:avLst/>
              </a:prstGeom>
              <a:blipFill>
                <a:blip r:embed="rId2"/>
                <a:stretch>
                  <a:fillRect t="-126230" r="-13816" b="-188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9847A39D-B6AA-4729-BEDE-74AC6CB6C133}"/>
                  </a:ext>
                </a:extLst>
              </p:cNvPr>
              <p:cNvSpPr/>
              <p:nvPr/>
            </p:nvSpPr>
            <p:spPr>
              <a:xfrm>
                <a:off x="3281240" y="2283239"/>
                <a:ext cx="7029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e>
                      </m:d>
                    </m:oMath>
                  </m:oMathPara>
                </a14:m>
                <a:endParaRPr lang="zh-CN" altLang="en-US" dirty="0"/>
              </a:p>
            </p:txBody>
          </p:sp>
        </mc:Choice>
        <mc:Fallback xmlns="">
          <p:sp>
            <p:nvSpPr>
              <p:cNvPr id="6" name="矩形 5">
                <a:extLst>
                  <a:ext uri="{FF2B5EF4-FFF2-40B4-BE49-F238E27FC236}">
                    <a16:creationId xmlns:a16="http://schemas.microsoft.com/office/drawing/2014/main" id="{9847A39D-B6AA-4729-BEDE-74AC6CB6C133}"/>
                  </a:ext>
                </a:extLst>
              </p:cNvPr>
              <p:cNvSpPr>
                <a:spLocks noRot="1" noChangeAspect="1" noMove="1" noResize="1" noEditPoints="1" noAdjustHandles="1" noChangeArrowheads="1" noChangeShapeType="1" noTextEdit="1"/>
              </p:cNvSpPr>
              <p:nvPr/>
            </p:nvSpPr>
            <p:spPr>
              <a:xfrm>
                <a:off x="3281240" y="2283239"/>
                <a:ext cx="702949" cy="369332"/>
              </a:xfrm>
              <a:prstGeom prst="rect">
                <a:avLst/>
              </a:prstGeom>
              <a:blipFill>
                <a:blip r:embed="rId3"/>
                <a:stretch>
                  <a:fillRect t="-121667" r="-70690"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D5BF870-0215-4D79-AA7F-3F16D5963C0A}"/>
                  </a:ext>
                </a:extLst>
              </p:cNvPr>
              <p:cNvSpPr/>
              <p:nvPr/>
            </p:nvSpPr>
            <p:spPr>
              <a:xfrm>
                <a:off x="4211711" y="2467905"/>
                <a:ext cx="2872838"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argmin</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𝐶</m:t>
                              </m:r>
                            </m:e>
                          </m:d>
                        </m:e>
                      </m:nary>
                    </m:oMath>
                  </m:oMathPara>
                </a14:m>
                <a:endParaRPr lang="zh-CN" altLang="en-US" dirty="0"/>
              </a:p>
            </p:txBody>
          </p:sp>
        </mc:Choice>
        <mc:Fallback xmlns="">
          <p:sp>
            <p:nvSpPr>
              <p:cNvPr id="7" name="矩形 6">
                <a:extLst>
                  <a:ext uri="{FF2B5EF4-FFF2-40B4-BE49-F238E27FC236}">
                    <a16:creationId xmlns:a16="http://schemas.microsoft.com/office/drawing/2014/main" id="{9D5BF870-0215-4D79-AA7F-3F16D5963C0A}"/>
                  </a:ext>
                </a:extLst>
              </p:cNvPr>
              <p:cNvSpPr>
                <a:spLocks noRot="1" noChangeAspect="1" noMove="1" noResize="1" noEditPoints="1" noAdjustHandles="1" noChangeArrowheads="1" noChangeShapeType="1" noTextEdit="1"/>
              </p:cNvSpPr>
              <p:nvPr/>
            </p:nvSpPr>
            <p:spPr>
              <a:xfrm>
                <a:off x="4211711" y="2467905"/>
                <a:ext cx="2872838" cy="84856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34863F0D-1A39-4B7E-A81C-8FCD361538A9}"/>
                  </a:ext>
                </a:extLst>
              </p:cNvPr>
              <p:cNvSpPr/>
              <p:nvPr/>
            </p:nvSpPr>
            <p:spPr>
              <a:xfrm>
                <a:off x="3396960" y="3210756"/>
                <a:ext cx="143930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𝑡</m:t>
                      </m:r>
                      <m:r>
                        <a:rPr lang="zh-CN" altLang="en-US" i="0">
                          <a:latin typeface="Cambria Math" panose="02040503050406030204" pitchFamily="18" charset="0"/>
                        </a:rPr>
                        <m:t>=1,2,...</m:t>
                      </m:r>
                      <m:r>
                        <a:rPr lang="zh-CN" altLang="en-US" i="1">
                          <a:latin typeface="Cambria Math" panose="02040503050406030204" pitchFamily="18" charset="0"/>
                        </a:rPr>
                        <m:t>𝑇</m:t>
                      </m:r>
                    </m:oMath>
                  </m:oMathPara>
                </a14:m>
                <a:endParaRPr lang="zh-CN" altLang="en-US" dirty="0"/>
              </a:p>
            </p:txBody>
          </p:sp>
        </mc:Choice>
        <mc:Fallback xmlns="">
          <p:sp>
            <p:nvSpPr>
              <p:cNvPr id="8" name="矩形 7">
                <a:extLst>
                  <a:ext uri="{FF2B5EF4-FFF2-40B4-BE49-F238E27FC236}">
                    <a16:creationId xmlns:a16="http://schemas.microsoft.com/office/drawing/2014/main" id="{34863F0D-1A39-4B7E-A81C-8FCD361538A9}"/>
                  </a:ext>
                </a:extLst>
              </p:cNvPr>
              <p:cNvSpPr>
                <a:spLocks noRot="1" noChangeAspect="1" noMove="1" noResize="1" noEditPoints="1" noAdjustHandles="1" noChangeArrowheads="1" noChangeShapeType="1" noTextEdit="1"/>
              </p:cNvSpPr>
              <p:nvPr/>
            </p:nvSpPr>
            <p:spPr>
              <a:xfrm>
                <a:off x="3396960" y="3210756"/>
                <a:ext cx="1439305"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BD840E21-9109-4A02-9A14-78316C8E7D90}"/>
                  </a:ext>
                </a:extLst>
              </p:cNvPr>
              <p:cNvSpPr/>
              <p:nvPr/>
            </p:nvSpPr>
            <p:spPr>
              <a:xfrm>
                <a:off x="3437392" y="3674835"/>
                <a:ext cx="15649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𝑖</m:t>
                      </m:r>
                      <m:r>
                        <a:rPr lang="zh-CN" altLang="en-US" i="0">
                          <a:latin typeface="Cambria Math" panose="02040503050406030204" pitchFamily="18" charset="0"/>
                        </a:rPr>
                        <m:t>=1,2,...,</m:t>
                      </m:r>
                      <m:r>
                        <a:rPr lang="zh-CN" altLang="en-US" i="1">
                          <a:latin typeface="Cambria Math" panose="02040503050406030204" pitchFamily="18" charset="0"/>
                        </a:rPr>
                        <m:t>𝑚</m:t>
                      </m:r>
                    </m:oMath>
                  </m:oMathPara>
                </a14:m>
                <a:endParaRPr lang="zh-CN" altLang="en-US" dirty="0"/>
              </a:p>
            </p:txBody>
          </p:sp>
        </mc:Choice>
        <mc:Fallback xmlns="">
          <p:sp>
            <p:nvSpPr>
              <p:cNvPr id="9" name="矩形 8">
                <a:extLst>
                  <a:ext uri="{FF2B5EF4-FFF2-40B4-BE49-F238E27FC236}">
                    <a16:creationId xmlns:a16="http://schemas.microsoft.com/office/drawing/2014/main" id="{BD840E21-9109-4A02-9A14-78316C8E7D90}"/>
                  </a:ext>
                </a:extLst>
              </p:cNvPr>
              <p:cNvSpPr>
                <a:spLocks noRot="1" noChangeAspect="1" noMove="1" noResize="1" noEditPoints="1" noAdjustHandles="1" noChangeArrowheads="1" noChangeShapeType="1" noTextEdit="1"/>
              </p:cNvSpPr>
              <p:nvPr/>
            </p:nvSpPr>
            <p:spPr>
              <a:xfrm>
                <a:off x="3437392" y="3674835"/>
                <a:ext cx="156491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EF5B92C-AA8C-4F76-959D-51C0CAE968AE}"/>
                  </a:ext>
                </a:extLst>
              </p:cNvPr>
              <p:cNvSpPr/>
              <p:nvPr/>
            </p:nvSpPr>
            <p:spPr>
              <a:xfrm>
                <a:off x="6605380" y="3674835"/>
                <a:ext cx="584314"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oMath>
                  </m:oMathPara>
                </a14:m>
                <a:endParaRPr lang="zh-CN" altLang="en-US" dirty="0"/>
              </a:p>
            </p:txBody>
          </p:sp>
        </mc:Choice>
        <mc:Fallback xmlns="">
          <p:sp>
            <p:nvSpPr>
              <p:cNvPr id="10" name="矩形 9">
                <a:extLst>
                  <a:ext uri="{FF2B5EF4-FFF2-40B4-BE49-F238E27FC236}">
                    <a16:creationId xmlns:a16="http://schemas.microsoft.com/office/drawing/2014/main" id="{2EF5B92C-AA8C-4F76-959D-51C0CAE968AE}"/>
                  </a:ext>
                </a:extLst>
              </p:cNvPr>
              <p:cNvSpPr>
                <a:spLocks noRot="1" noChangeAspect="1" noMove="1" noResize="1" noEditPoints="1" noAdjustHandles="1" noChangeArrowheads="1" noChangeShapeType="1" noTextEdit="1"/>
              </p:cNvSpPr>
              <p:nvPr/>
            </p:nvSpPr>
            <p:spPr>
              <a:xfrm>
                <a:off x="6605380" y="3674835"/>
                <a:ext cx="584314" cy="369332"/>
              </a:xfrm>
              <a:prstGeom prst="rect">
                <a:avLst/>
              </a:prstGeom>
              <a:blipFill>
                <a:blip r:embed="rId7"/>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A6C739A-4989-4FB5-AC96-818D642E463A}"/>
                  </a:ext>
                </a:extLst>
              </p:cNvPr>
              <p:cNvSpPr/>
              <p:nvPr/>
            </p:nvSpPr>
            <p:spPr>
              <a:xfrm>
                <a:off x="3163467" y="4089621"/>
                <a:ext cx="9531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e>
                      </m:d>
                    </m:oMath>
                  </m:oMathPara>
                </a14:m>
                <a:endParaRPr lang="zh-CN" altLang="en-US" dirty="0"/>
              </a:p>
            </p:txBody>
          </p:sp>
        </mc:Choice>
        <mc:Fallback xmlns="">
          <p:sp>
            <p:nvSpPr>
              <p:cNvPr id="11" name="矩形 10">
                <a:extLst>
                  <a:ext uri="{FF2B5EF4-FFF2-40B4-BE49-F238E27FC236}">
                    <a16:creationId xmlns:a16="http://schemas.microsoft.com/office/drawing/2014/main" id="{7A6C739A-4989-4FB5-AC96-818D642E463A}"/>
                  </a:ext>
                </a:extLst>
              </p:cNvPr>
              <p:cNvSpPr>
                <a:spLocks noRot="1" noChangeAspect="1" noMove="1" noResize="1" noEditPoints="1" noAdjustHandles="1" noChangeArrowheads="1" noChangeShapeType="1" noTextEdit="1"/>
              </p:cNvSpPr>
              <p:nvPr/>
            </p:nvSpPr>
            <p:spPr>
              <a:xfrm>
                <a:off x="3163467" y="4089621"/>
                <a:ext cx="953145" cy="369332"/>
              </a:xfrm>
              <a:prstGeom prst="rect">
                <a:avLst/>
              </a:prstGeom>
              <a:blipFill>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D2E684A-17D0-4C6C-A612-36B5DC154A63}"/>
                  </a:ext>
                </a:extLst>
              </p:cNvPr>
              <p:cNvSpPr/>
              <p:nvPr/>
            </p:nvSpPr>
            <p:spPr>
              <a:xfrm>
                <a:off x="4162909" y="4402531"/>
                <a:ext cx="3912481" cy="8285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argmin</m:t>
                      </m:r>
                      <m:nary>
                        <m:naryPr>
                          <m:chr m:val="∑"/>
                          <m:limLoc m:val="undOvr"/>
                          <m:grow m:val="on"/>
                          <m:supHide m:val="on"/>
                          <m:ctrlPr>
                            <a:rPr lang="zh-CN" altLang="en-US" i="1">
                              <a:latin typeface="Cambria Math" panose="02040503050406030204" pitchFamily="18" charset="0"/>
                            </a:rPr>
                          </m:ctrlPr>
                        </m:naryPr>
                        <m:sub>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𝑡𝑗</m:t>
                              </m:r>
                            </m:sub>
                          </m:sSub>
                        </m:sub>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𝐶</m:t>
                              </m:r>
                            </m:e>
                          </m:d>
                        </m:e>
                      </m:nary>
                    </m:oMath>
                  </m:oMathPara>
                </a14:m>
                <a:endParaRPr lang="zh-CN" altLang="en-US" dirty="0"/>
              </a:p>
            </p:txBody>
          </p:sp>
        </mc:Choice>
        <mc:Fallback xmlns="">
          <p:sp>
            <p:nvSpPr>
              <p:cNvPr id="12" name="矩形 11">
                <a:extLst>
                  <a:ext uri="{FF2B5EF4-FFF2-40B4-BE49-F238E27FC236}">
                    <a16:creationId xmlns:a16="http://schemas.microsoft.com/office/drawing/2014/main" id="{3D2E684A-17D0-4C6C-A612-36B5DC154A63}"/>
                  </a:ext>
                </a:extLst>
              </p:cNvPr>
              <p:cNvSpPr>
                <a:spLocks noRot="1" noChangeAspect="1" noMove="1" noResize="1" noEditPoints="1" noAdjustHandles="1" noChangeArrowheads="1" noChangeShapeType="1" noTextEdit="1"/>
              </p:cNvSpPr>
              <p:nvPr/>
            </p:nvSpPr>
            <p:spPr>
              <a:xfrm>
                <a:off x="4162909" y="4402531"/>
                <a:ext cx="3912481" cy="82856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87114B5-35E9-4CF4-A6B9-FAE67C2E93E1}"/>
                  </a:ext>
                </a:extLst>
              </p:cNvPr>
              <p:cNvSpPr/>
              <p:nvPr/>
            </p:nvSpPr>
            <p:spPr>
              <a:xfrm>
                <a:off x="4555693" y="5046425"/>
                <a:ext cx="7479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sub>
                          </m:sSub>
                          <m:r>
                            <a:rPr lang="zh-CN" altLang="en-US" i="0">
                              <a:latin typeface="Cambria Math" panose="02040503050406030204" pitchFamily="18" charset="0"/>
                            </a:rPr>
                            <m:t>(</m:t>
                          </m:r>
                          <m:r>
                            <a:rPr lang="zh-CN" altLang="en-US" i="1">
                              <a:latin typeface="Cambria Math" panose="02040503050406030204" pitchFamily="18" charset="0"/>
                            </a:rPr>
                            <m:t>𝑥</m:t>
                          </m:r>
                        </m:e>
                      </m:d>
                    </m:oMath>
                  </m:oMathPara>
                </a14:m>
                <a:endParaRPr lang="zh-CN" altLang="en-US" dirty="0"/>
              </a:p>
            </p:txBody>
          </p:sp>
        </mc:Choice>
        <mc:Fallback xmlns="">
          <p:sp>
            <p:nvSpPr>
              <p:cNvPr id="13" name="矩形 12">
                <a:extLst>
                  <a:ext uri="{FF2B5EF4-FFF2-40B4-BE49-F238E27FC236}">
                    <a16:creationId xmlns:a16="http://schemas.microsoft.com/office/drawing/2014/main" id="{087114B5-35E9-4CF4-A6B9-FAE67C2E93E1}"/>
                  </a:ext>
                </a:extLst>
              </p:cNvPr>
              <p:cNvSpPr>
                <a:spLocks noRot="1" noChangeAspect="1" noMove="1" noResize="1" noEditPoints="1" noAdjustHandles="1" noChangeArrowheads="1" noChangeShapeType="1" noTextEdit="1"/>
              </p:cNvSpPr>
              <p:nvPr/>
            </p:nvSpPr>
            <p:spPr>
              <a:xfrm>
                <a:off x="4555693" y="5046425"/>
                <a:ext cx="747961" cy="369332"/>
              </a:xfrm>
              <a:prstGeom prst="rect">
                <a:avLst/>
              </a:prstGeom>
              <a:blipFill>
                <a:blip r:embed="rId10"/>
                <a:stretch>
                  <a:fillRect t="-121667" r="-67480" b="-18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1305C1A-5CD0-4186-B21C-96AB86A84EE5}"/>
                  </a:ext>
                </a:extLst>
              </p:cNvPr>
              <p:cNvSpPr/>
              <p:nvPr/>
            </p:nvSpPr>
            <p:spPr>
              <a:xfrm>
                <a:off x="5002308" y="5003347"/>
                <a:ext cx="4957831" cy="13985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𝑇</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0">
                              <a:latin typeface="Cambria Math" panose="02040503050406030204" pitchFamily="18" charset="0"/>
                            </a:rPr>
                            <m:t>0</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𝑇</m:t>
                          </m:r>
                        </m:sup>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=1</m:t>
                              </m:r>
                            </m:sub>
                            <m:sup>
                              <m:r>
                                <a:rPr lang="zh-CN" altLang="en-US" i="1">
                                  <a:latin typeface="Cambria Math" panose="02040503050406030204" pitchFamily="18" charset="0"/>
                                </a:rPr>
                                <m:t>𝐽</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m:t>
                                      </m:r>
                                    </m:sub>
                                  </m:sSub>
                                  <m:r>
                                    <a:rPr lang="zh-CN" altLang="en-US" i="1">
                                      <a:latin typeface="Cambria Math" panose="02040503050406030204" pitchFamily="18" charset="0"/>
                                    </a:rPr>
                                    <m:t>𝐼</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𝑡𝑗</m:t>
                                      </m:r>
                                    </m:sub>
                                  </m:sSub>
                                </m:e>
                              </m:d>
                            </m:e>
                          </m:nary>
                        </m:e>
                      </m:nary>
                    </m:oMath>
                  </m:oMathPara>
                </a14:m>
                <a:endParaRPr lang="zh-CN" altLang="en-US" dirty="0"/>
              </a:p>
            </p:txBody>
          </p:sp>
        </mc:Choice>
        <mc:Fallback xmlns="">
          <p:sp>
            <p:nvSpPr>
              <p:cNvPr id="14" name="矩形 13">
                <a:extLst>
                  <a:ext uri="{FF2B5EF4-FFF2-40B4-BE49-F238E27FC236}">
                    <a16:creationId xmlns:a16="http://schemas.microsoft.com/office/drawing/2014/main" id="{01305C1A-5CD0-4186-B21C-96AB86A84EE5}"/>
                  </a:ext>
                </a:extLst>
              </p:cNvPr>
              <p:cNvSpPr>
                <a:spLocks noRot="1" noChangeAspect="1" noMove="1" noResize="1" noEditPoints="1" noAdjustHandles="1" noChangeArrowheads="1" noChangeShapeType="1" noTextEdit="1"/>
              </p:cNvSpPr>
              <p:nvPr/>
            </p:nvSpPr>
            <p:spPr>
              <a:xfrm>
                <a:off x="5002308" y="5003347"/>
                <a:ext cx="4957831" cy="1398588"/>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175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26289-D07E-4C1E-B4AC-FCC2DE1759F1}"/>
              </a:ext>
            </a:extLst>
          </p:cNvPr>
          <p:cNvSpPr>
            <a:spLocks noGrp="1"/>
          </p:cNvSpPr>
          <p:nvPr>
            <p:ph type="title"/>
          </p:nvPr>
        </p:nvSpPr>
        <p:spPr/>
        <p:txBody>
          <a:bodyPr/>
          <a:lstStyle/>
          <a:p>
            <a:r>
              <a:rPr lang="en-US" altLang="zh-CN" dirty="0"/>
              <a:t>GBDT</a:t>
            </a:r>
            <a:r>
              <a:rPr lang="zh-CN" altLang="en-US" dirty="0"/>
              <a:t>分类算法</a:t>
            </a:r>
          </a:p>
        </p:txBody>
      </p:sp>
      <p:sp>
        <p:nvSpPr>
          <p:cNvPr id="3" name="内容占位符 2">
            <a:extLst>
              <a:ext uri="{FF2B5EF4-FFF2-40B4-BE49-F238E27FC236}">
                <a16:creationId xmlns:a16="http://schemas.microsoft.com/office/drawing/2014/main" id="{513D1EC8-CBD3-421E-9C3A-C5231BE652F9}"/>
              </a:ext>
            </a:extLst>
          </p:cNvPr>
          <p:cNvSpPr>
            <a:spLocks noGrp="1"/>
          </p:cNvSpPr>
          <p:nvPr>
            <p:ph idx="1"/>
          </p:nvPr>
        </p:nvSpPr>
        <p:spPr/>
        <p:txBody>
          <a:bodyPr/>
          <a:lstStyle/>
          <a:p>
            <a:pPr marL="0" indent="0">
              <a:buNone/>
            </a:pPr>
            <a:r>
              <a:rPr lang="en-US" altLang="zh-CN" b="1" dirty="0"/>
              <a:t>1.</a:t>
            </a:r>
            <a:r>
              <a:rPr lang="zh-CN" altLang="en-US" b="1" dirty="0"/>
              <a:t>二元</a:t>
            </a:r>
            <a:r>
              <a:rPr lang="en-US" altLang="zh-CN" b="1" dirty="0"/>
              <a:t>GBDT</a:t>
            </a:r>
            <a:r>
              <a:rPr lang="zh-CN" altLang="en-US" b="1" dirty="0"/>
              <a:t>分类</a:t>
            </a:r>
            <a:endParaRPr lang="en-US" altLang="zh-CN" b="1" dirty="0"/>
          </a:p>
          <a:p>
            <a:r>
              <a:rPr lang="zh-CN" altLang="en-US" dirty="0"/>
              <a:t>损失函数                                     ，</a:t>
            </a:r>
            <a:endParaRPr lang="en-US" altLang="zh-CN" dirty="0"/>
          </a:p>
          <a:p>
            <a:r>
              <a:rPr lang="zh-CN" altLang="en-US" dirty="0"/>
              <a:t>负梯度误差</a:t>
            </a:r>
            <a:endParaRPr lang="en-US" altLang="zh-CN" dirty="0"/>
          </a:p>
          <a:p>
            <a:endParaRPr lang="en-US" altLang="zh-CN" dirty="0"/>
          </a:p>
          <a:p>
            <a:r>
              <a:rPr lang="zh-CN" altLang="en-US" dirty="0"/>
              <a:t>对于生成的决策树，其</a:t>
            </a:r>
            <a:endParaRPr lang="en-US" altLang="zh-CN" dirty="0"/>
          </a:p>
          <a:p>
            <a:r>
              <a:rPr lang="zh-CN" altLang="en-US" dirty="0"/>
              <a:t>由于式子复杂，难以计算，为方便起见，一般用下式代替</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ED928885-B101-496A-B81F-6722E1913194}"/>
                  </a:ext>
                </a:extLst>
              </p:cNvPr>
              <p:cNvSpPr/>
              <p:nvPr/>
            </p:nvSpPr>
            <p:spPr>
              <a:xfrm>
                <a:off x="2553897" y="2404579"/>
                <a:ext cx="37535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log</m:t>
                          </m:r>
                          <m:r>
                            <a:rPr lang="zh-CN" altLang="en-US" i="0">
                              <a:latin typeface="Cambria Math" panose="02040503050406030204" pitchFamily="18" charset="0"/>
                            </a:rPr>
                            <m:t>(1+</m:t>
                          </m:r>
                          <m:r>
                            <m:rPr>
                              <m:sty m:val="p"/>
                            </m:rPr>
                            <a:rPr lang="zh-CN" altLang="en-US" i="0">
                              <a:latin typeface="Cambria Math" panose="02040503050406030204" pitchFamily="18" charset="0"/>
                            </a:rPr>
                            <m:t>exp</m:t>
                          </m:r>
                          <m:r>
                            <a:rPr lang="zh-CN" altLang="en-US" i="0">
                              <a:latin typeface="Cambria Math" panose="02040503050406030204" pitchFamily="18" charset="0"/>
                            </a:rPr>
                            <m:t>(−</m:t>
                          </m:r>
                          <m:r>
                            <a:rPr lang="zh-CN" altLang="en-US" i="1">
                              <a:latin typeface="Cambria Math" panose="02040503050406030204" pitchFamily="18" charset="0"/>
                            </a:rPr>
                            <m:t>𝑦𝑓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e>
                      </m:d>
                    </m:oMath>
                  </m:oMathPara>
                </a14:m>
                <a:endParaRPr lang="zh-CN" altLang="en-US" dirty="0"/>
              </a:p>
            </p:txBody>
          </p:sp>
        </mc:Choice>
        <mc:Fallback xmlns="">
          <p:sp>
            <p:nvSpPr>
              <p:cNvPr id="4" name="矩形 3">
                <a:extLst>
                  <a:ext uri="{FF2B5EF4-FFF2-40B4-BE49-F238E27FC236}">
                    <a16:creationId xmlns:a16="http://schemas.microsoft.com/office/drawing/2014/main" id="{ED928885-B101-496A-B81F-6722E1913194}"/>
                  </a:ext>
                </a:extLst>
              </p:cNvPr>
              <p:cNvSpPr>
                <a:spLocks noRot="1" noChangeAspect="1" noMove="1" noResize="1" noEditPoints="1" noAdjustHandles="1" noChangeArrowheads="1" noChangeShapeType="1" noTextEdit="1"/>
              </p:cNvSpPr>
              <p:nvPr/>
            </p:nvSpPr>
            <p:spPr>
              <a:xfrm>
                <a:off x="2553897" y="2404579"/>
                <a:ext cx="3753596" cy="369332"/>
              </a:xfrm>
              <a:prstGeom prst="rect">
                <a:avLst/>
              </a:prstGeom>
              <a:blipFill>
                <a:blip r:embed="rId2"/>
                <a:stretch>
                  <a:fillRect t="-119672" r="-12825"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752AEE7-729F-489D-8236-6CB7D4BBA84A}"/>
                  </a:ext>
                </a:extLst>
              </p:cNvPr>
              <p:cNvSpPr/>
              <p:nvPr/>
            </p:nvSpPr>
            <p:spPr>
              <a:xfrm>
                <a:off x="6307493" y="2404579"/>
                <a:ext cx="15219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𝑦</m:t>
                          </m:r>
                          <m:r>
                            <a:rPr lang="zh-CN" altLang="en-US" i="0">
                              <a:latin typeface="Cambria Math" panose="02040503050406030204" pitchFamily="18" charset="0"/>
                            </a:rPr>
                            <m:t>∈{−1,+1</m:t>
                          </m:r>
                        </m:e>
                      </m:d>
                    </m:oMath>
                  </m:oMathPara>
                </a14:m>
                <a:endParaRPr lang="zh-CN" altLang="en-US" dirty="0"/>
              </a:p>
            </p:txBody>
          </p:sp>
        </mc:Choice>
        <mc:Fallback xmlns="">
          <p:sp>
            <p:nvSpPr>
              <p:cNvPr id="5" name="矩形 4">
                <a:extLst>
                  <a:ext uri="{FF2B5EF4-FFF2-40B4-BE49-F238E27FC236}">
                    <a16:creationId xmlns:a16="http://schemas.microsoft.com/office/drawing/2014/main" id="{1752AEE7-729F-489D-8236-6CB7D4BBA84A}"/>
                  </a:ext>
                </a:extLst>
              </p:cNvPr>
              <p:cNvSpPr>
                <a:spLocks noRot="1" noChangeAspect="1" noMove="1" noResize="1" noEditPoints="1" noAdjustHandles="1" noChangeArrowheads="1" noChangeShapeType="1" noTextEdit="1"/>
              </p:cNvSpPr>
              <p:nvPr/>
            </p:nvSpPr>
            <p:spPr>
              <a:xfrm>
                <a:off x="6307493" y="2404579"/>
                <a:ext cx="1521955" cy="369332"/>
              </a:xfrm>
              <a:prstGeom prst="rect">
                <a:avLst/>
              </a:prstGeom>
              <a:blipFill>
                <a:blip r:embed="rId3"/>
                <a:stretch>
                  <a:fillRect t="-126230" r="-34137" b="-1885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2BA6FD72-5E7F-41ED-9624-97818C1D41B6}"/>
                  </a:ext>
                </a:extLst>
              </p:cNvPr>
              <p:cNvSpPr/>
              <p:nvPr/>
            </p:nvSpPr>
            <p:spPr>
              <a:xfrm>
                <a:off x="3034103" y="2897006"/>
                <a:ext cx="5060103" cy="7805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e>
                                  </m:d>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den>
                              </m:f>
                            </m:e>
                          </m:d>
                        </m:e>
                        <m:sub>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sub>
                          </m:sSub>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num>
                        <m:den>
                          <m:d>
                            <m:dPr>
                              <m:begChr m:val=""/>
                              <m:ctrlPr>
                                <a:rPr lang="zh-CN" altLang="en-US" i="1">
                                  <a:latin typeface="Cambria Math" panose="02040503050406030204" pitchFamily="18" charset="0"/>
                                </a:rPr>
                              </m:ctrlPr>
                            </m:dPr>
                            <m:e>
                              <m:r>
                                <a:rPr lang="zh-CN" altLang="en-US" i="0">
                                  <a:latin typeface="Cambria Math" panose="02040503050406030204" pitchFamily="18" charset="0"/>
                                </a:rPr>
                                <m:t>1+</m:t>
                              </m:r>
                              <m:r>
                                <m:rPr>
                                  <m:sty m:val="p"/>
                                </m:rPr>
                                <a:rPr lang="zh-CN" altLang="en-US" i="0">
                                  <a:latin typeface="Cambria Math" panose="02040503050406030204" pitchFamily="18" charset="0"/>
                                </a:rPr>
                                <m:t>exp</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e>
                          </m:d>
                        </m:den>
                      </m:f>
                    </m:oMath>
                  </m:oMathPara>
                </a14:m>
                <a:endParaRPr lang="zh-CN" altLang="en-US" dirty="0"/>
              </a:p>
            </p:txBody>
          </p:sp>
        </mc:Choice>
        <mc:Fallback xmlns="">
          <p:sp>
            <p:nvSpPr>
              <p:cNvPr id="6" name="矩形 5">
                <a:extLst>
                  <a:ext uri="{FF2B5EF4-FFF2-40B4-BE49-F238E27FC236}">
                    <a16:creationId xmlns:a16="http://schemas.microsoft.com/office/drawing/2014/main" id="{2BA6FD72-5E7F-41ED-9624-97818C1D41B6}"/>
                  </a:ext>
                </a:extLst>
              </p:cNvPr>
              <p:cNvSpPr>
                <a:spLocks noRot="1" noChangeAspect="1" noMove="1" noResize="1" noEditPoints="1" noAdjustHandles="1" noChangeArrowheads="1" noChangeShapeType="1" noTextEdit="1"/>
              </p:cNvSpPr>
              <p:nvPr/>
            </p:nvSpPr>
            <p:spPr>
              <a:xfrm>
                <a:off x="3034103" y="2897006"/>
                <a:ext cx="5060103" cy="78053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DEC761C3-1E5C-4819-8A2E-CCAD3C669627}"/>
                  </a:ext>
                </a:extLst>
              </p:cNvPr>
              <p:cNvSpPr/>
              <p:nvPr/>
            </p:nvSpPr>
            <p:spPr>
              <a:xfrm>
                <a:off x="4648865" y="3782611"/>
                <a:ext cx="4839210" cy="763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m:t>
                          </m:r>
                        </m:sub>
                      </m:sSub>
                      <m:r>
                        <a:rPr lang="zh-CN" altLang="en-US" i="0">
                          <a:latin typeface="Cambria Math" panose="02040503050406030204" pitchFamily="18" charset="0"/>
                        </a:rPr>
                        <m:t>=</m:t>
                      </m:r>
                      <m:r>
                        <m:rPr>
                          <m:sty m:val="p"/>
                        </m:rPr>
                        <a:rPr lang="zh-CN" altLang="en-US" i="0">
                          <a:latin typeface="Cambria Math" panose="02040503050406030204" pitchFamily="18" charset="0"/>
                        </a:rPr>
                        <m:t>argmin</m:t>
                      </m:r>
                      <m:nary>
                        <m:naryPr>
                          <m:chr m:val="∑"/>
                          <m:grow m:val="on"/>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log</m:t>
                              </m:r>
                              <m:r>
                                <a:rPr lang="zh-CN" altLang="en-US" i="0">
                                  <a:latin typeface="Cambria Math" panose="02040503050406030204" pitchFamily="18" charset="0"/>
                                </a:rPr>
                                <m:t>(1+</m:t>
                              </m:r>
                              <m:r>
                                <m:rPr>
                                  <m:sty m:val="p"/>
                                </m:rPr>
                                <a:rPr lang="zh-CN" altLang="en-US" i="0">
                                  <a:latin typeface="Cambria Math" panose="02040503050406030204" pitchFamily="18" charset="0"/>
                                </a:rPr>
                                <m:t>exp</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r>
                                <a:rPr lang="zh-CN" altLang="en-US" i="1">
                                  <a:latin typeface="Cambria Math" panose="02040503050406030204" pitchFamily="18" charset="0"/>
                                </a:rPr>
                                <m:t>𝐶</m:t>
                              </m:r>
                              <m:r>
                                <a:rPr lang="zh-CN" altLang="en-US" i="0">
                                  <a:latin typeface="Cambria Math" panose="02040503050406030204" pitchFamily="18" charset="0"/>
                                </a:rPr>
                                <m:t>))</m:t>
                              </m:r>
                            </m:e>
                          </m:d>
                        </m:e>
                      </m:nary>
                    </m:oMath>
                  </m:oMathPara>
                </a14:m>
                <a:endParaRPr lang="zh-CN" altLang="en-US" dirty="0"/>
              </a:p>
            </p:txBody>
          </p:sp>
        </mc:Choice>
        <mc:Fallback xmlns="">
          <p:sp>
            <p:nvSpPr>
              <p:cNvPr id="7" name="矩形 6">
                <a:extLst>
                  <a:ext uri="{FF2B5EF4-FFF2-40B4-BE49-F238E27FC236}">
                    <a16:creationId xmlns:a16="http://schemas.microsoft.com/office/drawing/2014/main" id="{DEC761C3-1E5C-4819-8A2E-CCAD3C669627}"/>
                  </a:ext>
                </a:extLst>
              </p:cNvPr>
              <p:cNvSpPr>
                <a:spLocks noRot="1" noChangeAspect="1" noMove="1" noResize="1" noEditPoints="1" noAdjustHandles="1" noChangeArrowheads="1" noChangeShapeType="1" noTextEdit="1"/>
              </p:cNvSpPr>
              <p:nvPr/>
            </p:nvSpPr>
            <p:spPr>
              <a:xfrm>
                <a:off x="4648865" y="3782611"/>
                <a:ext cx="4839210" cy="7630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22F8833-7572-481C-AFA6-C6A11C307CD1}"/>
                  </a:ext>
                </a:extLst>
              </p:cNvPr>
              <p:cNvSpPr/>
              <p:nvPr/>
            </p:nvSpPr>
            <p:spPr>
              <a:xfrm>
                <a:off x="4430695" y="4991777"/>
                <a:ext cx="3296223" cy="7391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grow m:val="on"/>
                              <m:subHide m:val="on"/>
                              <m:supHide m:val="on"/>
                              <m:ctrlPr>
                                <a:rPr lang="zh-CN" altLang="en-US" i="1">
                                  <a:latin typeface="Cambria Math" panose="02040503050406030204" pitchFamily="18" charset="0"/>
                                </a:rPr>
                              </m:ctrlPr>
                            </m:naryP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e>
                          </m:nary>
                        </m:num>
                        <m:den>
                          <m:nary>
                            <m:naryPr>
                              <m:chr m:val="∑"/>
                              <m:grow m:val="on"/>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m:t>
                                      </m:r>
                                    </m:sub>
                                  </m:sSub>
                                  <m:r>
                                    <a:rPr lang="zh-CN" altLang="en-US" i="0">
                                      <a:latin typeface="Cambria Math" panose="02040503050406030204" pitchFamily="18" charset="0"/>
                                    </a:rPr>
                                    <m:t>|</m:t>
                                  </m:r>
                                </m:e>
                              </m:d>
                            </m:e>
                          </m:nary>
                        </m:den>
                      </m:f>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𝑡𝑗</m:t>
                          </m:r>
                        </m:sub>
                      </m:sSub>
                    </m:oMath>
                  </m:oMathPara>
                </a14:m>
                <a:endParaRPr lang="zh-CN" altLang="en-US" dirty="0"/>
              </a:p>
            </p:txBody>
          </p:sp>
        </mc:Choice>
        <mc:Fallback xmlns="">
          <p:sp>
            <p:nvSpPr>
              <p:cNvPr id="8" name="矩形 7">
                <a:extLst>
                  <a:ext uri="{FF2B5EF4-FFF2-40B4-BE49-F238E27FC236}">
                    <a16:creationId xmlns:a16="http://schemas.microsoft.com/office/drawing/2014/main" id="{822F8833-7572-481C-AFA6-C6A11C307CD1}"/>
                  </a:ext>
                </a:extLst>
              </p:cNvPr>
              <p:cNvSpPr>
                <a:spLocks noRot="1" noChangeAspect="1" noMove="1" noResize="1" noEditPoints="1" noAdjustHandles="1" noChangeArrowheads="1" noChangeShapeType="1" noTextEdit="1"/>
              </p:cNvSpPr>
              <p:nvPr/>
            </p:nvSpPr>
            <p:spPr>
              <a:xfrm>
                <a:off x="4430695" y="4991777"/>
                <a:ext cx="3296223" cy="739113"/>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8704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5A37A-212B-4F13-BED7-45FF6BB696D2}"/>
              </a:ext>
            </a:extLst>
          </p:cNvPr>
          <p:cNvSpPr>
            <a:spLocks noGrp="1"/>
          </p:cNvSpPr>
          <p:nvPr>
            <p:ph type="title"/>
          </p:nvPr>
        </p:nvSpPr>
        <p:spPr/>
        <p:txBody>
          <a:bodyPr/>
          <a:lstStyle/>
          <a:p>
            <a:r>
              <a:rPr lang="en-US" altLang="zh-CN" dirty="0"/>
              <a:t>GBDT</a:t>
            </a:r>
            <a:r>
              <a:rPr lang="zh-CN" altLang="en-US" dirty="0"/>
              <a:t>分类算法</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8D9C439-2962-45AC-B110-533B72B43835}"/>
                  </a:ext>
                </a:extLst>
              </p:cNvPr>
              <p:cNvSpPr>
                <a:spLocks noGrp="1"/>
              </p:cNvSpPr>
              <p:nvPr>
                <p:ph idx="1"/>
              </p:nvPr>
            </p:nvSpPr>
            <p:spPr>
              <a:xfrm>
                <a:off x="838200" y="1460500"/>
                <a:ext cx="11058331" cy="5032375"/>
              </a:xfrm>
            </p:spPr>
            <p:txBody>
              <a:bodyPr/>
              <a:lstStyle/>
              <a:p>
                <a:pPr marL="0" indent="0">
                  <a:buNone/>
                </a:pPr>
                <a:r>
                  <a:rPr lang="en-US" altLang="zh-CN" b="1" dirty="0"/>
                  <a:t>2.</a:t>
                </a:r>
                <a:r>
                  <a:rPr lang="zh-CN" altLang="en-US" b="1" dirty="0"/>
                  <a:t>多元</a:t>
                </a:r>
                <a:r>
                  <a:rPr lang="en-US" altLang="zh-CN" b="1" dirty="0"/>
                  <a:t>GBDT</a:t>
                </a:r>
                <a:r>
                  <a:rPr lang="zh-CN" altLang="en-US" b="1" dirty="0"/>
                  <a:t>分类</a:t>
                </a:r>
                <a:endParaRPr lang="en-US" altLang="zh-CN" b="1" dirty="0"/>
              </a:p>
              <a:p>
                <a:r>
                  <a:rPr lang="zh-CN" altLang="en-US" dirty="0"/>
                  <a:t>假设类别数为</a:t>
                </a:r>
                <a:r>
                  <a:rPr lang="en-US" altLang="zh-CN" dirty="0"/>
                  <a:t>K</a:t>
                </a:r>
                <a:r>
                  <a:rPr lang="zh-CN" altLang="en-US" dirty="0"/>
                  <a:t>，则损失函数为</a:t>
                </a:r>
                <a:endParaRPr lang="en-US" altLang="zh-CN" dirty="0"/>
              </a:p>
              <a:p>
                <a:r>
                  <a:rPr lang="zh-CN" altLang="en-US" dirty="0"/>
                  <a:t>若样本输出类别为</a:t>
                </a:r>
                <a:r>
                  <a:rPr lang="en-US" altLang="zh-CN" dirty="0"/>
                  <a:t>K</a:t>
                </a:r>
                <a:r>
                  <a:rPr lang="zh-CN" altLang="en-US" dirty="0"/>
                  <a:t>，则</a:t>
                </a:r>
                <a:endParaRPr lang="en-US" altLang="zh-CN" dirty="0"/>
              </a:p>
              <a:p>
                <a:r>
                  <a:rPr lang="zh-CN" altLang="en-US" dirty="0"/>
                  <a:t>第</a:t>
                </a:r>
                <a:r>
                  <a:rPr lang="en-US" altLang="zh-CN" dirty="0"/>
                  <a:t>k</a:t>
                </a:r>
                <a:r>
                  <a:rPr lang="zh-CN" altLang="en-US" dirty="0"/>
                  <a:t>类的概率表达式为：</a:t>
                </a:r>
                <a:r>
                  <a:rPr lang="en-US" altLang="zh-CN" dirty="0"/>
                  <a:t>                                   </a:t>
                </a:r>
                <a:r>
                  <a:rPr lang="zh-CN" altLang="en-US" dirty="0"/>
                  <a:t>，则第</a:t>
                </a:r>
                <a:r>
                  <a:rPr lang="en-US" altLang="zh-CN" dirty="0"/>
                  <a:t>t</a:t>
                </a:r>
                <a:r>
                  <a:rPr lang="zh-CN" altLang="en-US" dirty="0"/>
                  <a:t>轮第</a:t>
                </a:r>
                <a:r>
                  <a:rPr lang="en-US" altLang="zh-CN" dirty="0" err="1"/>
                  <a:t>i</a:t>
                </a:r>
                <a:r>
                  <a:rPr lang="zh-CN" altLang="en-US" dirty="0"/>
                  <a:t>个样本对应类别为</a:t>
                </a:r>
                <a14:m>
                  <m:oMath xmlns:m="http://schemas.openxmlformats.org/officeDocument/2006/math">
                    <m:r>
                      <a:rPr lang="en-US" altLang="zh-CN" b="0" i="1" smtClean="0">
                        <a:latin typeface="Cambria Math" panose="02040503050406030204" pitchFamily="18" charset="0"/>
                      </a:rPr>
                      <m:t>𝑙</m:t>
                    </m:r>
                  </m:oMath>
                </a14:m>
                <a:r>
                  <a:rPr lang="zh-CN" altLang="en-US" dirty="0"/>
                  <a:t>的</a:t>
                </a:r>
                <a:endParaRPr lang="en-US" altLang="zh-CN" dirty="0"/>
              </a:p>
              <a:p>
                <a:r>
                  <a:rPr lang="en-US" altLang="zh-CN" dirty="0"/>
                  <a:t>Tip</a:t>
                </a:r>
                <a:r>
                  <a:rPr lang="zh-CN" altLang="en-US" dirty="0"/>
                  <a:t>：这里的误差就是样本</a:t>
                </a:r>
                <a:r>
                  <a:rPr lang="en-US" altLang="zh-CN" dirty="0" err="1"/>
                  <a:t>i</a:t>
                </a:r>
                <a:r>
                  <a:rPr lang="zh-CN" altLang="en-US" dirty="0"/>
                  <a:t>对应类别</a:t>
                </a:r>
                <a:r>
                  <a:rPr lang="en-US" altLang="zh-CN" dirty="0"/>
                  <a:t>l</a:t>
                </a:r>
                <a:r>
                  <a:rPr lang="zh-CN" altLang="en-US" dirty="0"/>
                  <a:t>的真实概率和</a:t>
                </a:r>
                <a:r>
                  <a:rPr lang="en-US" altLang="zh-CN" dirty="0"/>
                  <a:t>t-1</a:t>
                </a:r>
                <a:r>
                  <a:rPr lang="zh-CN" altLang="en-US" dirty="0"/>
                  <a:t>轮预测概率的差值</a:t>
                </a:r>
                <a:endParaRPr lang="en-US" altLang="zh-CN" dirty="0"/>
              </a:p>
              <a:p>
                <a:r>
                  <a:rPr lang="zh-CN" altLang="en-US" dirty="0"/>
                  <a:t>此时：</a:t>
                </a:r>
                <a:endParaRPr lang="en-US" altLang="zh-CN" dirty="0"/>
              </a:p>
              <a:p>
                <a:endParaRPr lang="en-US" altLang="zh-CN" dirty="0"/>
              </a:p>
              <a:p>
                <a:pPr marL="0" indent="0">
                  <a:buNone/>
                </a:pPr>
                <a:r>
                  <a:rPr lang="zh-CN" altLang="en-US" dirty="0"/>
                  <a:t>常用                                   代替</a:t>
                </a:r>
              </a:p>
            </p:txBody>
          </p:sp>
        </mc:Choice>
        <mc:Fallback>
          <p:sp>
            <p:nvSpPr>
              <p:cNvPr id="3" name="内容占位符 2">
                <a:extLst>
                  <a:ext uri="{FF2B5EF4-FFF2-40B4-BE49-F238E27FC236}">
                    <a16:creationId xmlns:a16="http://schemas.microsoft.com/office/drawing/2014/main" id="{98D9C439-2962-45AC-B110-533B72B43835}"/>
                  </a:ext>
                </a:extLst>
              </p:cNvPr>
              <p:cNvSpPr>
                <a:spLocks noGrp="1" noRot="1" noChangeAspect="1" noMove="1" noResize="1" noEditPoints="1" noAdjustHandles="1" noChangeArrowheads="1" noChangeShapeType="1" noTextEdit="1"/>
              </p:cNvSpPr>
              <p:nvPr>
                <p:ph idx="1"/>
              </p:nvPr>
            </p:nvSpPr>
            <p:spPr>
              <a:xfrm>
                <a:off x="838200" y="1460500"/>
                <a:ext cx="11058331" cy="5032375"/>
              </a:xfrm>
              <a:blipFill>
                <a:blip r:embed="rId2"/>
                <a:stretch>
                  <a:fillRect l="-1158" t="-230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5D2FDB58-9AB3-4DDF-A233-3CA79C892357}"/>
              </a:ext>
            </a:extLst>
          </p:cNvPr>
          <p:cNvPicPr>
            <a:picLocks noChangeAspect="1"/>
          </p:cNvPicPr>
          <p:nvPr/>
        </p:nvPicPr>
        <p:blipFill>
          <a:blip r:embed="rId3"/>
          <a:stretch>
            <a:fillRect/>
          </a:stretch>
        </p:blipFill>
        <p:spPr>
          <a:xfrm>
            <a:off x="5979385" y="1856795"/>
            <a:ext cx="2911943" cy="709126"/>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E9376D7-460F-4DA7-85CD-2EFD4931ACA0}"/>
                  </a:ext>
                </a:extLst>
              </p:cNvPr>
              <p:cNvSpPr/>
              <p:nvPr/>
            </p:nvSpPr>
            <p:spPr>
              <a:xfrm>
                <a:off x="4909497" y="2519267"/>
                <a:ext cx="106988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𝐾</m:t>
                          </m:r>
                        </m:sub>
                      </m:sSub>
                      <m:r>
                        <a:rPr lang="zh-CN" altLang="en-US" i="0">
                          <a:latin typeface="Cambria Math" panose="02040503050406030204" pitchFamily="18" charset="0"/>
                        </a:rPr>
                        <m:t>=1</m:t>
                      </m:r>
                    </m:oMath>
                  </m:oMathPara>
                </a14:m>
                <a:endParaRPr lang="zh-CN" altLang="en-US" dirty="0"/>
              </a:p>
            </p:txBody>
          </p:sp>
        </mc:Choice>
        <mc:Fallback xmlns="">
          <p:sp>
            <p:nvSpPr>
              <p:cNvPr id="11" name="矩形 10">
                <a:extLst>
                  <a:ext uri="{FF2B5EF4-FFF2-40B4-BE49-F238E27FC236}">
                    <a16:creationId xmlns:a16="http://schemas.microsoft.com/office/drawing/2014/main" id="{AE9376D7-460F-4DA7-85CD-2EFD4931ACA0}"/>
                  </a:ext>
                </a:extLst>
              </p:cNvPr>
              <p:cNvSpPr>
                <a:spLocks noRot="1" noChangeAspect="1" noMove="1" noResize="1" noEditPoints="1" noAdjustHandles="1" noChangeArrowheads="1" noChangeShapeType="1" noTextEdit="1"/>
              </p:cNvSpPr>
              <p:nvPr/>
            </p:nvSpPr>
            <p:spPr>
              <a:xfrm>
                <a:off x="4909497" y="2519267"/>
                <a:ext cx="1069887" cy="369332"/>
              </a:xfrm>
              <a:prstGeom prst="rect">
                <a:avLst/>
              </a:prstGeom>
              <a:blipFill>
                <a:blip r:embed="rId4"/>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F36F2FB-F33B-4D42-9DC2-97E3D1000122}"/>
                  </a:ext>
                </a:extLst>
              </p:cNvPr>
              <p:cNvSpPr/>
              <p:nvPr/>
            </p:nvSpPr>
            <p:spPr>
              <a:xfrm>
                <a:off x="4660756" y="2756834"/>
                <a:ext cx="3747564" cy="8712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r>
                        <m:rPr>
                          <m:sty m:val="p"/>
                        </m:rPr>
                        <a:rPr lang="zh-CN" altLang="en-US" i="0">
                          <a:latin typeface="Cambria Math" panose="02040503050406030204" pitchFamily="18" charset="0"/>
                        </a:rPr>
                        <m:t>exp</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𝑘</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num>
                        <m:den>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𝑙</m:t>
                              </m:r>
                              <m:r>
                                <a:rPr lang="zh-CN" altLang="en-US" i="0">
                                  <a:latin typeface="Cambria Math" panose="02040503050406030204" pitchFamily="18" charset="0"/>
                                </a:rPr>
                                <m:t>=1</m:t>
                              </m:r>
                            </m:sub>
                            <m:sup>
                              <m:r>
                                <a:rPr lang="zh-CN" altLang="en-US" i="1">
                                  <a:latin typeface="Cambria Math" panose="02040503050406030204" pitchFamily="18" charset="0"/>
                                </a:rPr>
                                <m:t>𝐾</m:t>
                              </m:r>
                            </m:sup>
                            <m:e>
                              <m:d>
                                <m:dPr>
                                  <m:begChr m:val=""/>
                                  <m:ctrlPr>
                                    <a:rPr lang="zh-CN" altLang="en-US" i="1">
                                      <a:latin typeface="Cambria Math" panose="02040503050406030204" pitchFamily="18" charset="0"/>
                                    </a:rPr>
                                  </m:ctrlPr>
                                </m:dPr>
                                <m:e>
                                  <m:r>
                                    <m:rPr>
                                      <m:sty m:val="p"/>
                                    </m:rPr>
                                    <a:rPr lang="zh-CN" altLang="en-US" i="0">
                                      <a:latin typeface="Cambria Math" panose="02040503050406030204" pitchFamily="18" charset="0"/>
                                    </a:rPr>
                                    <m:t>exp</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𝑙</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e>
                              </m:d>
                            </m:e>
                          </m:nary>
                        </m:den>
                      </m:f>
                    </m:oMath>
                  </m:oMathPara>
                </a14:m>
                <a:endParaRPr lang="zh-CN" altLang="en-US" dirty="0"/>
              </a:p>
            </p:txBody>
          </p:sp>
        </mc:Choice>
        <mc:Fallback xmlns="">
          <p:sp>
            <p:nvSpPr>
              <p:cNvPr id="12" name="矩形 11">
                <a:extLst>
                  <a:ext uri="{FF2B5EF4-FFF2-40B4-BE49-F238E27FC236}">
                    <a16:creationId xmlns:a16="http://schemas.microsoft.com/office/drawing/2014/main" id="{8F36F2FB-F33B-4D42-9DC2-97E3D1000122}"/>
                  </a:ext>
                </a:extLst>
              </p:cNvPr>
              <p:cNvSpPr>
                <a:spLocks noRot="1" noChangeAspect="1" noMove="1" noResize="1" noEditPoints="1" noAdjustHandles="1" noChangeArrowheads="1" noChangeShapeType="1" noTextEdit="1"/>
              </p:cNvSpPr>
              <p:nvPr/>
            </p:nvSpPr>
            <p:spPr>
              <a:xfrm>
                <a:off x="4660756" y="2756834"/>
                <a:ext cx="3747564" cy="87120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A1154AE3-CEC8-4361-83F0-9107C481F8F3}"/>
                  </a:ext>
                </a:extLst>
              </p:cNvPr>
              <p:cNvSpPr/>
              <p:nvPr/>
            </p:nvSpPr>
            <p:spPr>
              <a:xfrm>
                <a:off x="2977336" y="3427073"/>
                <a:ext cx="2386222" cy="4049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𝑡𝑖𝑙</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𝑖𝑙</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𝑝</m:t>
                              </m:r>
                            </m:e>
                            <m:sub>
                              <m:r>
                                <a:rPr lang="zh-CN" altLang="en-US" i="1">
                                  <a:latin typeface="Cambria Math" panose="02040503050406030204" pitchFamily="18" charset="0"/>
                                </a:rPr>
                                <m:t>𝑙</m:t>
                              </m:r>
                              <m:r>
                                <a:rPr lang="zh-CN" altLang="en-US" i="0">
                                  <a:latin typeface="Cambria Math" panose="02040503050406030204" pitchFamily="18" charset="0"/>
                                </a:rPr>
                                <m:t>,</m:t>
                              </m:r>
                              <m:r>
                                <a:rPr lang="zh-CN" altLang="en-US" i="1" smtClean="0">
                                  <a:latin typeface="Cambria Math" panose="02040503050406030204" pitchFamily="18" charset="0"/>
                                </a:rPr>
                                <m:t>𝑡</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oMath>
                  </m:oMathPara>
                </a14:m>
                <a:endParaRPr lang="zh-CN" altLang="en-US" dirty="0"/>
              </a:p>
            </p:txBody>
          </p:sp>
        </mc:Choice>
        <mc:Fallback>
          <p:sp>
            <p:nvSpPr>
              <p:cNvPr id="13" name="矩形 12">
                <a:extLst>
                  <a:ext uri="{FF2B5EF4-FFF2-40B4-BE49-F238E27FC236}">
                    <a16:creationId xmlns:a16="http://schemas.microsoft.com/office/drawing/2014/main" id="{A1154AE3-CEC8-4361-83F0-9107C481F8F3}"/>
                  </a:ext>
                </a:extLst>
              </p:cNvPr>
              <p:cNvSpPr>
                <a:spLocks noRot="1" noChangeAspect="1" noMove="1" noResize="1" noEditPoints="1" noAdjustHandles="1" noChangeArrowheads="1" noChangeShapeType="1" noTextEdit="1"/>
              </p:cNvSpPr>
              <p:nvPr/>
            </p:nvSpPr>
            <p:spPr>
              <a:xfrm>
                <a:off x="2977336" y="3427073"/>
                <a:ext cx="2386222" cy="404983"/>
              </a:xfrm>
              <a:prstGeom prst="rect">
                <a:avLst/>
              </a:prstGeom>
              <a:blipFill>
                <a:blip r:embed="rId6"/>
                <a:stretch>
                  <a:fillRect t="-153731" r="-24235" b="-2283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F32F3D4B-BC58-422C-9BB3-9F6592BC2B8D}"/>
                  </a:ext>
                </a:extLst>
              </p:cNvPr>
              <p:cNvSpPr/>
              <p:nvPr/>
            </p:nvSpPr>
            <p:spPr>
              <a:xfrm>
                <a:off x="1640632" y="4361033"/>
                <a:ext cx="7055615" cy="13988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𝑡𝑗𝑙</m:t>
                          </m:r>
                        </m:sub>
                      </m:sSub>
                      <m:r>
                        <a:rPr lang="zh-CN" altLang="en-US" i="0">
                          <a:latin typeface="Cambria Math" panose="02040503050406030204" pitchFamily="18" charset="0"/>
                        </a:rPr>
                        <m:t>=</m:t>
                      </m:r>
                      <m:r>
                        <m:rPr>
                          <m:sty m:val="p"/>
                        </m:rPr>
                        <a:rPr lang="zh-CN" altLang="en-US" i="0">
                          <a:latin typeface="Cambria Math" panose="02040503050406030204" pitchFamily="18" charset="0"/>
                        </a:rPr>
                        <m:t>argmin</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=0</m:t>
                          </m:r>
                        </m:sub>
                        <m:sup>
                          <m:r>
                            <a:rPr lang="zh-CN" altLang="en-US" i="1">
                              <a:latin typeface="Cambria Math" panose="02040503050406030204" pitchFamily="18" charset="0"/>
                            </a:rPr>
                            <m:t>𝑚</m:t>
                          </m:r>
                        </m:sup>
                        <m:e>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𝐾</m:t>
                              </m:r>
                            </m:sup>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𝐿</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𝑡</m:t>
                                      </m:r>
                                      <m:r>
                                        <a:rPr lang="zh-CN" altLang="en-US" i="0">
                                          <a:latin typeface="Cambria Math" panose="02040503050406030204" pitchFamily="18" charset="0"/>
                                        </a:rPr>
                                        <m:t>−1,</m:t>
                                      </m:r>
                                      <m:r>
                                        <a:rPr lang="zh-CN" altLang="en-US" i="1">
                                          <a:latin typeface="Cambria Math" panose="02040503050406030204" pitchFamily="18" charset="0"/>
                                        </a:rPr>
                                        <m:t>𝑙</m:t>
                                      </m:r>
                                    </m:sub>
                                  </m:sSub>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=0</m:t>
                                      </m:r>
                                    </m:sub>
                                    <m:sup>
                                      <m:r>
                                        <a:rPr lang="zh-CN" altLang="en-US" i="1">
                                          <a:latin typeface="Cambria Math" panose="02040503050406030204" pitchFamily="18" charset="0"/>
                                        </a:rPr>
                                        <m:t>𝐽</m:t>
                                      </m:r>
                                    </m:sup>
                                    <m:e>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𝑗𝑙</m:t>
                                              </m:r>
                                            </m:sub>
                                          </m:sSub>
                                          <m:r>
                                            <a:rPr lang="zh-CN" altLang="en-US" i="1">
                                              <a:latin typeface="Cambria Math" panose="02040503050406030204" pitchFamily="18" charset="0"/>
                                            </a:rPr>
                                            <m:t>𝐼</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𝑡𝑗</m:t>
                                              </m:r>
                                            </m:sub>
                                          </m:sSub>
                                        </m:e>
                                      </m:d>
                                    </m:e>
                                  </m:nary>
                                </m:e>
                              </m:d>
                            </m:e>
                          </m:nary>
                        </m:e>
                      </m:nary>
                    </m:oMath>
                  </m:oMathPara>
                </a14:m>
                <a:endParaRPr lang="zh-CN" altLang="en-US" dirty="0"/>
              </a:p>
            </p:txBody>
          </p:sp>
        </mc:Choice>
        <mc:Fallback xmlns="">
          <p:sp>
            <p:nvSpPr>
              <p:cNvPr id="14" name="矩形 13">
                <a:extLst>
                  <a:ext uri="{FF2B5EF4-FFF2-40B4-BE49-F238E27FC236}">
                    <a16:creationId xmlns:a16="http://schemas.microsoft.com/office/drawing/2014/main" id="{F32F3D4B-BC58-422C-9BB3-9F6592BC2B8D}"/>
                  </a:ext>
                </a:extLst>
              </p:cNvPr>
              <p:cNvSpPr>
                <a:spLocks noRot="1" noChangeAspect="1" noMove="1" noResize="1" noEditPoints="1" noAdjustHandles="1" noChangeArrowheads="1" noChangeShapeType="1" noTextEdit="1"/>
              </p:cNvSpPr>
              <p:nvPr/>
            </p:nvSpPr>
            <p:spPr>
              <a:xfrm>
                <a:off x="1640632" y="4361033"/>
                <a:ext cx="7055615" cy="139884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4CF12410-CAF3-407E-897A-73D8C138F926}"/>
                  </a:ext>
                </a:extLst>
              </p:cNvPr>
              <p:cNvSpPr/>
              <p:nvPr/>
            </p:nvSpPr>
            <p:spPr>
              <a:xfrm>
                <a:off x="1642068" y="5756820"/>
                <a:ext cx="3376245" cy="7391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𝑡𝑗𝑙</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1">
                              <a:latin typeface="Cambria Math" panose="02040503050406030204" pitchFamily="18" charset="0"/>
                            </a:rPr>
                            <m:t>𝐾</m:t>
                          </m:r>
                          <m:r>
                            <a:rPr lang="zh-CN" altLang="en-US" i="0">
                              <a:latin typeface="Cambria Math" panose="02040503050406030204" pitchFamily="18" charset="0"/>
                            </a:rPr>
                            <m:t>−1</m:t>
                          </m:r>
                        </m:num>
                        <m:den>
                          <m:r>
                            <a:rPr lang="zh-CN" altLang="en-US" i="1">
                              <a:latin typeface="Cambria Math" panose="02040503050406030204" pitchFamily="18" charset="0"/>
                            </a:rPr>
                            <m:t>𝐾</m:t>
                          </m:r>
                        </m:den>
                      </m:f>
                      <m:r>
                        <a:rPr lang="zh-CN" altLang="en-US" i="0">
                          <a:latin typeface="Cambria Math" panose="02040503050406030204" pitchFamily="18" charset="0"/>
                        </a:rPr>
                        <m:t>⋅</m:t>
                      </m:r>
                      <m:f>
                        <m:fPr>
                          <m:ctrlPr>
                            <a:rPr lang="zh-CN" altLang="en-US" i="1">
                              <a:latin typeface="Cambria Math" panose="02040503050406030204" pitchFamily="18" charset="0"/>
                            </a:rPr>
                          </m:ctrlPr>
                        </m:fPr>
                        <m:num>
                          <m:nary>
                            <m:naryPr>
                              <m:chr m:val="∑"/>
                              <m:grow m:val="on"/>
                              <m:subHide m:val="on"/>
                              <m:supHide m:val="on"/>
                              <m:ctrlPr>
                                <a:rPr lang="zh-CN" altLang="en-US" i="1">
                                  <a:latin typeface="Cambria Math" panose="02040503050406030204" pitchFamily="18" charset="0"/>
                                </a:rPr>
                              </m:ctrlPr>
                            </m:naryPr>
                            <m:sub/>
                            <m:sup/>
                            <m:e>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𝑡𝑖𝑙</m:t>
                                  </m:r>
                                </m:sub>
                              </m:sSub>
                            </m:e>
                          </m:nary>
                        </m:num>
                        <m:den>
                          <m:nary>
                            <m:naryPr>
                              <m:chr m:val="∑"/>
                              <m:grow m:val="on"/>
                              <m:subHide m:val="on"/>
                              <m:supHide m:val="on"/>
                              <m:ctrlPr>
                                <a:rPr lang="zh-CN" altLang="en-US" i="1">
                                  <a:latin typeface="Cambria Math" panose="02040503050406030204" pitchFamily="18" charset="0"/>
                                </a:rPr>
                              </m:ctrlPr>
                            </m:naryPr>
                            <m:sub/>
                            <m:sup/>
                            <m:e>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𝑡𝑖𝑙</m:t>
                                      </m:r>
                                    </m:sub>
                                  </m:sSub>
                                  <m:r>
                                    <a:rPr lang="zh-CN" altLang="en-US" i="0">
                                      <a:latin typeface="Cambria Math" panose="02040503050406030204" pitchFamily="18" charset="0"/>
                                    </a:rPr>
                                    <m:t>|(1−|</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a:rPr lang="zh-CN" altLang="en-US" i="1">
                                          <a:latin typeface="Cambria Math" panose="02040503050406030204" pitchFamily="18" charset="0"/>
                                        </a:rPr>
                                        <m:t>𝑡𝑖𝑙</m:t>
                                      </m:r>
                                    </m:sub>
                                  </m:sSub>
                                  <m:r>
                                    <a:rPr lang="zh-CN" altLang="en-US" i="0">
                                      <a:latin typeface="Cambria Math" panose="02040503050406030204" pitchFamily="18" charset="0"/>
                                    </a:rPr>
                                    <m:t>|</m:t>
                                  </m:r>
                                </m:e>
                              </m:d>
                            </m:e>
                          </m:nary>
                        </m:den>
                      </m:f>
                    </m:oMath>
                  </m:oMathPara>
                </a14:m>
                <a:endParaRPr lang="zh-CN" altLang="en-US" dirty="0"/>
              </a:p>
            </p:txBody>
          </p:sp>
        </mc:Choice>
        <mc:Fallback xmlns="">
          <p:sp>
            <p:nvSpPr>
              <p:cNvPr id="15" name="矩形 14">
                <a:extLst>
                  <a:ext uri="{FF2B5EF4-FFF2-40B4-BE49-F238E27FC236}">
                    <a16:creationId xmlns:a16="http://schemas.microsoft.com/office/drawing/2014/main" id="{4CF12410-CAF3-407E-897A-73D8C138F926}"/>
                  </a:ext>
                </a:extLst>
              </p:cNvPr>
              <p:cNvSpPr>
                <a:spLocks noRot="1" noChangeAspect="1" noMove="1" noResize="1" noEditPoints="1" noAdjustHandles="1" noChangeArrowheads="1" noChangeShapeType="1" noTextEdit="1"/>
              </p:cNvSpPr>
              <p:nvPr/>
            </p:nvSpPr>
            <p:spPr>
              <a:xfrm>
                <a:off x="1642068" y="5756820"/>
                <a:ext cx="3376245" cy="739113"/>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30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06E9A-C137-488B-82FD-67976E1F4CC3}"/>
              </a:ext>
            </a:extLst>
          </p:cNvPr>
          <p:cNvSpPr>
            <a:spLocks noGrp="1"/>
          </p:cNvSpPr>
          <p:nvPr>
            <p:ph type="title"/>
          </p:nvPr>
        </p:nvSpPr>
        <p:spPr/>
        <p:txBody>
          <a:bodyPr/>
          <a:lstStyle/>
          <a:p>
            <a:r>
              <a:rPr lang="en-US" altLang="zh-CN" dirty="0"/>
              <a:t>GBDT</a:t>
            </a:r>
            <a:r>
              <a:rPr lang="zh-CN" altLang="en-US" dirty="0"/>
              <a:t>实例</a:t>
            </a:r>
          </a:p>
        </p:txBody>
      </p:sp>
      <p:sp>
        <p:nvSpPr>
          <p:cNvPr id="3" name="内容占位符 2">
            <a:extLst>
              <a:ext uri="{FF2B5EF4-FFF2-40B4-BE49-F238E27FC236}">
                <a16:creationId xmlns:a16="http://schemas.microsoft.com/office/drawing/2014/main" id="{7F3D92CB-132C-484B-B807-4E198DF02D2C}"/>
              </a:ext>
            </a:extLst>
          </p:cNvPr>
          <p:cNvSpPr>
            <a:spLocks noGrp="1"/>
          </p:cNvSpPr>
          <p:nvPr>
            <p:ph idx="1"/>
          </p:nvPr>
        </p:nvSpPr>
        <p:spPr>
          <a:xfrm>
            <a:off x="838200" y="1825625"/>
            <a:ext cx="10515600" cy="4808440"/>
          </a:xfrm>
        </p:spPr>
        <p:txBody>
          <a:bodyPr>
            <a:normAutofit fontScale="85000" lnSpcReduction="10000"/>
          </a:bodyPr>
          <a:lstStyle/>
          <a:p>
            <a:pPr latinLnBrk="1"/>
            <a:r>
              <a:rPr lang="zh-CN" altLang="en-US" sz="2000" dirty="0"/>
              <a:t>训练集：</a:t>
            </a:r>
            <a:r>
              <a:rPr lang="zh-CN" altLang="en-US" sz="2000" dirty="0">
                <a:latin typeface="+mj-lt"/>
              </a:rPr>
              <a:t>（</a:t>
            </a:r>
            <a:r>
              <a:rPr lang="en-US" altLang="zh-CN" sz="2000" dirty="0">
                <a:latin typeface="+mj-lt"/>
              </a:rPr>
              <a:t>A, 14</a:t>
            </a:r>
            <a:r>
              <a:rPr lang="zh-CN" altLang="en-US" sz="2000" dirty="0">
                <a:latin typeface="+mj-lt"/>
              </a:rPr>
              <a:t>岁），（</a:t>
            </a:r>
            <a:r>
              <a:rPr lang="en-US" altLang="zh-CN" sz="2000" dirty="0">
                <a:latin typeface="+mj-lt"/>
              </a:rPr>
              <a:t>B</a:t>
            </a:r>
            <a:r>
              <a:rPr lang="zh-CN" altLang="en-US" sz="2000" dirty="0">
                <a:latin typeface="+mj-lt"/>
              </a:rPr>
              <a:t>，</a:t>
            </a:r>
            <a:r>
              <a:rPr lang="en-US" altLang="zh-CN" sz="2000" dirty="0">
                <a:latin typeface="+mj-lt"/>
              </a:rPr>
              <a:t>16</a:t>
            </a:r>
            <a:r>
              <a:rPr lang="zh-CN" altLang="en-US" sz="2000" dirty="0">
                <a:latin typeface="+mj-lt"/>
              </a:rPr>
              <a:t>岁）</a:t>
            </a:r>
            <a:r>
              <a:rPr lang="zh-CN" altLang="en-US" sz="2000" dirty="0"/>
              <a:t>、（</a:t>
            </a:r>
            <a:r>
              <a:rPr lang="en-US" altLang="zh-CN" sz="2000" dirty="0"/>
              <a:t>C, 24</a:t>
            </a:r>
            <a:r>
              <a:rPr lang="zh-CN" altLang="en-US" sz="2000" dirty="0"/>
              <a:t>岁）、（</a:t>
            </a:r>
            <a:r>
              <a:rPr lang="en-US" altLang="zh-CN" sz="2000" dirty="0"/>
              <a:t>D, 26</a:t>
            </a:r>
            <a:r>
              <a:rPr lang="zh-CN" altLang="en-US" sz="2000" dirty="0"/>
              <a:t>岁）；</a:t>
            </a:r>
          </a:p>
          <a:p>
            <a:pPr latinLnBrk="1">
              <a:lnSpc>
                <a:spcPct val="120000"/>
              </a:lnSpc>
            </a:pPr>
            <a:r>
              <a:rPr lang="zh-CN" altLang="en-US" sz="2000" dirty="0"/>
              <a:t>训练数据的均值：</a:t>
            </a:r>
            <a:r>
              <a:rPr lang="en-US" altLang="zh-CN" sz="2000" dirty="0"/>
              <a:t>20</a:t>
            </a:r>
            <a:r>
              <a:rPr lang="zh-CN" altLang="en-US" sz="2000" dirty="0"/>
              <a:t>岁，（这个很重要，因为</a:t>
            </a:r>
            <a:r>
              <a:rPr lang="en-US" altLang="zh-CN" sz="2000" dirty="0"/>
              <a:t>GBDT</a:t>
            </a:r>
            <a:r>
              <a:rPr lang="zh-CN" altLang="en-US" sz="2000" dirty="0"/>
              <a:t>与</a:t>
            </a:r>
            <a:r>
              <a:rPr lang="en-US" altLang="zh-CN" sz="2000" dirty="0" err="1"/>
              <a:t>i</a:t>
            </a:r>
            <a:r>
              <a:rPr lang="zh-CN" altLang="en-US" sz="2000" dirty="0"/>
              <a:t>开始需要设置预测的均值，这样后面才会有残差！）</a:t>
            </a:r>
          </a:p>
          <a:p>
            <a:pPr latinLnBrk="1"/>
            <a:r>
              <a:rPr lang="zh-CN" altLang="en-US" sz="2000" dirty="0"/>
              <a:t>决策树的个数：</a:t>
            </a:r>
            <a:r>
              <a:rPr lang="en-US" altLang="zh-CN" sz="2000" dirty="0"/>
              <a:t>2</a:t>
            </a:r>
            <a:r>
              <a:rPr lang="zh-CN" altLang="en-US" sz="2000" dirty="0"/>
              <a:t>棵；</a:t>
            </a:r>
          </a:p>
          <a:p>
            <a:pPr latinLnBrk="1"/>
            <a:r>
              <a:rPr lang="zh-CN" altLang="en-US" sz="2000" dirty="0"/>
              <a:t>每个样本的特征有两个：购物金额是否小于</a:t>
            </a:r>
            <a:r>
              <a:rPr lang="en-US" altLang="zh-CN" sz="2000" dirty="0"/>
              <a:t>1K</a:t>
            </a:r>
            <a:r>
              <a:rPr lang="zh-CN" altLang="en-US" sz="2000" dirty="0"/>
              <a:t>；经常去百度提问还是回答；</a:t>
            </a:r>
          </a:p>
          <a:p>
            <a:pPr marL="0" indent="0">
              <a:buNone/>
            </a:pPr>
            <a:r>
              <a:rPr lang="zh-CN" altLang="en-US" dirty="0">
                <a:solidFill>
                  <a:srgbClr val="FF0000"/>
                </a:solidFill>
              </a:rPr>
              <a:t>下面开始</a:t>
            </a:r>
            <a:r>
              <a:rPr lang="en-US" altLang="zh-CN" dirty="0">
                <a:solidFill>
                  <a:srgbClr val="FF0000"/>
                </a:solidFill>
              </a:rPr>
              <a:t>GBDT</a:t>
            </a:r>
            <a:r>
              <a:rPr lang="zh-CN" altLang="en-US" dirty="0">
                <a:solidFill>
                  <a:srgbClr val="FF0000"/>
                </a:solidFill>
              </a:rPr>
              <a:t>学习</a:t>
            </a:r>
            <a:endParaRPr lang="en-US" altLang="zh-CN" dirty="0">
              <a:solidFill>
                <a:srgbClr val="FF0000"/>
              </a:solidFill>
            </a:endParaRPr>
          </a:p>
          <a:p>
            <a:pPr>
              <a:lnSpc>
                <a:spcPct val="120000"/>
              </a:lnSpc>
            </a:pPr>
            <a:r>
              <a:rPr lang="zh-CN" altLang="en-US" sz="2400" dirty="0"/>
              <a:t>首先，输入初值</a:t>
            </a:r>
            <a:r>
              <a:rPr lang="en-US" altLang="zh-CN" sz="2400" dirty="0"/>
              <a:t>20</a:t>
            </a:r>
            <a:r>
              <a:rPr lang="zh-CN" altLang="en-US" sz="2400" dirty="0"/>
              <a:t>岁，根据第一个特征（具体选择哪些特征可以根据信息增益来计算选择），可以把</a:t>
            </a:r>
            <a:r>
              <a:rPr lang="en-US" altLang="zh-CN" sz="2400" dirty="0"/>
              <a:t>4</a:t>
            </a:r>
            <a:r>
              <a:rPr lang="zh-CN" altLang="en-US" sz="2400" dirty="0"/>
              <a:t>个样本分成两类，一类是购物金额</a:t>
            </a:r>
            <a:r>
              <a:rPr lang="en-US" altLang="zh-CN" sz="2400" dirty="0"/>
              <a:t>&lt;=1K</a:t>
            </a:r>
            <a:r>
              <a:rPr lang="zh-CN" altLang="en-US" sz="2400" dirty="0"/>
              <a:t>，一类是</a:t>
            </a:r>
            <a:r>
              <a:rPr lang="en-US" altLang="zh-CN" sz="2400" dirty="0"/>
              <a:t>&gt;=1K</a:t>
            </a:r>
            <a:r>
              <a:rPr lang="zh-CN" altLang="en-US" sz="2400" dirty="0"/>
              <a:t>的。假如这个时候我们就停止了第一棵树的学习，这时我们就可以统计一下每个叶子中包含哪些样本，这些样本的均值是多少，因为这个时候的均值就要作为所有被分到这个叶子的样本的预测值了。比如</a:t>
            </a:r>
            <a:r>
              <a:rPr lang="en-US" altLang="zh-CN" sz="2400" dirty="0"/>
              <a:t>AB</a:t>
            </a:r>
            <a:r>
              <a:rPr lang="zh-CN" altLang="en-US" sz="2400" dirty="0"/>
              <a:t>被分到左叶子，</a:t>
            </a:r>
            <a:r>
              <a:rPr lang="en-US" altLang="zh-CN" sz="2400" dirty="0"/>
              <a:t>CD</a:t>
            </a:r>
            <a:r>
              <a:rPr lang="zh-CN" altLang="en-US" sz="2400" dirty="0"/>
              <a:t>被分到右叶子，那么预测的结果就是：</a:t>
            </a:r>
            <a:r>
              <a:rPr lang="en-US" altLang="zh-CN" sz="2400" dirty="0"/>
              <a:t>AB</a:t>
            </a:r>
            <a:r>
              <a:rPr lang="zh-CN" altLang="en-US" sz="2400" dirty="0"/>
              <a:t>都是</a:t>
            </a:r>
            <a:r>
              <a:rPr lang="en-US" altLang="zh-CN" sz="2400" dirty="0"/>
              <a:t>15</a:t>
            </a:r>
            <a:r>
              <a:rPr lang="zh-CN" altLang="en-US" sz="2400" dirty="0"/>
              <a:t>岁，</a:t>
            </a:r>
            <a:r>
              <a:rPr lang="en-US" altLang="zh-CN" sz="2400" dirty="0"/>
              <a:t>CD</a:t>
            </a:r>
            <a:r>
              <a:rPr lang="zh-CN" altLang="en-US" sz="2400" dirty="0"/>
              <a:t>都是</a:t>
            </a:r>
            <a:r>
              <a:rPr lang="en-US" altLang="zh-CN" sz="2400" dirty="0"/>
              <a:t>25</a:t>
            </a:r>
            <a:r>
              <a:rPr lang="zh-CN" altLang="en-US" sz="2400" dirty="0"/>
              <a:t>岁。和他们的实际值一看，结果发现出现的残差，</a:t>
            </a:r>
            <a:r>
              <a:rPr lang="en-US" altLang="zh-CN" sz="2400" dirty="0"/>
              <a:t>ABCD</a:t>
            </a:r>
            <a:r>
              <a:rPr lang="zh-CN" altLang="en-US" sz="2400" dirty="0"/>
              <a:t>的残差分别是</a:t>
            </a:r>
            <a:r>
              <a:rPr lang="en-US" altLang="zh-CN" sz="2400" dirty="0"/>
              <a:t>-1, 1, -1, 1</a:t>
            </a:r>
            <a:r>
              <a:rPr lang="zh-CN" altLang="en-US" sz="2400" dirty="0"/>
              <a:t>。这个残差，我们要作为后面第二棵决策树的学习样本。</a:t>
            </a:r>
          </a:p>
        </p:txBody>
      </p:sp>
    </p:spTree>
    <p:extLst>
      <p:ext uri="{BB962C8B-B14F-4D97-AF65-F5344CB8AC3E}">
        <p14:creationId xmlns:p14="http://schemas.microsoft.com/office/powerpoint/2010/main" val="199276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61AB0A-04B6-4B95-BBF7-0C0902BC6D03}"/>
              </a:ext>
            </a:extLst>
          </p:cNvPr>
          <p:cNvSpPr>
            <a:spLocks noGrp="1"/>
          </p:cNvSpPr>
          <p:nvPr>
            <p:ph idx="1"/>
          </p:nvPr>
        </p:nvSpPr>
        <p:spPr>
          <a:xfrm>
            <a:off x="838200" y="522514"/>
            <a:ext cx="10515600" cy="6018245"/>
          </a:xfrm>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sz="2000" dirty="0"/>
          </a:p>
          <a:p>
            <a:pPr>
              <a:lnSpc>
                <a:spcPct val="110000"/>
              </a:lnSpc>
            </a:pPr>
            <a:r>
              <a:rPr lang="zh-CN" altLang="en-US" sz="2000" dirty="0"/>
              <a:t>然后学习第二棵决策树，我们把第一棵的残差样本（</a:t>
            </a:r>
            <a:r>
              <a:rPr lang="en-US" altLang="zh-CN" sz="2000" dirty="0"/>
              <a:t>A, -1</a:t>
            </a:r>
            <a:r>
              <a:rPr lang="zh-CN" altLang="en-US" sz="2000" dirty="0"/>
              <a:t>岁）、（</a:t>
            </a:r>
            <a:r>
              <a:rPr lang="en-US" altLang="zh-CN" sz="2000" dirty="0"/>
              <a:t>B</a:t>
            </a:r>
            <a:r>
              <a:rPr lang="zh-CN" altLang="en-US" sz="2000" dirty="0"/>
              <a:t>，</a:t>
            </a:r>
            <a:r>
              <a:rPr lang="en-US" altLang="zh-CN" sz="2000" dirty="0"/>
              <a:t>1</a:t>
            </a:r>
            <a:r>
              <a:rPr lang="zh-CN" altLang="en-US" sz="2000" dirty="0"/>
              <a:t>岁）、（</a:t>
            </a:r>
            <a:r>
              <a:rPr lang="en-US" altLang="zh-CN" sz="2000" dirty="0"/>
              <a:t>C, -1</a:t>
            </a:r>
            <a:r>
              <a:rPr lang="zh-CN" altLang="en-US" sz="2000" dirty="0"/>
              <a:t>岁）、（</a:t>
            </a:r>
            <a:r>
              <a:rPr lang="en-US" altLang="zh-CN" sz="2000" dirty="0"/>
              <a:t>D, 1</a:t>
            </a:r>
            <a:r>
              <a:rPr lang="zh-CN" altLang="en-US" sz="2000" dirty="0"/>
              <a:t>岁）输入。此时我们选择的特征是经常去百度提问还是回答。这个时候我们又可以得到两部分，一部分是</a:t>
            </a:r>
            <a:r>
              <a:rPr lang="en-US" altLang="zh-CN" sz="2000" dirty="0"/>
              <a:t>AC</a:t>
            </a:r>
            <a:r>
              <a:rPr lang="zh-CN" altLang="en-US" sz="2000" dirty="0"/>
              <a:t>组成了左叶子，另一部分是</a:t>
            </a:r>
            <a:r>
              <a:rPr lang="en-US" altLang="zh-CN" sz="2000" dirty="0"/>
              <a:t>BD</a:t>
            </a:r>
            <a:r>
              <a:rPr lang="zh-CN" altLang="en-US" sz="2000" dirty="0"/>
              <a:t>组成的右叶子。那么，经过计算可知左叶子均值为</a:t>
            </a:r>
            <a:r>
              <a:rPr lang="en-US" altLang="zh-CN" sz="2000" dirty="0"/>
              <a:t>-1</a:t>
            </a:r>
            <a:r>
              <a:rPr lang="zh-CN" altLang="en-US" sz="2000" dirty="0"/>
              <a:t>，右叶子均值为</a:t>
            </a:r>
            <a:r>
              <a:rPr lang="en-US" altLang="zh-CN" sz="2000" dirty="0"/>
              <a:t>1. </a:t>
            </a:r>
            <a:r>
              <a:rPr lang="zh-CN" altLang="en-US" sz="2000" dirty="0"/>
              <a:t>那么第二棵数的预测结果就是</a:t>
            </a:r>
            <a:r>
              <a:rPr lang="en-US" altLang="zh-CN" sz="2000" dirty="0"/>
              <a:t>AC</a:t>
            </a:r>
            <a:r>
              <a:rPr lang="zh-CN" altLang="en-US" sz="2000" dirty="0"/>
              <a:t>都是</a:t>
            </a:r>
            <a:r>
              <a:rPr lang="en-US" altLang="zh-CN" sz="2000" dirty="0"/>
              <a:t>-1</a:t>
            </a:r>
            <a:r>
              <a:rPr lang="zh-CN" altLang="en-US" sz="2000" dirty="0"/>
              <a:t>，</a:t>
            </a:r>
            <a:r>
              <a:rPr lang="en-US" altLang="zh-CN" sz="2000" dirty="0"/>
              <a:t>BD</a:t>
            </a:r>
            <a:r>
              <a:rPr lang="zh-CN" altLang="en-US" sz="2000" dirty="0"/>
              <a:t>都是</a:t>
            </a:r>
            <a:r>
              <a:rPr lang="en-US" altLang="zh-CN" sz="2000" dirty="0"/>
              <a:t>1.</a:t>
            </a:r>
            <a:r>
              <a:rPr lang="zh-CN" altLang="en-US" sz="2000" dirty="0"/>
              <a:t> 我们再来计算一下此时的残差，发现</a:t>
            </a:r>
            <a:r>
              <a:rPr lang="en-US" altLang="zh-CN" sz="2000" dirty="0"/>
              <a:t>ABCD</a:t>
            </a:r>
            <a:r>
              <a:rPr lang="zh-CN" altLang="en-US" sz="2000" dirty="0"/>
              <a:t>的残差都是</a:t>
            </a:r>
            <a:r>
              <a:rPr lang="en-US" altLang="zh-CN" sz="2000" dirty="0"/>
              <a:t>0</a:t>
            </a:r>
            <a:r>
              <a:rPr lang="zh-CN" altLang="en-US" sz="2000" dirty="0"/>
              <a:t>！停止学习</a:t>
            </a:r>
            <a:r>
              <a:rPr lang="en-US" altLang="zh-CN" sz="2000" dirty="0"/>
              <a:t>~</a:t>
            </a:r>
          </a:p>
          <a:p>
            <a:pPr marL="0" indent="0" latinLnBrk="1">
              <a:buNone/>
            </a:pPr>
            <a:r>
              <a:rPr lang="zh-CN" altLang="en-US" sz="2200" dirty="0">
                <a:solidFill>
                  <a:srgbClr val="FF0000"/>
                </a:solidFill>
              </a:rPr>
              <a:t>这样，我们的两棵决策树就都学习好了。进入测试环节：</a:t>
            </a:r>
          </a:p>
          <a:p>
            <a:pPr latinLnBrk="1"/>
            <a:r>
              <a:rPr lang="zh-CN" altLang="en-US" sz="2200" dirty="0"/>
              <a:t>测试样本：请预测一个购物金额为</a:t>
            </a:r>
            <a:r>
              <a:rPr lang="en-US" altLang="zh-CN" sz="2200" dirty="0"/>
              <a:t>3k</a:t>
            </a:r>
            <a:r>
              <a:rPr lang="zh-CN" altLang="en-US" sz="2200" dirty="0"/>
              <a:t>，经常去百度问淘宝相关问题的女生的年龄</a:t>
            </a:r>
            <a:r>
              <a:rPr lang="en-US" altLang="zh-CN" sz="2200" dirty="0"/>
              <a:t>~</a:t>
            </a:r>
          </a:p>
          <a:p>
            <a:pPr latinLnBrk="1"/>
            <a:r>
              <a:rPr lang="zh-CN" altLang="en-US" sz="2200" dirty="0"/>
              <a:t>我们提取</a:t>
            </a:r>
            <a:r>
              <a:rPr lang="en-US" altLang="zh-CN" sz="2200" dirty="0"/>
              <a:t>2</a:t>
            </a:r>
            <a:r>
              <a:rPr lang="zh-CN" altLang="en-US" sz="2200" dirty="0"/>
              <a:t>个特征：购物金额</a:t>
            </a:r>
            <a:r>
              <a:rPr lang="en-US" altLang="zh-CN" sz="2200" dirty="0"/>
              <a:t>3k</a:t>
            </a:r>
            <a:r>
              <a:rPr lang="zh-CN" altLang="en-US" sz="2200" dirty="0"/>
              <a:t>，经常去百度上面问问题；</a:t>
            </a:r>
          </a:p>
          <a:p>
            <a:pPr latinLnBrk="1"/>
            <a:r>
              <a:rPr lang="zh-CN" altLang="en-US" sz="2200" dirty="0"/>
              <a:t>第一棵树 </a:t>
            </a:r>
            <a:r>
              <a:rPr lang="en-US" altLang="zh-CN" sz="2200" dirty="0"/>
              <a:t>—&gt; </a:t>
            </a:r>
            <a:r>
              <a:rPr lang="zh-CN" altLang="en-US" sz="2200" dirty="0"/>
              <a:t>购物金额大于</a:t>
            </a:r>
            <a:r>
              <a:rPr lang="en-US" altLang="zh-CN" sz="2200" dirty="0"/>
              <a:t>1k —&gt; </a:t>
            </a:r>
            <a:r>
              <a:rPr lang="zh-CN" altLang="en-US" sz="2200" dirty="0"/>
              <a:t>右叶子，初步说明这个女生</a:t>
            </a:r>
            <a:r>
              <a:rPr lang="en-US" altLang="zh-CN" sz="2200" dirty="0"/>
              <a:t>25</a:t>
            </a:r>
            <a:r>
              <a:rPr lang="zh-CN" altLang="en-US" sz="2200" dirty="0"/>
              <a:t>岁</a:t>
            </a:r>
          </a:p>
          <a:p>
            <a:pPr latinLnBrk="1"/>
            <a:r>
              <a:rPr lang="zh-CN" altLang="en-US" sz="2200" dirty="0"/>
              <a:t>第二棵树 </a:t>
            </a:r>
            <a:r>
              <a:rPr lang="en-US" altLang="zh-CN" sz="2200" dirty="0"/>
              <a:t>—&gt; </a:t>
            </a:r>
            <a:r>
              <a:rPr lang="zh-CN" altLang="en-US" sz="2200" dirty="0"/>
              <a:t>经常去百度提问 </a:t>
            </a:r>
            <a:r>
              <a:rPr lang="en-US" altLang="zh-CN" sz="2200" dirty="0"/>
              <a:t>—&gt; </a:t>
            </a:r>
            <a:r>
              <a:rPr lang="zh-CN" altLang="en-US" sz="2200" dirty="0"/>
              <a:t>左叶子，说明这个女生的残差为</a:t>
            </a:r>
            <a:r>
              <a:rPr lang="en-US" altLang="zh-CN" sz="2200" dirty="0"/>
              <a:t>-1</a:t>
            </a:r>
            <a:r>
              <a:rPr lang="zh-CN" altLang="en-US" sz="2200" dirty="0"/>
              <a:t>；</a:t>
            </a:r>
          </a:p>
          <a:p>
            <a:pPr latinLnBrk="1"/>
            <a:r>
              <a:rPr lang="zh-CN" altLang="en-US" sz="2200" dirty="0"/>
              <a:t>叠加前面每棵树得到的结果：</a:t>
            </a:r>
            <a:r>
              <a:rPr lang="en-US" altLang="zh-CN" sz="2200" dirty="0"/>
              <a:t>25-1=24</a:t>
            </a:r>
            <a:r>
              <a:rPr lang="zh-CN" altLang="en-US" sz="2200" dirty="0"/>
              <a:t>岁，最终预测结果为</a:t>
            </a:r>
            <a:r>
              <a:rPr lang="en-US" altLang="zh-CN" sz="2200" dirty="0"/>
              <a:t>24</a:t>
            </a:r>
            <a:r>
              <a:rPr lang="zh-CN" altLang="en-US" sz="2200" dirty="0"/>
              <a:t>岁</a:t>
            </a:r>
            <a:r>
              <a:rPr lang="en-US" altLang="zh-CN" sz="2200" dirty="0"/>
              <a:t>~</a:t>
            </a:r>
            <a:endParaRPr lang="zh-CN" altLang="en-US" sz="2200" dirty="0"/>
          </a:p>
          <a:p>
            <a:endParaRPr lang="en-US" altLang="zh-CN" sz="2000" dirty="0"/>
          </a:p>
          <a:p>
            <a:endParaRPr lang="zh-CN" altLang="en-US" sz="2000" dirty="0"/>
          </a:p>
        </p:txBody>
      </p:sp>
      <p:pic>
        <p:nvPicPr>
          <p:cNvPr id="7" name="图片 6">
            <a:extLst>
              <a:ext uri="{FF2B5EF4-FFF2-40B4-BE49-F238E27FC236}">
                <a16:creationId xmlns:a16="http://schemas.microsoft.com/office/drawing/2014/main" id="{65AD2701-0E4F-4895-9F0E-FFCCC2610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716" y="317241"/>
            <a:ext cx="3409524" cy="2104762"/>
          </a:xfrm>
          <a:prstGeom prst="rect">
            <a:avLst/>
          </a:prstGeom>
        </p:spPr>
      </p:pic>
      <p:pic>
        <p:nvPicPr>
          <p:cNvPr id="9" name="图片 8">
            <a:extLst>
              <a:ext uri="{FF2B5EF4-FFF2-40B4-BE49-F238E27FC236}">
                <a16:creationId xmlns:a16="http://schemas.microsoft.com/office/drawing/2014/main" id="{FD7E6F79-EF45-4A73-A354-1BB225C3D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977" y="317241"/>
            <a:ext cx="3352381" cy="2047619"/>
          </a:xfrm>
          <a:prstGeom prst="rect">
            <a:avLst/>
          </a:prstGeom>
        </p:spPr>
      </p:pic>
    </p:spTree>
    <p:extLst>
      <p:ext uri="{BB962C8B-B14F-4D97-AF65-F5344CB8AC3E}">
        <p14:creationId xmlns:p14="http://schemas.microsoft.com/office/powerpoint/2010/main" val="3276317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988BD-E501-4889-A062-513DA023147A}"/>
              </a:ext>
            </a:extLst>
          </p:cNvPr>
          <p:cNvSpPr>
            <a:spLocks noGrp="1"/>
          </p:cNvSpPr>
          <p:nvPr>
            <p:ph type="title"/>
          </p:nvPr>
        </p:nvSpPr>
        <p:spPr/>
        <p:txBody>
          <a:bodyPr/>
          <a:lstStyle/>
          <a:p>
            <a:r>
              <a:rPr lang="en-US" altLang="zh-CN" dirty="0"/>
              <a:t>AdaBoost</a:t>
            </a:r>
            <a:r>
              <a:rPr lang="zh-CN" altLang="en-US" dirty="0"/>
              <a:t>算法（用于分类）</a:t>
            </a:r>
          </a:p>
        </p:txBody>
      </p:sp>
      <p:sp>
        <p:nvSpPr>
          <p:cNvPr id="3" name="内容占位符 2">
            <a:extLst>
              <a:ext uri="{FF2B5EF4-FFF2-40B4-BE49-F238E27FC236}">
                <a16:creationId xmlns:a16="http://schemas.microsoft.com/office/drawing/2014/main" id="{9BF214F8-FF55-4F5F-A101-46C534ED8134}"/>
              </a:ext>
            </a:extLst>
          </p:cNvPr>
          <p:cNvSpPr>
            <a:spLocks noGrp="1"/>
          </p:cNvSpPr>
          <p:nvPr>
            <p:ph idx="1"/>
          </p:nvPr>
        </p:nvSpPr>
        <p:spPr/>
        <p:txBody>
          <a:bodyPr>
            <a:normAutofit fontScale="92500" lnSpcReduction="10000"/>
          </a:bodyPr>
          <a:lstStyle/>
          <a:p>
            <a:r>
              <a:rPr lang="zh-CN" altLang="en-US" dirty="0"/>
              <a:t>与</a:t>
            </a:r>
            <a:r>
              <a:rPr lang="en-US" altLang="zh-CN" dirty="0"/>
              <a:t>GBDT</a:t>
            </a:r>
            <a:r>
              <a:rPr lang="zh-CN" altLang="en-US" dirty="0"/>
              <a:t>算法区别在于，</a:t>
            </a:r>
            <a:r>
              <a:rPr lang="en-US" altLang="zh-CN" dirty="0"/>
              <a:t>AdaBoost</a:t>
            </a:r>
            <a:r>
              <a:rPr lang="zh-CN" altLang="en-US" dirty="0"/>
              <a:t>的损失函数为指数损失函数</a:t>
            </a:r>
            <a:endParaRPr lang="en-US" altLang="zh-CN" dirty="0"/>
          </a:p>
          <a:p>
            <a:endParaRPr lang="en-US" altLang="zh-CN" dirty="0"/>
          </a:p>
          <a:p>
            <a:pPr marL="0" indent="0">
              <a:buNone/>
            </a:pPr>
            <a:r>
              <a:rPr lang="zh-CN" altLang="en-US" dirty="0"/>
              <a:t>若预测正确，     为正值，损失函数越小，若预测错误，     为负值，损失函数越大，可见是自适应的！</a:t>
            </a:r>
            <a:endParaRPr lang="en-US" altLang="zh-CN" dirty="0"/>
          </a:p>
          <a:p>
            <a:pPr marL="0" indent="0">
              <a:buNone/>
            </a:pPr>
            <a:r>
              <a:rPr lang="zh-CN" altLang="en-US" dirty="0"/>
              <a:t>标准过程：</a:t>
            </a:r>
            <a:endParaRPr lang="en-US" altLang="zh-CN" dirty="0"/>
          </a:p>
          <a:p>
            <a:pPr marL="0" indent="0">
              <a:buNone/>
            </a:pPr>
            <a:r>
              <a:rPr lang="en-US" altLang="zh-CN" dirty="0"/>
              <a:t>1.</a:t>
            </a:r>
            <a:r>
              <a:rPr lang="zh-CN" altLang="en-US" dirty="0"/>
              <a:t>假设平均分布，权值都为</a:t>
            </a:r>
            <a:r>
              <a:rPr lang="en-US" altLang="zh-CN" dirty="0"/>
              <a:t>1/N</a:t>
            </a:r>
            <a:r>
              <a:rPr lang="zh-CN" altLang="en-US" dirty="0"/>
              <a:t>，训练数据得到分类器</a:t>
            </a:r>
            <a:endParaRPr lang="en-US" altLang="zh-CN" dirty="0"/>
          </a:p>
          <a:p>
            <a:pPr marL="0" indent="0">
              <a:buNone/>
            </a:pPr>
            <a:r>
              <a:rPr lang="en-US" altLang="zh-CN" dirty="0"/>
              <a:t>2.</a:t>
            </a:r>
            <a:r>
              <a:rPr lang="zh-CN" altLang="en-US" dirty="0"/>
              <a:t>求第一步的所得分类器预测数据的错误率，计算</a:t>
            </a:r>
            <a:r>
              <a:rPr lang="en-US" altLang="zh-CN" dirty="0"/>
              <a:t>α</a:t>
            </a:r>
          </a:p>
          <a:p>
            <a:pPr marL="0" indent="0">
              <a:buNone/>
            </a:pPr>
            <a:r>
              <a:rPr lang="en-US" altLang="zh-CN" dirty="0"/>
              <a:t>3.</a:t>
            </a:r>
            <a:r>
              <a:rPr lang="zh-CN" altLang="en-US" dirty="0"/>
              <a:t>更新权值分布，加入归一化因子，使权值满足概率分布</a:t>
            </a:r>
            <a:endParaRPr lang="en-US" altLang="zh-CN" dirty="0"/>
          </a:p>
          <a:p>
            <a:pPr marL="0" indent="0">
              <a:buNone/>
            </a:pPr>
            <a:r>
              <a:rPr lang="en-US" altLang="zh-CN" dirty="0"/>
              <a:t>4.</a:t>
            </a:r>
            <a:r>
              <a:rPr lang="zh-CN" altLang="en-US" dirty="0"/>
              <a:t>基于新权值分布建立新的分类器，累加到之前模型中</a:t>
            </a:r>
            <a:endParaRPr lang="en-US" altLang="zh-CN" dirty="0"/>
          </a:p>
          <a:p>
            <a:pPr marL="0" indent="0">
              <a:buNone/>
            </a:pPr>
            <a:r>
              <a:rPr lang="en-US" altLang="zh-CN" dirty="0"/>
              <a:t>5.</a:t>
            </a:r>
            <a:r>
              <a:rPr lang="zh-CN" altLang="en-US" dirty="0"/>
              <a:t>重复上述步骤直到得到最终分类器</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DE6F2BF-DD3D-4249-9408-53FBC0843B89}"/>
                  </a:ext>
                </a:extLst>
              </p:cNvPr>
              <p:cNvSpPr/>
              <p:nvPr/>
            </p:nvSpPr>
            <p:spPr>
              <a:xfrm>
                <a:off x="4965787" y="2292641"/>
                <a:ext cx="2260426"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𝐿</m:t>
                      </m:r>
                      <m:r>
                        <a:rPr lang="zh-CN" altLang="en-US" i="0">
                          <a:latin typeface="Cambria Math" panose="02040503050406030204" pitchFamily="18" charset="0"/>
                        </a:rPr>
                        <m:t>(</m:t>
                      </m:r>
                      <m:r>
                        <a:rPr lang="zh-CN" altLang="en-US" i="1">
                          <a:latin typeface="Cambria Math" panose="02040503050406030204" pitchFamily="18" charset="0"/>
                        </a:rPr>
                        <m:t>𝑦</m:t>
                      </m:r>
                      <m:r>
                        <a:rPr lang="zh-CN" altLang="en-US" i="0">
                          <a:latin typeface="Cambria Math" panose="02040503050406030204" pitchFamily="18" charset="0"/>
                        </a:rPr>
                        <m:t>,</m:t>
                      </m:r>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d>
                            <m:dPr>
                              <m:begChr m:val=""/>
                              <m:ctrlPr>
                                <a:rPr lang="zh-CN" altLang="en-US" i="1">
                                  <a:latin typeface="Cambria Math" panose="02040503050406030204" pitchFamily="18" charset="0"/>
                                </a:rPr>
                              </m:ctrlPr>
                            </m:dPr>
                            <m:e>
                              <m:r>
                                <a:rPr lang="zh-CN" altLang="en-US" i="0">
                                  <a:latin typeface="Cambria Math" panose="02040503050406030204" pitchFamily="18" charset="0"/>
                                </a:rPr>
                                <m:t>−</m:t>
                              </m:r>
                              <m:r>
                                <a:rPr lang="zh-CN" altLang="en-US" i="1">
                                  <a:latin typeface="Cambria Math" panose="02040503050406030204" pitchFamily="18" charset="0"/>
                                </a:rPr>
                                <m:t>𝑦𝑓</m:t>
                              </m:r>
                              <m:r>
                                <a:rPr lang="zh-CN" altLang="en-US" i="0">
                                  <a:latin typeface="Cambria Math" panose="02040503050406030204" pitchFamily="18" charset="0"/>
                                </a:rPr>
                                <m:t>(</m:t>
                              </m:r>
                              <m:r>
                                <a:rPr lang="zh-CN" altLang="en-US" i="1">
                                  <a:latin typeface="Cambria Math" panose="02040503050406030204" pitchFamily="18" charset="0"/>
                                </a:rPr>
                                <m:t>𝑥</m:t>
                              </m:r>
                            </m:e>
                          </m:d>
                        </m:sup>
                      </m:sSup>
                    </m:oMath>
                  </m:oMathPara>
                </a14:m>
                <a:endParaRPr lang="zh-CN" altLang="en-US" dirty="0"/>
              </a:p>
            </p:txBody>
          </p:sp>
        </mc:Choice>
        <mc:Fallback xmlns="">
          <p:sp>
            <p:nvSpPr>
              <p:cNvPr id="4" name="矩形 3">
                <a:extLst>
                  <a:ext uri="{FF2B5EF4-FFF2-40B4-BE49-F238E27FC236}">
                    <a16:creationId xmlns:a16="http://schemas.microsoft.com/office/drawing/2014/main" id="{5DE6F2BF-DD3D-4249-9408-53FBC0843B89}"/>
                  </a:ext>
                </a:extLst>
              </p:cNvPr>
              <p:cNvSpPr>
                <a:spLocks noRot="1" noChangeAspect="1" noMove="1" noResize="1" noEditPoints="1" noAdjustHandles="1" noChangeArrowheads="1" noChangeShapeType="1" noTextEdit="1"/>
              </p:cNvSpPr>
              <p:nvPr/>
            </p:nvSpPr>
            <p:spPr>
              <a:xfrm>
                <a:off x="4965787" y="2292641"/>
                <a:ext cx="2260426" cy="387927"/>
              </a:xfrm>
              <a:prstGeom prst="rect">
                <a:avLst/>
              </a:prstGeom>
              <a:blipFill>
                <a:blip r:embed="rId2"/>
                <a:stretch>
                  <a:fillRect t="-85938" r="-15946" b="-1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041DEE9A-6428-440D-8730-104D1FE19000}"/>
                  </a:ext>
                </a:extLst>
              </p:cNvPr>
              <p:cNvSpPr/>
              <p:nvPr/>
            </p:nvSpPr>
            <p:spPr>
              <a:xfrm>
                <a:off x="2497861" y="2721824"/>
                <a:ext cx="1085090"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𝑦𝑓</m:t>
                          </m:r>
                          <m:r>
                            <a:rPr lang="zh-CN" altLang="en-US" i="0">
                              <a:latin typeface="Cambria Math" panose="02040503050406030204" pitchFamily="18" charset="0"/>
                            </a:rPr>
                            <m:t>(</m:t>
                          </m:r>
                          <m:r>
                            <a:rPr lang="zh-CN" altLang="en-US" i="1">
                              <a:latin typeface="Cambria Math" panose="02040503050406030204" pitchFamily="18" charset="0"/>
                            </a:rPr>
                            <m:t>𝑥</m:t>
                          </m:r>
                        </m:e>
                      </m:d>
                    </m:oMath>
                  </m:oMathPara>
                </a14:m>
                <a:endParaRPr lang="zh-CN" altLang="en-US" dirty="0"/>
              </a:p>
            </p:txBody>
          </p:sp>
        </mc:Choice>
        <mc:Fallback xmlns="">
          <p:sp>
            <p:nvSpPr>
              <p:cNvPr id="5" name="矩形 4">
                <a:extLst>
                  <a:ext uri="{FF2B5EF4-FFF2-40B4-BE49-F238E27FC236}">
                    <a16:creationId xmlns:a16="http://schemas.microsoft.com/office/drawing/2014/main" id="{041DEE9A-6428-440D-8730-104D1FE19000}"/>
                  </a:ext>
                </a:extLst>
              </p:cNvPr>
              <p:cNvSpPr>
                <a:spLocks noRot="1" noChangeAspect="1" noMove="1" noResize="1" noEditPoints="1" noAdjustHandles="1" noChangeArrowheads="1" noChangeShapeType="1" noTextEdit="1"/>
              </p:cNvSpPr>
              <p:nvPr/>
            </p:nvSpPr>
            <p:spPr>
              <a:xfrm>
                <a:off x="2497861" y="2721824"/>
                <a:ext cx="1085090" cy="369332"/>
              </a:xfrm>
              <a:prstGeom prst="rect">
                <a:avLst/>
              </a:prstGeom>
              <a:blipFill>
                <a:blip r:embed="rId3"/>
                <a:stretch>
                  <a:fillRect t="-119672" r="-34270" b="-183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751F0759-3653-4792-96EA-FB4B95AF6BF5}"/>
                  </a:ext>
                </a:extLst>
              </p:cNvPr>
              <p:cNvSpPr/>
              <p:nvPr/>
            </p:nvSpPr>
            <p:spPr>
              <a:xfrm>
                <a:off x="8730708" y="2749810"/>
                <a:ext cx="8327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r>
                            <a:rPr lang="zh-CN" altLang="en-US" i="1">
                              <a:latin typeface="Cambria Math" panose="02040503050406030204" pitchFamily="18" charset="0"/>
                            </a:rPr>
                            <m:t>𝑦𝑓</m:t>
                          </m:r>
                          <m:r>
                            <a:rPr lang="zh-CN" altLang="en-US" i="0">
                              <a:latin typeface="Cambria Math" panose="02040503050406030204" pitchFamily="18" charset="0"/>
                            </a:rPr>
                            <m:t>(</m:t>
                          </m:r>
                          <m:r>
                            <a:rPr lang="zh-CN" altLang="en-US" i="1">
                              <a:latin typeface="Cambria Math" panose="02040503050406030204" pitchFamily="18" charset="0"/>
                            </a:rPr>
                            <m:t>𝑥</m:t>
                          </m:r>
                        </m:e>
                      </m:d>
                    </m:oMath>
                  </m:oMathPara>
                </a14:m>
                <a:endParaRPr lang="zh-CN" altLang="en-US" dirty="0"/>
              </a:p>
            </p:txBody>
          </p:sp>
        </mc:Choice>
        <mc:Fallback xmlns="">
          <p:sp>
            <p:nvSpPr>
              <p:cNvPr id="6" name="矩形 5">
                <a:extLst>
                  <a:ext uri="{FF2B5EF4-FFF2-40B4-BE49-F238E27FC236}">
                    <a16:creationId xmlns:a16="http://schemas.microsoft.com/office/drawing/2014/main" id="{751F0759-3653-4792-96EA-FB4B95AF6BF5}"/>
                  </a:ext>
                </a:extLst>
              </p:cNvPr>
              <p:cNvSpPr>
                <a:spLocks noRot="1" noChangeAspect="1" noMove="1" noResize="1" noEditPoints="1" noAdjustHandles="1" noChangeArrowheads="1" noChangeShapeType="1" noTextEdit="1"/>
              </p:cNvSpPr>
              <p:nvPr/>
            </p:nvSpPr>
            <p:spPr>
              <a:xfrm>
                <a:off x="8730708" y="2749810"/>
                <a:ext cx="832792" cy="369332"/>
              </a:xfrm>
              <a:prstGeom prst="rect">
                <a:avLst/>
              </a:prstGeom>
              <a:blipFill>
                <a:blip r:embed="rId4"/>
                <a:stretch>
                  <a:fillRect t="-119672" r="-59854" b="-1836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83243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TotalTime>
  <Words>2192</Words>
  <Application>Microsoft Office PowerPoint</Application>
  <PresentationFormat>宽屏</PresentationFormat>
  <Paragraphs>248</Paragraphs>
  <Slides>36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-apple-system</vt:lpstr>
      <vt:lpstr>等线</vt:lpstr>
      <vt:lpstr>等线 Light</vt:lpstr>
      <vt:lpstr>Arial</vt:lpstr>
      <vt:lpstr>Cambria Math</vt:lpstr>
      <vt:lpstr>Verdana</vt:lpstr>
      <vt:lpstr>Office 主题​​</vt:lpstr>
      <vt:lpstr>Boost算法专题</vt:lpstr>
      <vt:lpstr>Boost算法基本思想</vt:lpstr>
      <vt:lpstr>GBDT算法</vt:lpstr>
      <vt:lpstr>GBDT回归算法</vt:lpstr>
      <vt:lpstr>GBDT分类算法</vt:lpstr>
      <vt:lpstr>GBDT分类算法</vt:lpstr>
      <vt:lpstr>GBDT实例</vt:lpstr>
      <vt:lpstr>PowerPoint 演示文稿</vt:lpstr>
      <vt:lpstr>AdaBoost算法（用于分类）</vt:lpstr>
      <vt:lpstr>PowerPoint 演示文稿</vt:lpstr>
      <vt:lpstr>评价AdaBoost算法</vt:lpstr>
      <vt:lpstr>AdaBoost算法实例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XG Boost算法</vt:lpstr>
      <vt:lpstr>PowerPoint 演示文稿</vt:lpstr>
      <vt:lpstr>PowerPoint 演示文稿</vt:lpstr>
      <vt:lpstr>目标损失函数</vt:lpstr>
      <vt:lpstr>求解目标损失函数</vt:lpstr>
      <vt:lpstr>PowerPoint 演示文稿</vt:lpstr>
      <vt:lpstr>PowerPoint 演示文稿</vt:lpstr>
      <vt:lpstr>其中I被定义为每个叶子上面样本集合</vt:lpstr>
      <vt:lpstr>PowerPoint 演示文稿</vt:lpstr>
      <vt:lpstr>CART树的学习过程</vt:lpstr>
      <vt:lpstr>PowerPoint 演示文稿</vt:lpstr>
      <vt:lpstr>评价XGBoost算法</vt:lpstr>
      <vt:lpstr>研究现状</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Boost算法专题</dc:title>
  <dc:creator>Li Jiahong</dc:creator>
  <cp:lastModifiedBy>Li Jiahong</cp:lastModifiedBy>
  <cp:revision>92</cp:revision>
  <dcterms:created xsi:type="dcterms:W3CDTF">2018-09-07T07:44:23Z</dcterms:created>
  <dcterms:modified xsi:type="dcterms:W3CDTF">2018-09-10T09:05:21Z</dcterms:modified>
</cp:coreProperties>
</file>