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46"/>
  </p:notesMasterIdLst>
  <p:handoutMasterIdLst>
    <p:handoutMasterId r:id="rId47"/>
  </p:handoutMasterIdLst>
  <p:sldIdLst>
    <p:sldId id="3148" r:id="rId2"/>
    <p:sldId id="3188" r:id="rId3"/>
    <p:sldId id="3184" r:id="rId4"/>
    <p:sldId id="3185" r:id="rId5"/>
    <p:sldId id="3186" r:id="rId6"/>
    <p:sldId id="3189" r:id="rId7"/>
    <p:sldId id="3187" r:id="rId8"/>
    <p:sldId id="3169" r:id="rId9"/>
    <p:sldId id="3199" r:id="rId10"/>
    <p:sldId id="3170" r:id="rId11"/>
    <p:sldId id="3171" r:id="rId12"/>
    <p:sldId id="3172" r:id="rId13"/>
    <p:sldId id="3173" r:id="rId14"/>
    <p:sldId id="3174" r:id="rId15"/>
    <p:sldId id="3175" r:id="rId16"/>
    <p:sldId id="3198" r:id="rId17"/>
    <p:sldId id="3177" r:id="rId18"/>
    <p:sldId id="3165" r:id="rId19"/>
    <p:sldId id="3200" r:id="rId20"/>
    <p:sldId id="3157" r:id="rId21"/>
    <p:sldId id="3156" r:id="rId22"/>
    <p:sldId id="3160" r:id="rId23"/>
    <p:sldId id="3205" r:id="rId24"/>
    <p:sldId id="3206" r:id="rId25"/>
    <p:sldId id="3207" r:id="rId26"/>
    <p:sldId id="3151" r:id="rId27"/>
    <p:sldId id="3201" r:id="rId28"/>
    <p:sldId id="3164" r:id="rId29"/>
    <p:sldId id="3167" r:id="rId30"/>
    <p:sldId id="3163" r:id="rId31"/>
    <p:sldId id="3161" r:id="rId32"/>
    <p:sldId id="3168" r:id="rId33"/>
    <p:sldId id="3190" r:id="rId34"/>
    <p:sldId id="3202" r:id="rId35"/>
    <p:sldId id="3181" r:id="rId36"/>
    <p:sldId id="3191" r:id="rId37"/>
    <p:sldId id="3203" r:id="rId38"/>
    <p:sldId id="3182" r:id="rId39"/>
    <p:sldId id="3183" r:id="rId40"/>
    <p:sldId id="3178" r:id="rId41"/>
    <p:sldId id="3204" r:id="rId42"/>
    <p:sldId id="3179" r:id="rId43"/>
    <p:sldId id="3180" r:id="rId44"/>
    <p:sldId id="3152" r:id="rId45"/>
  </p:sldIdLst>
  <p:sldSz cx="12858750" cy="7232650"/>
  <p:notesSz cx="6858000" cy="9144000"/>
  <p:custDataLst>
    <p:tags r:id="rId4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228"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AA5"/>
    <a:srgbClr val="FF9A56"/>
    <a:srgbClr val="F84E4B"/>
    <a:srgbClr val="C00000"/>
    <a:srgbClr val="00B369"/>
    <a:srgbClr val="1A8CE1"/>
    <a:srgbClr val="FFFFFF"/>
    <a:srgbClr val="A78357"/>
    <a:srgbClr val="28C7D4"/>
    <a:srgbClr val="F9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269D01E-BC32-4049-B463-5C60D7B0CCD2}" styleName="主题样式 2 - 个性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2986" autoAdjust="0"/>
  </p:normalViewPr>
  <p:slideViewPr>
    <p:cSldViewPr>
      <p:cViewPr varScale="1">
        <p:scale>
          <a:sx n="70" d="100"/>
          <a:sy n="70" d="100"/>
        </p:scale>
        <p:origin x="594" y="78"/>
      </p:cViewPr>
      <p:guideLst>
        <p:guide orient="horz" pos="328"/>
        <p:guide pos="4050"/>
        <p:guide pos="557"/>
        <p:guide orient="horz" pos="4228"/>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8468;&#20214;\AHP\AHP.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Click Rate 1</c:v>
                </c:pt>
              </c:strCache>
            </c:strRef>
          </c:tx>
          <c:spPr>
            <a:solidFill>
              <a:schemeClr val="accent1"/>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Sheet1!$B$2:$B$6</c:f>
              <c:numCache>
                <c:formatCode>General</c:formatCode>
                <c:ptCount val="5"/>
                <c:pt idx="0">
                  <c:v>0.21985815602836914</c:v>
                </c:pt>
                <c:pt idx="1">
                  <c:v>0.25032765399737927</c:v>
                </c:pt>
                <c:pt idx="2">
                  <c:v>0.5625</c:v>
                </c:pt>
                <c:pt idx="3">
                  <c:v>0.227154046997389</c:v>
                </c:pt>
                <c:pt idx="4">
                  <c:v>0.46153846153846234</c:v>
                </c:pt>
              </c:numCache>
            </c:numRef>
          </c:val>
        </c:ser>
        <c:ser>
          <c:idx val="1"/>
          <c:order val="1"/>
          <c:tx>
            <c:strRef>
              <c:f>Sheet1!$C$1</c:f>
              <c:strCache>
                <c:ptCount val="1"/>
                <c:pt idx="0">
                  <c:v>Click Rate 2</c:v>
                </c:pt>
              </c:strCache>
            </c:strRef>
          </c:tx>
          <c:spPr>
            <a:solidFill>
              <a:schemeClr val="accent2"/>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Sheet1!$C$2:$C$6</c:f>
              <c:numCache>
                <c:formatCode>General</c:formatCode>
                <c:ptCount val="5"/>
                <c:pt idx="0">
                  <c:v>0.205673758865248</c:v>
                </c:pt>
                <c:pt idx="1">
                  <c:v>0.17562254259502014</c:v>
                </c:pt>
                <c:pt idx="2">
                  <c:v>6.25E-2</c:v>
                </c:pt>
                <c:pt idx="3">
                  <c:v>0.138381201044386</c:v>
                </c:pt>
                <c:pt idx="4">
                  <c:v>0.23076923076923131</c:v>
                </c:pt>
              </c:numCache>
            </c:numRef>
          </c:val>
        </c:ser>
        <c:ser>
          <c:idx val="2"/>
          <c:order val="2"/>
          <c:tx>
            <c:strRef>
              <c:f>Sheet1!$D$1</c:f>
              <c:strCache>
                <c:ptCount val="1"/>
                <c:pt idx="0">
                  <c:v>Click Rate 3</c:v>
                </c:pt>
              </c:strCache>
            </c:strRef>
          </c:tx>
          <c:spPr>
            <a:solidFill>
              <a:schemeClr val="accent3"/>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Sheet1!$D$2:$D$6</c:f>
              <c:numCache>
                <c:formatCode>General</c:formatCode>
                <c:ptCount val="5"/>
                <c:pt idx="0">
                  <c:v>0.29078014184397227</c:v>
                </c:pt>
                <c:pt idx="1">
                  <c:v>0.28178243774574141</c:v>
                </c:pt>
                <c:pt idx="2">
                  <c:v>0.125</c:v>
                </c:pt>
                <c:pt idx="3">
                  <c:v>0.25848563968668425</c:v>
                </c:pt>
                <c:pt idx="4">
                  <c:v>0.15384615384615427</c:v>
                </c:pt>
              </c:numCache>
            </c:numRef>
          </c:val>
        </c:ser>
        <c:ser>
          <c:idx val="3"/>
          <c:order val="3"/>
          <c:tx>
            <c:strRef>
              <c:f>Sheet1!$E$1</c:f>
              <c:strCache>
                <c:ptCount val="1"/>
                <c:pt idx="0">
                  <c:v>Click Rate 4</c:v>
                </c:pt>
              </c:strCache>
            </c:strRef>
          </c:tx>
          <c:spPr>
            <a:solidFill>
              <a:schemeClr val="accent4"/>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Sheet1!$E$2:$E$6</c:f>
              <c:numCache>
                <c:formatCode>General</c:formatCode>
                <c:ptCount val="5"/>
                <c:pt idx="0">
                  <c:v>0.24822695035461001</c:v>
                </c:pt>
                <c:pt idx="1">
                  <c:v>0.22804718217562331</c:v>
                </c:pt>
                <c:pt idx="2">
                  <c:v>0.125</c:v>
                </c:pt>
                <c:pt idx="3">
                  <c:v>0.28981723237597934</c:v>
                </c:pt>
                <c:pt idx="4">
                  <c:v>0.115384615384615</c:v>
                </c:pt>
              </c:numCache>
            </c:numRef>
          </c:val>
        </c:ser>
        <c:ser>
          <c:idx val="4"/>
          <c:order val="4"/>
          <c:tx>
            <c:strRef>
              <c:f>Sheet1!$F$1</c:f>
              <c:strCache>
                <c:ptCount val="1"/>
                <c:pt idx="0">
                  <c:v>Click Rate 5</c:v>
                </c:pt>
              </c:strCache>
            </c:strRef>
          </c:tx>
          <c:spPr>
            <a:solidFill>
              <a:schemeClr val="accent5"/>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Sheet1!$F$2:$F$6</c:f>
              <c:numCache>
                <c:formatCode>General</c:formatCode>
                <c:ptCount val="5"/>
                <c:pt idx="0">
                  <c:v>3.54609929078014E-2</c:v>
                </c:pt>
                <c:pt idx="1">
                  <c:v>6.4220183486238633E-2</c:v>
                </c:pt>
                <c:pt idx="2">
                  <c:v>0.125</c:v>
                </c:pt>
                <c:pt idx="3">
                  <c:v>8.6161879895561427E-2</c:v>
                </c:pt>
                <c:pt idx="4">
                  <c:v>3.8461538461538498E-2</c:v>
                </c:pt>
              </c:numCache>
            </c:numRef>
          </c:val>
        </c:ser>
        <c:dLbls>
          <c:showLegendKey val="0"/>
          <c:showVal val="0"/>
          <c:showCatName val="0"/>
          <c:showSerName val="0"/>
          <c:showPercent val="0"/>
          <c:showBubbleSize val="0"/>
        </c:dLbls>
        <c:gapWidth val="150"/>
        <c:overlap val="100"/>
        <c:axId val="-1111060768"/>
        <c:axId val="-1111059136"/>
      </c:barChart>
      <c:catAx>
        <c:axId val="-1111060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1111059136"/>
        <c:crosses val="autoZero"/>
        <c:auto val="1"/>
        <c:lblAlgn val="ctr"/>
        <c:lblOffset val="100"/>
        <c:noMultiLvlLbl val="0"/>
      </c:catAx>
      <c:valAx>
        <c:axId val="-1111059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1111060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Recording Definition(P) In Low Convert rate</a:t>
            </a:r>
            <a:endParaRPr lang="zh-CN" altLang="en-US"/>
          </a:p>
        </c:rich>
      </c:tx>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numRef>
              <c:f>Sheet1!$A$15:$A$18</c:f>
              <c:numCache>
                <c:formatCode>General</c:formatCode>
                <c:ptCount val="4"/>
                <c:pt idx="0">
                  <c:v>360</c:v>
                </c:pt>
                <c:pt idx="1">
                  <c:v>480</c:v>
                </c:pt>
                <c:pt idx="2">
                  <c:v>720</c:v>
                </c:pt>
                <c:pt idx="3">
                  <c:v>1080</c:v>
                </c:pt>
              </c:numCache>
            </c:numRef>
          </c:cat>
          <c:val>
            <c:numRef>
              <c:f>Sheet1!$B$15:$B$18</c:f>
              <c:numCache>
                <c:formatCode>General</c:formatCode>
                <c:ptCount val="4"/>
                <c:pt idx="0">
                  <c:v>3</c:v>
                </c:pt>
                <c:pt idx="1">
                  <c:v>15</c:v>
                </c:pt>
                <c:pt idx="2">
                  <c:v>14</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baseline="0">
                <a:effectLst/>
              </a:rPr>
              <a:t>Highest Camera Resolution In High Convert Rate</a:t>
            </a:r>
            <a:endParaRPr lang="zh-CN" altLang="zh-CN" sz="1100">
              <a:effectLst/>
            </a:endParaRPr>
          </a:p>
        </c:rich>
      </c:tx>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numRef>
              <c:f>Sheet1!$A$44:$A$55</c:f>
              <c:numCache>
                <c:formatCode>General</c:formatCode>
                <c:ptCount val="12"/>
                <c:pt idx="0">
                  <c:v>1</c:v>
                </c:pt>
                <c:pt idx="1">
                  <c:v>1.3</c:v>
                </c:pt>
                <c:pt idx="2">
                  <c:v>2</c:v>
                </c:pt>
                <c:pt idx="3">
                  <c:v>4</c:v>
                </c:pt>
                <c:pt idx="4">
                  <c:v>5</c:v>
                </c:pt>
                <c:pt idx="5">
                  <c:v>8</c:v>
                </c:pt>
                <c:pt idx="6">
                  <c:v>12</c:v>
                </c:pt>
                <c:pt idx="7">
                  <c:v>12.1</c:v>
                </c:pt>
                <c:pt idx="8">
                  <c:v>13</c:v>
                </c:pt>
                <c:pt idx="9">
                  <c:v>16</c:v>
                </c:pt>
                <c:pt idx="10">
                  <c:v>20</c:v>
                </c:pt>
                <c:pt idx="11">
                  <c:v>21</c:v>
                </c:pt>
              </c:numCache>
            </c:numRef>
          </c:cat>
          <c:val>
            <c:numRef>
              <c:f>Sheet1!$E$44:$E$55</c:f>
              <c:numCache>
                <c:formatCode>General</c:formatCode>
                <c:ptCount val="12"/>
                <c:pt idx="0">
                  <c:v>0</c:v>
                </c:pt>
                <c:pt idx="1">
                  <c:v>0</c:v>
                </c:pt>
                <c:pt idx="2">
                  <c:v>2</c:v>
                </c:pt>
                <c:pt idx="3">
                  <c:v>1</c:v>
                </c:pt>
                <c:pt idx="4">
                  <c:v>26</c:v>
                </c:pt>
                <c:pt idx="5">
                  <c:v>82</c:v>
                </c:pt>
                <c:pt idx="6">
                  <c:v>40</c:v>
                </c:pt>
                <c:pt idx="7">
                  <c:v>3</c:v>
                </c:pt>
                <c:pt idx="8">
                  <c:v>195</c:v>
                </c:pt>
                <c:pt idx="9">
                  <c:v>20</c:v>
                </c:pt>
                <c:pt idx="10">
                  <c:v>11</c:v>
                </c:pt>
                <c:pt idx="11">
                  <c:v>1</c:v>
                </c:pt>
              </c:numCache>
            </c:numRef>
          </c:val>
        </c:ser>
        <c:dLbls>
          <c:showLegendKey val="0"/>
          <c:showVal val="0"/>
          <c:showCatName val="0"/>
          <c:showSerName val="0"/>
          <c:showPercent val="0"/>
          <c:showBubbleSize val="0"/>
        </c:dLbls>
        <c:gapWidth val="182"/>
        <c:axId val="-1111050976"/>
        <c:axId val="-1111050432"/>
      </c:barChart>
      <c:catAx>
        <c:axId val="-11110509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11050432"/>
        <c:crosses val="autoZero"/>
        <c:auto val="1"/>
        <c:lblAlgn val="ctr"/>
        <c:lblOffset val="100"/>
        <c:noMultiLvlLbl val="0"/>
      </c:catAx>
      <c:valAx>
        <c:axId val="-11110504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11050976"/>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046057-0083-44BC-979F-8B3B9A33F70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F10DED6F-F1A5-4395-8D97-81E6FC84D1A1}">
      <dgm:prSet phldrT="[文本]"/>
      <dgm:spPr/>
      <dgm:t>
        <a:bodyPr/>
        <a:lstStyle/>
        <a:p>
          <a:r>
            <a:rPr lang="zh-CN" altLang="en-US" dirty="0" smtClean="0"/>
            <a:t>首选因素</a:t>
          </a:r>
          <a:endParaRPr lang="zh-CN" altLang="en-US" dirty="0"/>
        </a:p>
      </dgm:t>
    </dgm:pt>
    <dgm:pt modelId="{5871CD4D-75FC-46EE-99C3-F1CD76D08F38}" type="parTrans" cxnId="{E2CB2EE8-8C60-415F-AE2C-B337DD494276}">
      <dgm:prSet/>
      <dgm:spPr/>
      <dgm:t>
        <a:bodyPr/>
        <a:lstStyle/>
        <a:p>
          <a:endParaRPr lang="zh-CN" altLang="en-US"/>
        </a:p>
      </dgm:t>
    </dgm:pt>
    <dgm:pt modelId="{733DB24E-E952-42C6-AAE2-7E8EDBF9780B}" type="sibTrans" cxnId="{E2CB2EE8-8C60-415F-AE2C-B337DD494276}">
      <dgm:prSet/>
      <dgm:spPr/>
      <dgm:t>
        <a:bodyPr/>
        <a:lstStyle/>
        <a:p>
          <a:endParaRPr lang="zh-CN" altLang="en-US"/>
        </a:p>
      </dgm:t>
    </dgm:pt>
    <dgm:pt modelId="{36174A4F-3D12-4CED-9F23-3DFA723EC0BB}">
      <dgm:prSet phldrT="[文本]" custT="1"/>
      <dgm:spPr/>
      <dgm:t>
        <a:bodyPr/>
        <a:lstStyle/>
        <a:p>
          <a:r>
            <a:rPr lang="zh-CN" altLang="en-US" sz="2400" dirty="0" smtClean="0"/>
            <a:t>公众对屏幕分辨率与像素敏感度不高，高分辨率与高像素反而不会吸引消费者，生产时应更注意成本降低</a:t>
          </a:r>
          <a:endParaRPr lang="zh-CN" altLang="en-US" sz="2400" dirty="0"/>
        </a:p>
      </dgm:t>
    </dgm:pt>
    <dgm:pt modelId="{997D500B-AECB-4133-8820-547833F09AD7}" type="parTrans" cxnId="{9562BF6D-8C82-49CC-BB9F-F8BF3C4CA504}">
      <dgm:prSet/>
      <dgm:spPr/>
      <dgm:t>
        <a:bodyPr/>
        <a:lstStyle/>
        <a:p>
          <a:endParaRPr lang="zh-CN" altLang="en-US"/>
        </a:p>
      </dgm:t>
    </dgm:pt>
    <dgm:pt modelId="{D50C7D8B-6F58-4DD9-A198-C29C7BDCA2A1}" type="sibTrans" cxnId="{9562BF6D-8C82-49CC-BB9F-F8BF3C4CA504}">
      <dgm:prSet/>
      <dgm:spPr/>
      <dgm:t>
        <a:bodyPr/>
        <a:lstStyle/>
        <a:p>
          <a:endParaRPr lang="zh-CN" altLang="en-US"/>
        </a:p>
      </dgm:t>
    </dgm:pt>
    <dgm:pt modelId="{47814C37-F493-4299-81DC-CAE3894975A6}">
      <dgm:prSet phldrT="[文本]"/>
      <dgm:spPr/>
      <dgm:t>
        <a:bodyPr/>
        <a:lstStyle/>
        <a:p>
          <a:r>
            <a:rPr lang="zh-CN" altLang="en-US" dirty="0" smtClean="0"/>
            <a:t>不敏感因素</a:t>
          </a:r>
          <a:endParaRPr lang="zh-CN" altLang="en-US" dirty="0"/>
        </a:p>
      </dgm:t>
    </dgm:pt>
    <dgm:pt modelId="{B4FA5893-5448-49F9-B322-96E6DC01451D}" type="parTrans" cxnId="{35742238-644E-45E2-8396-8C873388ABC3}">
      <dgm:prSet/>
      <dgm:spPr/>
      <dgm:t>
        <a:bodyPr/>
        <a:lstStyle/>
        <a:p>
          <a:endParaRPr lang="zh-CN" altLang="en-US"/>
        </a:p>
      </dgm:t>
    </dgm:pt>
    <dgm:pt modelId="{2848245C-187A-42BD-86F0-C2FAF031B6E7}" type="sibTrans" cxnId="{35742238-644E-45E2-8396-8C873388ABC3}">
      <dgm:prSet/>
      <dgm:spPr/>
      <dgm:t>
        <a:bodyPr/>
        <a:lstStyle/>
        <a:p>
          <a:endParaRPr lang="zh-CN" altLang="en-US"/>
        </a:p>
      </dgm:t>
    </dgm:pt>
    <dgm:pt modelId="{A096BFC9-B4B2-428A-8F9F-3E918FF65DBC}">
      <dgm:prSet phldrT="[文本]" custT="1"/>
      <dgm:spPr/>
      <dgm:t>
        <a:bodyPr/>
        <a:lstStyle/>
        <a:p>
          <a:r>
            <a:rPr lang="en-US" altLang="zh-CN" sz="2400" dirty="0" smtClean="0"/>
            <a:t>RAM,ROM,CPU</a:t>
          </a:r>
          <a:r>
            <a:rPr lang="zh-CN" altLang="en-US" sz="2400" dirty="0" smtClean="0"/>
            <a:t>可成为生产时质量提高的首选</a:t>
          </a:r>
          <a:endParaRPr lang="zh-CN" altLang="en-US" sz="2400" dirty="0"/>
        </a:p>
      </dgm:t>
    </dgm:pt>
    <dgm:pt modelId="{37D5370B-1C70-4340-B0FF-B0E9D3492825}" type="parTrans" cxnId="{D7ECEB90-0D6F-49ED-A603-38DAC640F87F}">
      <dgm:prSet/>
      <dgm:spPr/>
      <dgm:t>
        <a:bodyPr/>
        <a:lstStyle/>
        <a:p>
          <a:endParaRPr lang="zh-CN" altLang="en-US"/>
        </a:p>
      </dgm:t>
    </dgm:pt>
    <dgm:pt modelId="{654C9D96-F5AC-4B88-98DC-931CD1986DE4}" type="sibTrans" cxnId="{D7ECEB90-0D6F-49ED-A603-38DAC640F87F}">
      <dgm:prSet/>
      <dgm:spPr/>
      <dgm:t>
        <a:bodyPr/>
        <a:lstStyle/>
        <a:p>
          <a:endParaRPr lang="zh-CN" altLang="en-US"/>
        </a:p>
      </dgm:t>
    </dgm:pt>
    <dgm:pt modelId="{05512DBE-4089-421E-8449-DFDC84FC9C15}">
      <dgm:prSet phldrT="[文本]" custT="1"/>
      <dgm:spPr/>
      <dgm:t>
        <a:bodyPr/>
        <a:lstStyle/>
        <a:p>
          <a:endParaRPr lang="zh-CN" altLang="en-US" sz="2400" dirty="0"/>
        </a:p>
      </dgm:t>
    </dgm:pt>
    <dgm:pt modelId="{E35B299A-43B6-4547-8C83-6912F6AA91A9}" type="parTrans" cxnId="{FDCE6D7C-4502-4747-8BF7-EB9AF8A8C70C}">
      <dgm:prSet/>
      <dgm:spPr/>
    </dgm:pt>
    <dgm:pt modelId="{C974AC38-789A-4C8E-8201-D3A02653CB2F}" type="sibTrans" cxnId="{FDCE6D7C-4502-4747-8BF7-EB9AF8A8C70C}">
      <dgm:prSet/>
      <dgm:spPr/>
    </dgm:pt>
    <dgm:pt modelId="{48BAC9D4-3257-4948-847F-E8337EB792DD}" type="pres">
      <dgm:prSet presAssocID="{60046057-0083-44BC-979F-8B3B9A33F70D}" presName="Name0" presStyleCnt="0">
        <dgm:presLayoutVars>
          <dgm:dir/>
          <dgm:animLvl val="lvl"/>
          <dgm:resizeHandles/>
        </dgm:presLayoutVars>
      </dgm:prSet>
      <dgm:spPr/>
      <dgm:t>
        <a:bodyPr/>
        <a:lstStyle/>
        <a:p>
          <a:endParaRPr lang="zh-CN" altLang="en-US"/>
        </a:p>
      </dgm:t>
    </dgm:pt>
    <dgm:pt modelId="{7E07806B-11DD-4592-A0A1-74E0ED7745E2}" type="pres">
      <dgm:prSet presAssocID="{F10DED6F-F1A5-4395-8D97-81E6FC84D1A1}" presName="linNode" presStyleCnt="0"/>
      <dgm:spPr/>
    </dgm:pt>
    <dgm:pt modelId="{6A1A3DCA-A819-45E8-AE5B-3C4B633FD574}" type="pres">
      <dgm:prSet presAssocID="{F10DED6F-F1A5-4395-8D97-81E6FC84D1A1}" presName="parentShp" presStyleLbl="node1" presStyleIdx="0" presStyleCnt="2" custScaleX="65495">
        <dgm:presLayoutVars>
          <dgm:bulletEnabled val="1"/>
        </dgm:presLayoutVars>
      </dgm:prSet>
      <dgm:spPr/>
      <dgm:t>
        <a:bodyPr/>
        <a:lstStyle/>
        <a:p>
          <a:endParaRPr lang="zh-CN" altLang="en-US"/>
        </a:p>
      </dgm:t>
    </dgm:pt>
    <dgm:pt modelId="{2645EF57-307A-43C8-8ECA-4E4322153777}" type="pres">
      <dgm:prSet presAssocID="{F10DED6F-F1A5-4395-8D97-81E6FC84D1A1}" presName="childShp" presStyleLbl="bgAccFollowNode1" presStyleIdx="0" presStyleCnt="2" custScaleX="106855" custScaleY="132788" custLinFactNeighborX="-280" custLinFactNeighborY="-26">
        <dgm:presLayoutVars>
          <dgm:bulletEnabled val="1"/>
        </dgm:presLayoutVars>
      </dgm:prSet>
      <dgm:spPr/>
      <dgm:t>
        <a:bodyPr/>
        <a:lstStyle/>
        <a:p>
          <a:endParaRPr lang="zh-CN" altLang="en-US"/>
        </a:p>
      </dgm:t>
    </dgm:pt>
    <dgm:pt modelId="{EB4AD5EE-649D-486F-8AF6-F1AE2D7E2611}" type="pres">
      <dgm:prSet presAssocID="{733DB24E-E952-42C6-AAE2-7E8EDBF9780B}" presName="spacing" presStyleCnt="0"/>
      <dgm:spPr/>
    </dgm:pt>
    <dgm:pt modelId="{488CD8C2-0D89-4293-AAD3-3748380B7BFD}" type="pres">
      <dgm:prSet presAssocID="{47814C37-F493-4299-81DC-CAE3894975A6}" presName="linNode" presStyleCnt="0"/>
      <dgm:spPr/>
    </dgm:pt>
    <dgm:pt modelId="{BE32D75B-6649-43C6-8B39-FB4895679A16}" type="pres">
      <dgm:prSet presAssocID="{47814C37-F493-4299-81DC-CAE3894975A6}" presName="parentShp" presStyleLbl="node1" presStyleIdx="1" presStyleCnt="2" custScaleX="64516">
        <dgm:presLayoutVars>
          <dgm:bulletEnabled val="1"/>
        </dgm:presLayoutVars>
      </dgm:prSet>
      <dgm:spPr/>
      <dgm:t>
        <a:bodyPr/>
        <a:lstStyle/>
        <a:p>
          <a:endParaRPr lang="zh-CN" altLang="en-US"/>
        </a:p>
      </dgm:t>
    </dgm:pt>
    <dgm:pt modelId="{608BD255-0184-476F-AF9E-EC3422C6E1F9}" type="pres">
      <dgm:prSet presAssocID="{47814C37-F493-4299-81DC-CAE3894975A6}" presName="childShp" presStyleLbl="bgAccFollowNode1" presStyleIdx="1" presStyleCnt="2" custScaleX="106654" custScaleY="149299" custLinFactNeighborX="-42" custLinFactNeighborY="543">
        <dgm:presLayoutVars>
          <dgm:bulletEnabled val="1"/>
        </dgm:presLayoutVars>
      </dgm:prSet>
      <dgm:spPr/>
      <dgm:t>
        <a:bodyPr/>
        <a:lstStyle/>
        <a:p>
          <a:endParaRPr lang="zh-CN" altLang="en-US"/>
        </a:p>
      </dgm:t>
    </dgm:pt>
  </dgm:ptLst>
  <dgm:cxnLst>
    <dgm:cxn modelId="{6E43BDCA-3820-42C3-8DD7-B0DB270A28A4}" type="presOf" srcId="{60046057-0083-44BC-979F-8B3B9A33F70D}" destId="{48BAC9D4-3257-4948-847F-E8337EB792DD}" srcOrd="0" destOrd="0" presId="urn:microsoft.com/office/officeart/2005/8/layout/vList6"/>
    <dgm:cxn modelId="{978905FB-41F8-48BF-93F8-D6387D414B56}" type="presOf" srcId="{05512DBE-4089-421E-8449-DFDC84FC9C15}" destId="{2645EF57-307A-43C8-8ECA-4E4322153777}" srcOrd="0" destOrd="0" presId="urn:microsoft.com/office/officeart/2005/8/layout/vList6"/>
    <dgm:cxn modelId="{9562BF6D-8C82-49CC-BB9F-F8BF3C4CA504}" srcId="{47814C37-F493-4299-81DC-CAE3894975A6}" destId="{36174A4F-3D12-4CED-9F23-3DFA723EC0BB}" srcOrd="0" destOrd="0" parTransId="{997D500B-AECB-4133-8820-547833F09AD7}" sibTransId="{D50C7D8B-6F58-4DD9-A198-C29C7BDCA2A1}"/>
    <dgm:cxn modelId="{D7ECEB90-0D6F-49ED-A603-38DAC640F87F}" srcId="{F10DED6F-F1A5-4395-8D97-81E6FC84D1A1}" destId="{A096BFC9-B4B2-428A-8F9F-3E918FF65DBC}" srcOrd="1" destOrd="0" parTransId="{37D5370B-1C70-4340-B0FF-B0E9D3492825}" sibTransId="{654C9D96-F5AC-4B88-98DC-931CD1986DE4}"/>
    <dgm:cxn modelId="{01BD1685-4708-4748-8FFA-E8B050948C94}" type="presOf" srcId="{A096BFC9-B4B2-428A-8F9F-3E918FF65DBC}" destId="{2645EF57-307A-43C8-8ECA-4E4322153777}" srcOrd="0" destOrd="1" presId="urn:microsoft.com/office/officeart/2005/8/layout/vList6"/>
    <dgm:cxn modelId="{7730480C-60E7-4ADD-A1BD-65ACA86A5D7F}" type="presOf" srcId="{47814C37-F493-4299-81DC-CAE3894975A6}" destId="{BE32D75B-6649-43C6-8B39-FB4895679A16}" srcOrd="0" destOrd="0" presId="urn:microsoft.com/office/officeart/2005/8/layout/vList6"/>
    <dgm:cxn modelId="{4E4B31A0-2D53-43B6-ADE7-2B1C7F919AAD}" type="presOf" srcId="{36174A4F-3D12-4CED-9F23-3DFA723EC0BB}" destId="{608BD255-0184-476F-AF9E-EC3422C6E1F9}" srcOrd="0" destOrd="0" presId="urn:microsoft.com/office/officeart/2005/8/layout/vList6"/>
    <dgm:cxn modelId="{FDCE6D7C-4502-4747-8BF7-EB9AF8A8C70C}" srcId="{F10DED6F-F1A5-4395-8D97-81E6FC84D1A1}" destId="{05512DBE-4089-421E-8449-DFDC84FC9C15}" srcOrd="0" destOrd="0" parTransId="{E35B299A-43B6-4547-8C83-6912F6AA91A9}" sibTransId="{C974AC38-789A-4C8E-8201-D3A02653CB2F}"/>
    <dgm:cxn modelId="{35742238-644E-45E2-8396-8C873388ABC3}" srcId="{60046057-0083-44BC-979F-8B3B9A33F70D}" destId="{47814C37-F493-4299-81DC-CAE3894975A6}" srcOrd="1" destOrd="0" parTransId="{B4FA5893-5448-49F9-B322-96E6DC01451D}" sibTransId="{2848245C-187A-42BD-86F0-C2FAF031B6E7}"/>
    <dgm:cxn modelId="{A8CC3C9D-9C1A-43A9-8E84-221C8D77531B}" type="presOf" srcId="{F10DED6F-F1A5-4395-8D97-81E6FC84D1A1}" destId="{6A1A3DCA-A819-45E8-AE5B-3C4B633FD574}" srcOrd="0" destOrd="0" presId="urn:microsoft.com/office/officeart/2005/8/layout/vList6"/>
    <dgm:cxn modelId="{E2CB2EE8-8C60-415F-AE2C-B337DD494276}" srcId="{60046057-0083-44BC-979F-8B3B9A33F70D}" destId="{F10DED6F-F1A5-4395-8D97-81E6FC84D1A1}" srcOrd="0" destOrd="0" parTransId="{5871CD4D-75FC-46EE-99C3-F1CD76D08F38}" sibTransId="{733DB24E-E952-42C6-AAE2-7E8EDBF9780B}"/>
    <dgm:cxn modelId="{18DA9950-BD28-4401-9C1D-96EDE558CC51}" type="presParOf" srcId="{48BAC9D4-3257-4948-847F-E8337EB792DD}" destId="{7E07806B-11DD-4592-A0A1-74E0ED7745E2}" srcOrd="0" destOrd="0" presId="urn:microsoft.com/office/officeart/2005/8/layout/vList6"/>
    <dgm:cxn modelId="{A0177A6F-3EAB-4738-BBE8-94A1A84D63C9}" type="presParOf" srcId="{7E07806B-11DD-4592-A0A1-74E0ED7745E2}" destId="{6A1A3DCA-A819-45E8-AE5B-3C4B633FD574}" srcOrd="0" destOrd="0" presId="urn:microsoft.com/office/officeart/2005/8/layout/vList6"/>
    <dgm:cxn modelId="{5B18F3BF-29DD-406A-BF26-9AA3663641D4}" type="presParOf" srcId="{7E07806B-11DD-4592-A0A1-74E0ED7745E2}" destId="{2645EF57-307A-43C8-8ECA-4E4322153777}" srcOrd="1" destOrd="0" presId="urn:microsoft.com/office/officeart/2005/8/layout/vList6"/>
    <dgm:cxn modelId="{839DFD94-03CE-4507-A811-0AB515FB1ABA}" type="presParOf" srcId="{48BAC9D4-3257-4948-847F-E8337EB792DD}" destId="{EB4AD5EE-649D-486F-8AF6-F1AE2D7E2611}" srcOrd="1" destOrd="0" presId="urn:microsoft.com/office/officeart/2005/8/layout/vList6"/>
    <dgm:cxn modelId="{63E4B49B-1098-4E28-8EE0-D574902D902C}" type="presParOf" srcId="{48BAC9D4-3257-4948-847F-E8337EB792DD}" destId="{488CD8C2-0D89-4293-AAD3-3748380B7BFD}" srcOrd="2" destOrd="0" presId="urn:microsoft.com/office/officeart/2005/8/layout/vList6"/>
    <dgm:cxn modelId="{C7529E3D-21B2-49D8-8279-89CBF9D70787}" type="presParOf" srcId="{488CD8C2-0D89-4293-AAD3-3748380B7BFD}" destId="{BE32D75B-6649-43C6-8B39-FB4895679A16}" srcOrd="0" destOrd="0" presId="urn:microsoft.com/office/officeart/2005/8/layout/vList6"/>
    <dgm:cxn modelId="{63F75B6E-B988-480F-ACFD-B48E28541746}" type="presParOf" srcId="{488CD8C2-0D89-4293-AAD3-3748380B7BFD}" destId="{608BD255-0184-476F-AF9E-EC3422C6E1F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00F5CB-A690-4EF8-AA00-43AE7B38357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54C5ADE1-812E-4298-A821-B2770137D22A}">
      <dgm:prSet phldrT="[文本]"/>
      <dgm:spPr/>
      <dgm:t>
        <a:bodyPr/>
        <a:lstStyle/>
        <a:p>
          <a:r>
            <a:rPr lang="zh-CN" altLang="en-US" dirty="0" smtClean="0"/>
            <a:t>定性分析</a:t>
          </a:r>
          <a:endParaRPr lang="zh-CN" altLang="en-US" dirty="0"/>
        </a:p>
      </dgm:t>
    </dgm:pt>
    <dgm:pt modelId="{8DA93C0F-EFEB-492B-B8A2-2C6EA9279F37}" type="parTrans" cxnId="{A7A80476-58DC-4726-AA57-44DF63B4212D}">
      <dgm:prSet/>
      <dgm:spPr/>
      <dgm:t>
        <a:bodyPr/>
        <a:lstStyle/>
        <a:p>
          <a:endParaRPr lang="zh-CN" altLang="en-US"/>
        </a:p>
      </dgm:t>
    </dgm:pt>
    <dgm:pt modelId="{489D6379-C4DE-40EB-83B1-9D026FCA3CF0}" type="sibTrans" cxnId="{A7A80476-58DC-4726-AA57-44DF63B4212D}">
      <dgm:prSet/>
      <dgm:spPr/>
      <dgm:t>
        <a:bodyPr/>
        <a:lstStyle/>
        <a:p>
          <a:endParaRPr lang="zh-CN" altLang="en-US"/>
        </a:p>
      </dgm:t>
    </dgm:pt>
    <dgm:pt modelId="{9E9AB031-32BC-49C1-BECF-8C7374B336A8}">
      <dgm:prSet phldrT="[文本]"/>
      <dgm:spPr/>
      <dgm:t>
        <a:bodyPr/>
        <a:lstStyle/>
        <a:p>
          <a:r>
            <a:rPr lang="zh-CN" altLang="en-US" dirty="0" smtClean="0"/>
            <a:t>权重确定方法可对独立变量重要程度进行直观的定性展现，帮助生产商进行辅助分析</a:t>
          </a:r>
          <a:endParaRPr lang="zh-CN" altLang="en-US" dirty="0"/>
        </a:p>
      </dgm:t>
    </dgm:pt>
    <dgm:pt modelId="{7474F7C1-CD6B-462F-8578-C22F67EBB245}" type="parTrans" cxnId="{795C474A-2489-438E-AF63-14F21C0F2A14}">
      <dgm:prSet/>
      <dgm:spPr/>
      <dgm:t>
        <a:bodyPr/>
        <a:lstStyle/>
        <a:p>
          <a:endParaRPr lang="zh-CN" altLang="en-US"/>
        </a:p>
      </dgm:t>
    </dgm:pt>
    <dgm:pt modelId="{2EB20660-954C-4BA6-ADF3-B57B861D9BFD}" type="sibTrans" cxnId="{795C474A-2489-438E-AF63-14F21C0F2A14}">
      <dgm:prSet/>
      <dgm:spPr/>
      <dgm:t>
        <a:bodyPr/>
        <a:lstStyle/>
        <a:p>
          <a:endParaRPr lang="zh-CN" altLang="en-US"/>
        </a:p>
      </dgm:t>
    </dgm:pt>
    <dgm:pt modelId="{BB47568A-3B6E-41B6-9732-6A5915EEF2E2}">
      <dgm:prSet phldrT="[文本]"/>
      <dgm:spPr/>
      <dgm:t>
        <a:bodyPr/>
        <a:lstStyle/>
        <a:p>
          <a:r>
            <a:rPr lang="zh-CN" altLang="en-US" dirty="0" smtClean="0"/>
            <a:t>因素排名</a:t>
          </a:r>
          <a:endParaRPr lang="zh-CN" altLang="en-US" dirty="0"/>
        </a:p>
      </dgm:t>
    </dgm:pt>
    <dgm:pt modelId="{882032A8-0FF7-4790-82CE-D0352E8A2793}" type="parTrans" cxnId="{BD279185-D450-433D-8192-57DB02865526}">
      <dgm:prSet/>
      <dgm:spPr/>
      <dgm:t>
        <a:bodyPr/>
        <a:lstStyle/>
        <a:p>
          <a:endParaRPr lang="zh-CN" altLang="en-US"/>
        </a:p>
      </dgm:t>
    </dgm:pt>
    <dgm:pt modelId="{84E38701-A796-488D-B9A3-9DC991D88752}" type="sibTrans" cxnId="{BD279185-D450-433D-8192-57DB02865526}">
      <dgm:prSet/>
      <dgm:spPr/>
      <dgm:t>
        <a:bodyPr/>
        <a:lstStyle/>
        <a:p>
          <a:endParaRPr lang="zh-CN" altLang="en-US"/>
        </a:p>
      </dgm:t>
    </dgm:pt>
    <dgm:pt modelId="{58C4DE59-49B3-4E65-B2B6-756426C8B5A3}">
      <dgm:prSet phldrT="[文本]"/>
      <dgm:spPr/>
      <dgm:t>
        <a:bodyPr/>
        <a:lstStyle/>
        <a:p>
          <a:r>
            <a:rPr lang="zh-CN" altLang="en-US" dirty="0" smtClean="0"/>
            <a:t>主成分分析，神经网络等定量数据处理方法分析独立变量，探究大众需求，得出了重要因素的具体排名</a:t>
          </a:r>
          <a:endParaRPr lang="zh-CN" altLang="en-US" dirty="0"/>
        </a:p>
      </dgm:t>
    </dgm:pt>
    <dgm:pt modelId="{6F17B68D-6BAD-4693-960D-D9621DFC0A5C}" type="parTrans" cxnId="{774C793C-82AC-4B69-946F-F7B66D06BA7A}">
      <dgm:prSet/>
      <dgm:spPr/>
      <dgm:t>
        <a:bodyPr/>
        <a:lstStyle/>
        <a:p>
          <a:endParaRPr lang="zh-CN" altLang="en-US"/>
        </a:p>
      </dgm:t>
    </dgm:pt>
    <dgm:pt modelId="{543E1DA6-29A7-4B58-B52D-36C62371284B}" type="sibTrans" cxnId="{774C793C-82AC-4B69-946F-F7B66D06BA7A}">
      <dgm:prSet/>
      <dgm:spPr/>
      <dgm:t>
        <a:bodyPr/>
        <a:lstStyle/>
        <a:p>
          <a:endParaRPr lang="zh-CN" altLang="en-US"/>
        </a:p>
      </dgm:t>
    </dgm:pt>
    <dgm:pt modelId="{0970E5E0-1B61-45DB-A4E4-F2182B6EFA49}">
      <dgm:prSet phldrT="[文本]"/>
      <dgm:spPr/>
      <dgm:t>
        <a:bodyPr/>
        <a:lstStyle/>
        <a:p>
          <a:r>
            <a:rPr lang="zh-CN" altLang="en-US" dirty="0" smtClean="0"/>
            <a:t>定量优化</a:t>
          </a:r>
          <a:endParaRPr lang="zh-CN" altLang="en-US" dirty="0"/>
        </a:p>
      </dgm:t>
    </dgm:pt>
    <dgm:pt modelId="{A68EB98F-34E6-4179-92FF-E138AB7C514D}" type="parTrans" cxnId="{E1ED7AC5-E478-45BC-ABBF-2C014926427C}">
      <dgm:prSet/>
      <dgm:spPr/>
      <dgm:t>
        <a:bodyPr/>
        <a:lstStyle/>
        <a:p>
          <a:endParaRPr lang="zh-CN" altLang="en-US"/>
        </a:p>
      </dgm:t>
    </dgm:pt>
    <dgm:pt modelId="{14CF5161-2895-473D-B889-90506C612FD0}" type="sibTrans" cxnId="{E1ED7AC5-E478-45BC-ABBF-2C014926427C}">
      <dgm:prSet/>
      <dgm:spPr/>
      <dgm:t>
        <a:bodyPr/>
        <a:lstStyle/>
        <a:p>
          <a:endParaRPr lang="zh-CN" altLang="en-US"/>
        </a:p>
      </dgm:t>
    </dgm:pt>
    <dgm:pt modelId="{BAE28226-7DE8-4753-8F49-6B7FE4321F5E}">
      <dgm:prSet phldrT="[文本]"/>
      <dgm:spPr/>
      <dgm:t>
        <a:bodyPr/>
        <a:lstStyle/>
        <a:p>
          <a:r>
            <a:rPr lang="zh-CN" altLang="en-US" dirty="0" smtClean="0"/>
            <a:t>优化模型对手机具体特征对销量的影响进行了定量分析，其结论对具体产品制造进行了指导优化</a:t>
          </a:r>
          <a:endParaRPr lang="zh-CN" altLang="en-US" dirty="0"/>
        </a:p>
      </dgm:t>
    </dgm:pt>
    <dgm:pt modelId="{C1D28C14-C9CB-49EC-A322-F8459F21FEB4}" type="parTrans" cxnId="{B1394F87-0DF1-4E0B-9BF5-48415D6C93A0}">
      <dgm:prSet/>
      <dgm:spPr/>
      <dgm:t>
        <a:bodyPr/>
        <a:lstStyle/>
        <a:p>
          <a:endParaRPr lang="zh-CN" altLang="en-US"/>
        </a:p>
      </dgm:t>
    </dgm:pt>
    <dgm:pt modelId="{73FC5A72-4DC8-4D09-9FA5-6B3C1B4202AF}" type="sibTrans" cxnId="{B1394F87-0DF1-4E0B-9BF5-48415D6C93A0}">
      <dgm:prSet/>
      <dgm:spPr/>
      <dgm:t>
        <a:bodyPr/>
        <a:lstStyle/>
        <a:p>
          <a:endParaRPr lang="zh-CN" altLang="en-US"/>
        </a:p>
      </dgm:t>
    </dgm:pt>
    <dgm:pt modelId="{67152304-62A2-4480-BB0F-7312C6C166BD}">
      <dgm:prSet phldrT="[文本]"/>
      <dgm:spPr/>
      <dgm:t>
        <a:bodyPr/>
        <a:lstStyle/>
        <a:p>
          <a:r>
            <a:rPr lang="zh-CN" altLang="en-US" dirty="0" smtClean="0"/>
            <a:t>应用与优化模型可以成功高效的预测销量，有着重要的实际应用价值</a:t>
          </a:r>
          <a:endParaRPr lang="zh-CN" altLang="en-US" dirty="0"/>
        </a:p>
      </dgm:t>
    </dgm:pt>
    <dgm:pt modelId="{C48BABFC-2D25-48A2-8F8F-688DD1F53D42}" type="parTrans" cxnId="{6B988224-D267-48E6-BB88-11D7EB33A9E5}">
      <dgm:prSet/>
      <dgm:spPr/>
      <dgm:t>
        <a:bodyPr/>
        <a:lstStyle/>
        <a:p>
          <a:endParaRPr lang="zh-CN" altLang="en-US"/>
        </a:p>
      </dgm:t>
    </dgm:pt>
    <dgm:pt modelId="{56D1CEEC-8FA6-449B-8C0F-188C5E28427E}" type="sibTrans" cxnId="{6B988224-D267-48E6-BB88-11D7EB33A9E5}">
      <dgm:prSet/>
      <dgm:spPr/>
      <dgm:t>
        <a:bodyPr/>
        <a:lstStyle/>
        <a:p>
          <a:endParaRPr lang="zh-CN" altLang="en-US"/>
        </a:p>
      </dgm:t>
    </dgm:pt>
    <dgm:pt modelId="{942B22BF-A410-4B05-907C-72F38DBF34E5}">
      <dgm:prSet phldrT="[文本]"/>
      <dgm:spPr/>
      <dgm:t>
        <a:bodyPr/>
        <a:lstStyle/>
        <a:p>
          <a:r>
            <a:rPr lang="zh-CN" altLang="en-US" dirty="0" smtClean="0"/>
            <a:t>应用价值</a:t>
          </a:r>
          <a:endParaRPr lang="zh-CN" altLang="en-US" dirty="0"/>
        </a:p>
      </dgm:t>
    </dgm:pt>
    <dgm:pt modelId="{5A6BE4C1-6113-4E75-97E5-06925B84730E}" type="parTrans" cxnId="{ABE574FB-D950-429D-91EF-FFD561B64E5C}">
      <dgm:prSet/>
      <dgm:spPr/>
      <dgm:t>
        <a:bodyPr/>
        <a:lstStyle/>
        <a:p>
          <a:endParaRPr lang="zh-CN" altLang="en-US"/>
        </a:p>
      </dgm:t>
    </dgm:pt>
    <dgm:pt modelId="{3D20E243-CD2B-4850-814D-793D3EABF7F3}" type="sibTrans" cxnId="{ABE574FB-D950-429D-91EF-FFD561B64E5C}">
      <dgm:prSet/>
      <dgm:spPr/>
      <dgm:t>
        <a:bodyPr/>
        <a:lstStyle/>
        <a:p>
          <a:endParaRPr lang="zh-CN" altLang="en-US"/>
        </a:p>
      </dgm:t>
    </dgm:pt>
    <dgm:pt modelId="{BCF41435-2819-43BC-9FE4-E114365F3B56}" type="pres">
      <dgm:prSet presAssocID="{CE00F5CB-A690-4EF8-AA00-43AE7B383577}" presName="linearFlow" presStyleCnt="0">
        <dgm:presLayoutVars>
          <dgm:dir/>
          <dgm:animLvl val="lvl"/>
          <dgm:resizeHandles val="exact"/>
        </dgm:presLayoutVars>
      </dgm:prSet>
      <dgm:spPr/>
      <dgm:t>
        <a:bodyPr/>
        <a:lstStyle/>
        <a:p>
          <a:endParaRPr lang="zh-CN" altLang="en-US"/>
        </a:p>
      </dgm:t>
    </dgm:pt>
    <dgm:pt modelId="{91D432DE-0914-466A-9A54-9F58FA4FB8E2}" type="pres">
      <dgm:prSet presAssocID="{54C5ADE1-812E-4298-A821-B2770137D22A}" presName="composite" presStyleCnt="0"/>
      <dgm:spPr/>
    </dgm:pt>
    <dgm:pt modelId="{5BE1741A-31AB-49C7-BBB9-17048400F0B3}" type="pres">
      <dgm:prSet presAssocID="{54C5ADE1-812E-4298-A821-B2770137D22A}" presName="parentText" presStyleLbl="alignNode1" presStyleIdx="0" presStyleCnt="4" custLinFactNeighborX="0" custLinFactNeighborY="439">
        <dgm:presLayoutVars>
          <dgm:chMax val="1"/>
          <dgm:bulletEnabled val="1"/>
        </dgm:presLayoutVars>
      </dgm:prSet>
      <dgm:spPr/>
      <dgm:t>
        <a:bodyPr/>
        <a:lstStyle/>
        <a:p>
          <a:endParaRPr lang="zh-CN" altLang="en-US"/>
        </a:p>
      </dgm:t>
    </dgm:pt>
    <dgm:pt modelId="{4C720786-CD0F-4B01-9C54-52A2D3B3891A}" type="pres">
      <dgm:prSet presAssocID="{54C5ADE1-812E-4298-A821-B2770137D22A}" presName="descendantText" presStyleLbl="alignAcc1" presStyleIdx="0" presStyleCnt="4">
        <dgm:presLayoutVars>
          <dgm:bulletEnabled val="1"/>
        </dgm:presLayoutVars>
      </dgm:prSet>
      <dgm:spPr/>
      <dgm:t>
        <a:bodyPr/>
        <a:lstStyle/>
        <a:p>
          <a:endParaRPr lang="zh-CN" altLang="en-US"/>
        </a:p>
      </dgm:t>
    </dgm:pt>
    <dgm:pt modelId="{D73EAC5E-666A-4FA4-B4B0-0CAC8F9DAABB}" type="pres">
      <dgm:prSet presAssocID="{489D6379-C4DE-40EB-83B1-9D026FCA3CF0}" presName="sp" presStyleCnt="0"/>
      <dgm:spPr/>
    </dgm:pt>
    <dgm:pt modelId="{EEF2B9B8-9D60-40F8-9CB0-FDC7D1530A28}" type="pres">
      <dgm:prSet presAssocID="{BB47568A-3B6E-41B6-9732-6A5915EEF2E2}" presName="composite" presStyleCnt="0"/>
      <dgm:spPr/>
    </dgm:pt>
    <dgm:pt modelId="{7D512C88-9E75-4BB5-B297-D84E27B83F9F}" type="pres">
      <dgm:prSet presAssocID="{BB47568A-3B6E-41B6-9732-6A5915EEF2E2}" presName="parentText" presStyleLbl="alignNode1" presStyleIdx="1" presStyleCnt="4">
        <dgm:presLayoutVars>
          <dgm:chMax val="1"/>
          <dgm:bulletEnabled val="1"/>
        </dgm:presLayoutVars>
      </dgm:prSet>
      <dgm:spPr/>
      <dgm:t>
        <a:bodyPr/>
        <a:lstStyle/>
        <a:p>
          <a:endParaRPr lang="zh-CN" altLang="en-US"/>
        </a:p>
      </dgm:t>
    </dgm:pt>
    <dgm:pt modelId="{1B1DFB7F-9975-4C1F-A29D-28D02B14EF80}" type="pres">
      <dgm:prSet presAssocID="{BB47568A-3B6E-41B6-9732-6A5915EEF2E2}" presName="descendantText" presStyleLbl="alignAcc1" presStyleIdx="1" presStyleCnt="4">
        <dgm:presLayoutVars>
          <dgm:bulletEnabled val="1"/>
        </dgm:presLayoutVars>
      </dgm:prSet>
      <dgm:spPr/>
      <dgm:t>
        <a:bodyPr/>
        <a:lstStyle/>
        <a:p>
          <a:endParaRPr lang="zh-CN" altLang="en-US"/>
        </a:p>
      </dgm:t>
    </dgm:pt>
    <dgm:pt modelId="{E2C66ED5-6E15-4526-9265-EB80D1AFFCFB}" type="pres">
      <dgm:prSet presAssocID="{84E38701-A796-488D-B9A3-9DC991D88752}" presName="sp" presStyleCnt="0"/>
      <dgm:spPr/>
    </dgm:pt>
    <dgm:pt modelId="{574ECFF0-C016-433F-BE5D-876784883F1A}" type="pres">
      <dgm:prSet presAssocID="{0970E5E0-1B61-45DB-A4E4-F2182B6EFA49}" presName="composite" presStyleCnt="0"/>
      <dgm:spPr/>
    </dgm:pt>
    <dgm:pt modelId="{75604D26-8377-4B8B-AC20-983F51702F76}" type="pres">
      <dgm:prSet presAssocID="{0970E5E0-1B61-45DB-A4E4-F2182B6EFA49}" presName="parentText" presStyleLbl="alignNode1" presStyleIdx="2" presStyleCnt="4">
        <dgm:presLayoutVars>
          <dgm:chMax val="1"/>
          <dgm:bulletEnabled val="1"/>
        </dgm:presLayoutVars>
      </dgm:prSet>
      <dgm:spPr/>
      <dgm:t>
        <a:bodyPr/>
        <a:lstStyle/>
        <a:p>
          <a:endParaRPr lang="zh-CN" altLang="en-US"/>
        </a:p>
      </dgm:t>
    </dgm:pt>
    <dgm:pt modelId="{D0B6C5D0-1DF6-4822-8B10-3810AF366E2A}" type="pres">
      <dgm:prSet presAssocID="{0970E5E0-1B61-45DB-A4E4-F2182B6EFA49}" presName="descendantText" presStyleLbl="alignAcc1" presStyleIdx="2" presStyleCnt="4">
        <dgm:presLayoutVars>
          <dgm:bulletEnabled val="1"/>
        </dgm:presLayoutVars>
      </dgm:prSet>
      <dgm:spPr/>
      <dgm:t>
        <a:bodyPr/>
        <a:lstStyle/>
        <a:p>
          <a:endParaRPr lang="zh-CN" altLang="en-US"/>
        </a:p>
      </dgm:t>
    </dgm:pt>
    <dgm:pt modelId="{C1369DF1-1ABB-4540-B037-9D00711A706E}" type="pres">
      <dgm:prSet presAssocID="{14CF5161-2895-473D-B889-90506C612FD0}" presName="sp" presStyleCnt="0"/>
      <dgm:spPr/>
    </dgm:pt>
    <dgm:pt modelId="{B7B364D3-4BEA-499A-B0F3-878480D8FB65}" type="pres">
      <dgm:prSet presAssocID="{942B22BF-A410-4B05-907C-72F38DBF34E5}" presName="composite" presStyleCnt="0"/>
      <dgm:spPr/>
    </dgm:pt>
    <dgm:pt modelId="{24EAAECF-B7AF-4C64-A740-60FEF886795C}" type="pres">
      <dgm:prSet presAssocID="{942B22BF-A410-4B05-907C-72F38DBF34E5}" presName="parentText" presStyleLbl="alignNode1" presStyleIdx="3" presStyleCnt="4">
        <dgm:presLayoutVars>
          <dgm:chMax val="1"/>
          <dgm:bulletEnabled val="1"/>
        </dgm:presLayoutVars>
      </dgm:prSet>
      <dgm:spPr/>
      <dgm:t>
        <a:bodyPr/>
        <a:lstStyle/>
        <a:p>
          <a:endParaRPr lang="zh-CN" altLang="en-US"/>
        </a:p>
      </dgm:t>
    </dgm:pt>
    <dgm:pt modelId="{75AEB1D8-0BF8-4263-8800-95E8985D3CC3}" type="pres">
      <dgm:prSet presAssocID="{942B22BF-A410-4B05-907C-72F38DBF34E5}" presName="descendantText" presStyleLbl="alignAcc1" presStyleIdx="3" presStyleCnt="4">
        <dgm:presLayoutVars>
          <dgm:bulletEnabled val="1"/>
        </dgm:presLayoutVars>
      </dgm:prSet>
      <dgm:spPr/>
      <dgm:t>
        <a:bodyPr/>
        <a:lstStyle/>
        <a:p>
          <a:endParaRPr lang="zh-CN" altLang="en-US"/>
        </a:p>
      </dgm:t>
    </dgm:pt>
  </dgm:ptLst>
  <dgm:cxnLst>
    <dgm:cxn modelId="{24BE7514-0F1A-4EBF-8A9C-26FDAD44EDC0}" type="presOf" srcId="{9E9AB031-32BC-49C1-BECF-8C7374B336A8}" destId="{4C720786-CD0F-4B01-9C54-52A2D3B3891A}" srcOrd="0" destOrd="0" presId="urn:microsoft.com/office/officeart/2005/8/layout/chevron2"/>
    <dgm:cxn modelId="{189CC3D8-2463-4E73-8D40-E47A2769583E}" type="presOf" srcId="{54C5ADE1-812E-4298-A821-B2770137D22A}" destId="{5BE1741A-31AB-49C7-BBB9-17048400F0B3}" srcOrd="0" destOrd="0" presId="urn:microsoft.com/office/officeart/2005/8/layout/chevron2"/>
    <dgm:cxn modelId="{6B988224-D267-48E6-BB88-11D7EB33A9E5}" srcId="{942B22BF-A410-4B05-907C-72F38DBF34E5}" destId="{67152304-62A2-4480-BB0F-7312C6C166BD}" srcOrd="0" destOrd="0" parTransId="{C48BABFC-2D25-48A2-8F8F-688DD1F53D42}" sibTransId="{56D1CEEC-8FA6-449B-8C0F-188C5E28427E}"/>
    <dgm:cxn modelId="{E1ED7AC5-E478-45BC-ABBF-2C014926427C}" srcId="{CE00F5CB-A690-4EF8-AA00-43AE7B383577}" destId="{0970E5E0-1B61-45DB-A4E4-F2182B6EFA49}" srcOrd="2" destOrd="0" parTransId="{A68EB98F-34E6-4179-92FF-E138AB7C514D}" sibTransId="{14CF5161-2895-473D-B889-90506C612FD0}"/>
    <dgm:cxn modelId="{A7A80476-58DC-4726-AA57-44DF63B4212D}" srcId="{CE00F5CB-A690-4EF8-AA00-43AE7B383577}" destId="{54C5ADE1-812E-4298-A821-B2770137D22A}" srcOrd="0" destOrd="0" parTransId="{8DA93C0F-EFEB-492B-B8A2-2C6EA9279F37}" sibTransId="{489D6379-C4DE-40EB-83B1-9D026FCA3CF0}"/>
    <dgm:cxn modelId="{4B8E0791-D11C-452E-9CD7-5C1B1176904E}" type="presOf" srcId="{CE00F5CB-A690-4EF8-AA00-43AE7B383577}" destId="{BCF41435-2819-43BC-9FE4-E114365F3B56}" srcOrd="0" destOrd="0" presId="urn:microsoft.com/office/officeart/2005/8/layout/chevron2"/>
    <dgm:cxn modelId="{607C6264-B539-4684-BD88-77933A04A86B}" type="presOf" srcId="{58C4DE59-49B3-4E65-B2B6-756426C8B5A3}" destId="{1B1DFB7F-9975-4C1F-A29D-28D02B14EF80}" srcOrd="0" destOrd="0" presId="urn:microsoft.com/office/officeart/2005/8/layout/chevron2"/>
    <dgm:cxn modelId="{795C474A-2489-438E-AF63-14F21C0F2A14}" srcId="{54C5ADE1-812E-4298-A821-B2770137D22A}" destId="{9E9AB031-32BC-49C1-BECF-8C7374B336A8}" srcOrd="0" destOrd="0" parTransId="{7474F7C1-CD6B-462F-8578-C22F67EBB245}" sibTransId="{2EB20660-954C-4BA6-ADF3-B57B861D9BFD}"/>
    <dgm:cxn modelId="{9C1CD57C-E568-4D4A-845A-E2BD3DF4DBED}" type="presOf" srcId="{BAE28226-7DE8-4753-8F49-6B7FE4321F5E}" destId="{D0B6C5D0-1DF6-4822-8B10-3810AF366E2A}" srcOrd="0" destOrd="0" presId="urn:microsoft.com/office/officeart/2005/8/layout/chevron2"/>
    <dgm:cxn modelId="{DB1D7F46-EA90-4203-9EA3-C1380F5AE0F4}" type="presOf" srcId="{942B22BF-A410-4B05-907C-72F38DBF34E5}" destId="{24EAAECF-B7AF-4C64-A740-60FEF886795C}" srcOrd="0" destOrd="0" presId="urn:microsoft.com/office/officeart/2005/8/layout/chevron2"/>
    <dgm:cxn modelId="{774C793C-82AC-4B69-946F-F7B66D06BA7A}" srcId="{BB47568A-3B6E-41B6-9732-6A5915EEF2E2}" destId="{58C4DE59-49B3-4E65-B2B6-756426C8B5A3}" srcOrd="0" destOrd="0" parTransId="{6F17B68D-6BAD-4693-960D-D9621DFC0A5C}" sibTransId="{543E1DA6-29A7-4B58-B52D-36C62371284B}"/>
    <dgm:cxn modelId="{310AD5D1-DB5E-413E-8475-EBD929E05DE9}" type="presOf" srcId="{67152304-62A2-4480-BB0F-7312C6C166BD}" destId="{75AEB1D8-0BF8-4263-8800-95E8985D3CC3}" srcOrd="0" destOrd="0" presId="urn:microsoft.com/office/officeart/2005/8/layout/chevron2"/>
    <dgm:cxn modelId="{BD279185-D450-433D-8192-57DB02865526}" srcId="{CE00F5CB-A690-4EF8-AA00-43AE7B383577}" destId="{BB47568A-3B6E-41B6-9732-6A5915EEF2E2}" srcOrd="1" destOrd="0" parTransId="{882032A8-0FF7-4790-82CE-D0352E8A2793}" sibTransId="{84E38701-A796-488D-B9A3-9DC991D88752}"/>
    <dgm:cxn modelId="{B1394F87-0DF1-4E0B-9BF5-48415D6C93A0}" srcId="{0970E5E0-1B61-45DB-A4E4-F2182B6EFA49}" destId="{BAE28226-7DE8-4753-8F49-6B7FE4321F5E}" srcOrd="0" destOrd="0" parTransId="{C1D28C14-C9CB-49EC-A322-F8459F21FEB4}" sibTransId="{73FC5A72-4DC8-4D09-9FA5-6B3C1B4202AF}"/>
    <dgm:cxn modelId="{840C28B5-9B74-4DDE-BF64-0211848B1B2A}" type="presOf" srcId="{0970E5E0-1B61-45DB-A4E4-F2182B6EFA49}" destId="{75604D26-8377-4B8B-AC20-983F51702F76}" srcOrd="0" destOrd="0" presId="urn:microsoft.com/office/officeart/2005/8/layout/chevron2"/>
    <dgm:cxn modelId="{ABE574FB-D950-429D-91EF-FFD561B64E5C}" srcId="{CE00F5CB-A690-4EF8-AA00-43AE7B383577}" destId="{942B22BF-A410-4B05-907C-72F38DBF34E5}" srcOrd="3" destOrd="0" parTransId="{5A6BE4C1-6113-4E75-97E5-06925B84730E}" sibTransId="{3D20E243-CD2B-4850-814D-793D3EABF7F3}"/>
    <dgm:cxn modelId="{70570C37-27DC-49BC-9307-F8516CA62770}" type="presOf" srcId="{BB47568A-3B6E-41B6-9732-6A5915EEF2E2}" destId="{7D512C88-9E75-4BB5-B297-D84E27B83F9F}" srcOrd="0" destOrd="0" presId="urn:microsoft.com/office/officeart/2005/8/layout/chevron2"/>
    <dgm:cxn modelId="{68CB7FEB-F04A-4D51-81ED-E8BD5C776140}" type="presParOf" srcId="{BCF41435-2819-43BC-9FE4-E114365F3B56}" destId="{91D432DE-0914-466A-9A54-9F58FA4FB8E2}" srcOrd="0" destOrd="0" presId="urn:microsoft.com/office/officeart/2005/8/layout/chevron2"/>
    <dgm:cxn modelId="{7DCF40D0-C909-4798-AEA3-881E1B717A2C}" type="presParOf" srcId="{91D432DE-0914-466A-9A54-9F58FA4FB8E2}" destId="{5BE1741A-31AB-49C7-BBB9-17048400F0B3}" srcOrd="0" destOrd="0" presId="urn:microsoft.com/office/officeart/2005/8/layout/chevron2"/>
    <dgm:cxn modelId="{53ED6FCC-B73B-430D-9C43-DE895BAD8CB3}" type="presParOf" srcId="{91D432DE-0914-466A-9A54-9F58FA4FB8E2}" destId="{4C720786-CD0F-4B01-9C54-52A2D3B3891A}" srcOrd="1" destOrd="0" presId="urn:microsoft.com/office/officeart/2005/8/layout/chevron2"/>
    <dgm:cxn modelId="{BAD6D939-B7C4-40BC-8C0B-1DA5D74388D7}" type="presParOf" srcId="{BCF41435-2819-43BC-9FE4-E114365F3B56}" destId="{D73EAC5E-666A-4FA4-B4B0-0CAC8F9DAABB}" srcOrd="1" destOrd="0" presId="urn:microsoft.com/office/officeart/2005/8/layout/chevron2"/>
    <dgm:cxn modelId="{797521BF-A06A-4EF5-9067-5AAFAA827654}" type="presParOf" srcId="{BCF41435-2819-43BC-9FE4-E114365F3B56}" destId="{EEF2B9B8-9D60-40F8-9CB0-FDC7D1530A28}" srcOrd="2" destOrd="0" presId="urn:microsoft.com/office/officeart/2005/8/layout/chevron2"/>
    <dgm:cxn modelId="{B5BB5A1B-B2CB-44A9-99E2-61074762F72F}" type="presParOf" srcId="{EEF2B9B8-9D60-40F8-9CB0-FDC7D1530A28}" destId="{7D512C88-9E75-4BB5-B297-D84E27B83F9F}" srcOrd="0" destOrd="0" presId="urn:microsoft.com/office/officeart/2005/8/layout/chevron2"/>
    <dgm:cxn modelId="{1A30862B-E85D-4B8A-8E24-05ADCA96C0A3}" type="presParOf" srcId="{EEF2B9B8-9D60-40F8-9CB0-FDC7D1530A28}" destId="{1B1DFB7F-9975-4C1F-A29D-28D02B14EF80}" srcOrd="1" destOrd="0" presId="urn:microsoft.com/office/officeart/2005/8/layout/chevron2"/>
    <dgm:cxn modelId="{85707671-A3C2-4303-AE3D-05FB806E0CDC}" type="presParOf" srcId="{BCF41435-2819-43BC-9FE4-E114365F3B56}" destId="{E2C66ED5-6E15-4526-9265-EB80D1AFFCFB}" srcOrd="3" destOrd="0" presId="urn:microsoft.com/office/officeart/2005/8/layout/chevron2"/>
    <dgm:cxn modelId="{72CCEC90-7F12-49C9-A96E-C18EAC046844}" type="presParOf" srcId="{BCF41435-2819-43BC-9FE4-E114365F3B56}" destId="{574ECFF0-C016-433F-BE5D-876784883F1A}" srcOrd="4" destOrd="0" presId="urn:microsoft.com/office/officeart/2005/8/layout/chevron2"/>
    <dgm:cxn modelId="{BA7FBBA1-F48C-466A-B537-430B1F9372F3}" type="presParOf" srcId="{574ECFF0-C016-433F-BE5D-876784883F1A}" destId="{75604D26-8377-4B8B-AC20-983F51702F76}" srcOrd="0" destOrd="0" presId="urn:microsoft.com/office/officeart/2005/8/layout/chevron2"/>
    <dgm:cxn modelId="{EE3F7ADB-E829-4211-8202-74199037DB27}" type="presParOf" srcId="{574ECFF0-C016-433F-BE5D-876784883F1A}" destId="{D0B6C5D0-1DF6-4822-8B10-3810AF366E2A}" srcOrd="1" destOrd="0" presId="urn:microsoft.com/office/officeart/2005/8/layout/chevron2"/>
    <dgm:cxn modelId="{918AC415-9ACC-495B-8357-94BC95CC9EF1}" type="presParOf" srcId="{BCF41435-2819-43BC-9FE4-E114365F3B56}" destId="{C1369DF1-1ABB-4540-B037-9D00711A706E}" srcOrd="5" destOrd="0" presId="urn:microsoft.com/office/officeart/2005/8/layout/chevron2"/>
    <dgm:cxn modelId="{56E58700-7853-4DB5-8D4A-B8BA17121A2F}" type="presParOf" srcId="{BCF41435-2819-43BC-9FE4-E114365F3B56}" destId="{B7B364D3-4BEA-499A-B0F3-878480D8FB65}" srcOrd="6" destOrd="0" presId="urn:microsoft.com/office/officeart/2005/8/layout/chevron2"/>
    <dgm:cxn modelId="{9BA58CDB-5296-491F-92D2-E8741073F8AE}" type="presParOf" srcId="{B7B364D3-4BEA-499A-B0F3-878480D8FB65}" destId="{24EAAECF-B7AF-4C64-A740-60FEF886795C}" srcOrd="0" destOrd="0" presId="urn:microsoft.com/office/officeart/2005/8/layout/chevron2"/>
    <dgm:cxn modelId="{B9E08B84-BC80-4CE8-AEB9-6EFABAAA584B}" type="presParOf" srcId="{B7B364D3-4BEA-499A-B0F3-878480D8FB65}" destId="{75AEB1D8-0BF8-4263-8800-95E8985D3CC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2018/11/4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88175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50997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44</a:t>
            </a:fld>
            <a:endParaRPr lang="zh-CN" altLang="en-US"/>
          </a:p>
        </p:txBody>
      </p:sp>
    </p:spTree>
    <p:extLst>
      <p:ext uri="{BB962C8B-B14F-4D97-AF65-F5344CB8AC3E}">
        <p14:creationId xmlns:p14="http://schemas.microsoft.com/office/powerpoint/2010/main" val="41837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84503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87900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328528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141134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227551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135257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3180228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1553989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矩形 1"/>
          <p:cNvSpPr/>
          <p:nvPr userDrawn="1"/>
        </p:nvSpPr>
        <p:spPr>
          <a:xfrm>
            <a:off x="0" y="0"/>
            <a:ext cx="12858750" cy="723265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7821179"/>
      </p:ext>
    </p:extLst>
  </p:cSld>
  <p:clrMapOvr>
    <a:overrideClrMapping bg1="lt1" tx1="dk1" bg2="lt2" tx2="dk2" accent1="accent1" accent2="accent2" accent3="accent3" accent4="accent4" accent5="accent5" accent6="accent6" hlink="hlink" folHlink="folHlink"/>
  </p:clrMapOvr>
  <p:transition spd="slow" advTm="0">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pPr/>
              <a:t>2018/11/4</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61" r:id="rId1"/>
  </p:sldLayoutIdLst>
  <p:transition spd="slow" advTm="0">
    <p:push di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0"/>
          <p:cNvSpPr txBox="1"/>
          <p:nvPr/>
        </p:nvSpPr>
        <p:spPr>
          <a:xfrm>
            <a:off x="1311555" y="1640897"/>
            <a:ext cx="10420144" cy="1546569"/>
          </a:xfrm>
          <a:prstGeom prst="rect">
            <a:avLst/>
          </a:prstGeom>
          <a:noFill/>
        </p:spPr>
        <p:txBody>
          <a:bodyPr wrap="none" lIns="68572" tIns="34286" rIns="68572" bIns="34286">
            <a:spAutoFit/>
          </a:bodyPr>
          <a:lstStyle/>
          <a:p>
            <a:pPr algn="ctr">
              <a:buNone/>
            </a:pP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Evaluation </a:t>
            </a:r>
            <a:r>
              <a:rPr lang="en-US" altLang="zh-CN"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and Prediction of Cell Phone Sales </a:t>
            </a:r>
            <a:endPar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a:p>
            <a:pPr algn="ctr">
              <a:buNone/>
            </a:pP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Based </a:t>
            </a:r>
            <a:r>
              <a:rPr lang="en-US" altLang="zh-CN"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on Various </a:t>
            </a: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Techniques</a:t>
            </a:r>
            <a:endParaRPr lang="zh-CN" altLang="en-US"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p:txBody>
      </p:sp>
      <p:sp>
        <p:nvSpPr>
          <p:cNvPr id="11" name="圆角矩形 10"/>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31"/>
          <p:cNvSpPr txBox="1"/>
          <p:nvPr/>
        </p:nvSpPr>
        <p:spPr>
          <a:xfrm>
            <a:off x="4716517" y="3682888"/>
            <a:ext cx="3953071" cy="523220"/>
          </a:xfrm>
          <a:prstGeom prst="rect">
            <a:avLst/>
          </a:prstGeom>
          <a:noFill/>
        </p:spPr>
        <p:txBody>
          <a:bodyPr wrap="square" rtlCol="0">
            <a:spAutoFit/>
          </a:bodyPr>
          <a:lstStyle/>
          <a:p>
            <a:pPr algn="ctr"/>
            <a:r>
              <a:rPr lang="zh-CN" altLang="en-US" sz="2800" dirty="0">
                <a:solidFill>
                  <a:schemeClr val="bg1"/>
                </a:solidFill>
                <a:latin typeface="STXingkai" charset="-122"/>
                <a:ea typeface="STXingkai" charset="-122"/>
                <a:cs typeface="STXingkai" charset="-122"/>
              </a:rPr>
              <a:t>田肇阳 钱成 曹凌微</a:t>
            </a:r>
          </a:p>
        </p:txBody>
      </p:sp>
      <p:grpSp>
        <p:nvGrpSpPr>
          <p:cNvPr id="13"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14" name="圆角矩形 13"/>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15" name="圆角矩形 14"/>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6" name="矩形 15"/>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7" name="矩形 16"/>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Tree>
    <p:extLst>
      <p:ext uri="{BB962C8B-B14F-4D97-AF65-F5344CB8AC3E}">
        <p14:creationId xmlns:p14="http://schemas.microsoft.com/office/powerpoint/2010/main" val="507755637"/>
      </p:ext>
    </p:extLst>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21250">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14:bounceEnd="21250">
                                          <p:cBhvr additive="base">
                                            <p:cTn id="7" dur="800" fill="hold"/>
                                            <p:tgtEl>
                                              <p:spTgt spid="23"/>
                                            </p:tgtEl>
                                            <p:attrNameLst>
                                              <p:attrName>ppt_x</p:attrName>
                                            </p:attrNameLst>
                                          </p:cBhvr>
                                          <p:tavLst>
                                            <p:tav tm="0">
                                              <p:val>
                                                <p:strVal val="1+#ppt_w/2"/>
                                              </p:val>
                                            </p:tav>
                                            <p:tav tm="100000">
                                              <p:val>
                                                <p:strVal val="#ppt_x"/>
                                              </p:val>
                                            </p:tav>
                                          </p:tavLst>
                                        </p:anim>
                                        <p:anim calcmode="lin" valueType="num" p14:bounceEnd="21250">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1.23457E-7 3.18701E-6 L 0.30642 -0.00044 " pathEditMode="relative" rAng="0" ptsTypes="AA">
                                          <p:cBhvr>
                                            <p:cTn id="20" dur="2000" fill="hold"/>
                                            <p:tgtEl>
                                              <p:spTgt spid="13"/>
                                            </p:tgtEl>
                                            <p:attrNameLst>
                                              <p:attrName>ppt_x</p:attrName>
                                              <p:attrName>ppt_y</p:attrName>
                                            </p:attrNameLst>
                                          </p:cBhvr>
                                          <p:rCtr x="15321" y="-22"/>
                                        </p:animMotion>
                                      </p:childTnLst>
                                    </p:cTn>
                                  </p:par>
                                  <p:par>
                                    <p:cTn id="21" presetID="22" presetClass="entr" presetSubtype="8"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750"/>
                                            <p:tgtEl>
                                              <p:spTgt spid="12"/>
                                            </p:tgtEl>
                                          </p:cBhvr>
                                        </p:animEffect>
                                      </p:childTnLst>
                                    </p:cTn>
                                  </p:par>
                                </p:childTnLst>
                              </p:cTn>
                            </p:par>
                            <p:par>
                              <p:cTn id="24" fill="hold">
                                <p:stCondLst>
                                  <p:cond delay="8260"/>
                                </p:stCondLst>
                                <p:childTnLst>
                                  <p:par>
                                    <p:cTn id="25" presetID="2" presetClass="entr" presetSubtype="2" fill="hold" grpId="0" nodeType="afterEffect" p14:presetBounceEnd="20000">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calcmode="lin" valueType="num" p14:bounceEnd="20000">
                                          <p:cBhvr additive="base">
                                            <p:cTn id="27"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6"/>
                                            </p:tgtEl>
                                            <p:attrNameLst>
                                              <p:attrName>ppt_y</p:attrName>
                                            </p:attrNameLst>
                                          </p:cBhvr>
                                          <p:tavLst>
                                            <p:tav tm="0">
                                              <p:val>
                                                <p:strVal val="#ppt_y"/>
                                              </p:val>
                                            </p:tav>
                                            <p:tav tm="100000">
                                              <p:val>
                                                <p:strVal val="#ppt_y"/>
                                              </p:val>
                                            </p:tav>
                                          </p:tavLst>
                                        </p:anim>
                                        <p:anim calcmode="lin" valueType="num">
                                          <p:cBhvr>
                                            <p:cTn id="3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animBg="1"/>
          <p:bldP spid="12" grpId="0"/>
          <p:bldP spid="1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800" fill="hold"/>
                                            <p:tgtEl>
                                              <p:spTgt spid="23"/>
                                            </p:tgtEl>
                                            <p:attrNameLst>
                                              <p:attrName>ppt_x</p:attrName>
                                            </p:attrNameLst>
                                          </p:cBhvr>
                                          <p:tavLst>
                                            <p:tav tm="0">
                                              <p:val>
                                                <p:strVal val="1+#ppt_w/2"/>
                                              </p:val>
                                            </p:tav>
                                            <p:tav tm="100000">
                                              <p:val>
                                                <p:strVal val="#ppt_x"/>
                                              </p:val>
                                            </p:tav>
                                          </p:tavLst>
                                        </p:anim>
                                        <p:anim calcmode="lin" valueType="num">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1.23457E-7 3.18701E-6 L 0.30642 -0.00044 " pathEditMode="relative" rAng="0" ptsTypes="AA">
                                          <p:cBhvr>
                                            <p:cTn id="20" dur="2000" fill="hold"/>
                                            <p:tgtEl>
                                              <p:spTgt spid="13"/>
                                            </p:tgtEl>
                                            <p:attrNameLst>
                                              <p:attrName>ppt_x</p:attrName>
                                              <p:attrName>ppt_y</p:attrName>
                                            </p:attrNameLst>
                                          </p:cBhvr>
                                          <p:rCtr x="15321" y="-22"/>
                                        </p:animMotion>
                                      </p:childTnLst>
                                    </p:cTn>
                                  </p:par>
                                  <p:par>
                                    <p:cTn id="21" presetID="22" presetClass="entr" presetSubtype="8"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750"/>
                                            <p:tgtEl>
                                              <p:spTgt spid="12"/>
                                            </p:tgtEl>
                                          </p:cBhvr>
                                        </p:animEffect>
                                      </p:childTnLst>
                                    </p:cTn>
                                  </p:par>
                                </p:childTnLst>
                              </p:cTn>
                            </p:par>
                            <p:par>
                              <p:cTn id="24" fill="hold">
                                <p:stCondLst>
                                  <p:cond delay="826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6"/>
                                            </p:tgtEl>
                                            <p:attrNameLst>
                                              <p:attrName>ppt_y</p:attrName>
                                            </p:attrNameLst>
                                          </p:cBhvr>
                                          <p:tavLst>
                                            <p:tav tm="0">
                                              <p:val>
                                                <p:strVal val="#ppt_y"/>
                                              </p:val>
                                            </p:tav>
                                            <p:tav tm="100000">
                                              <p:val>
                                                <p:strVal val="#ppt_y"/>
                                              </p:val>
                                            </p:tav>
                                          </p:tavLst>
                                        </p:anim>
                                        <p:anim calcmode="lin" valueType="num">
                                          <p:cBhvr>
                                            <p:cTn id="3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animBg="1"/>
          <p:bldP spid="12" grpId="0"/>
          <p:bldP spid="16" grpId="0"/>
          <p:bldP spid="17"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Content Placeholder 2"/>
          <p:cNvSpPr txBox="1">
            <a:spLocks/>
          </p:cNvSpPr>
          <p:nvPr/>
        </p:nvSpPr>
        <p:spPr>
          <a:xfrm>
            <a:off x="6922334" y="2181185"/>
            <a:ext cx="1091217" cy="58746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a:t>
            </a:r>
            <a:endParaRPr lang="en-US" altLang="zh-CN"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Content Placeholder 2"/>
          <p:cNvSpPr txBox="1">
            <a:spLocks/>
          </p:cNvSpPr>
          <p:nvPr/>
        </p:nvSpPr>
        <p:spPr>
          <a:xfrm>
            <a:off x="4557167" y="253620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Content Placeholder 2"/>
          <p:cNvSpPr txBox="1">
            <a:spLocks/>
          </p:cNvSpPr>
          <p:nvPr/>
        </p:nvSpPr>
        <p:spPr>
          <a:xfrm>
            <a:off x="8258031" y="218118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Content Placeholder 2"/>
          <p:cNvSpPr txBox="1">
            <a:spLocks/>
          </p:cNvSpPr>
          <p:nvPr/>
        </p:nvSpPr>
        <p:spPr>
          <a:xfrm>
            <a:off x="9715229" y="5679758"/>
            <a:ext cx="1610690" cy="31283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1" name="TextBox 10"/>
          <p:cNvSpPr txBox="1"/>
          <p:nvPr/>
        </p:nvSpPr>
        <p:spPr>
          <a:xfrm>
            <a:off x="2468935" y="952029"/>
            <a:ext cx="8208912" cy="954107"/>
          </a:xfrm>
          <a:prstGeom prst="rect">
            <a:avLst/>
          </a:prstGeom>
          <a:noFill/>
        </p:spPr>
        <p:txBody>
          <a:bodyPr wrap="square" rtlCol="0">
            <a:spAutoFit/>
          </a:bodyPr>
          <a:lstStyle/>
          <a:p>
            <a:r>
              <a:rPr lang="zh-CN" altLang="en-US" sz="2800" dirty="0" smtClean="0"/>
              <a:t>利用</a:t>
            </a:r>
            <a:r>
              <a:rPr lang="en-US" altLang="zh-CN" sz="2800" dirty="0" smtClean="0"/>
              <a:t>python</a:t>
            </a:r>
            <a:r>
              <a:rPr lang="zh-CN" altLang="en-US" sz="2800" dirty="0" smtClean="0"/>
              <a:t>从</a:t>
            </a:r>
            <a:r>
              <a:rPr lang="en-US" altLang="zh-CN" sz="2800" dirty="0" err="1" smtClean="0"/>
              <a:t>AliExpress</a:t>
            </a:r>
            <a:r>
              <a:rPr lang="zh-CN" altLang="en-US" sz="2800" dirty="0" smtClean="0"/>
              <a:t>中对数据进行关键词提取与分类，并汇入</a:t>
            </a:r>
            <a:r>
              <a:rPr lang="en-US" altLang="zh-CN" sz="2800" dirty="0" smtClean="0"/>
              <a:t>Excel</a:t>
            </a:r>
            <a:r>
              <a:rPr lang="zh-CN" altLang="en-US" sz="2800" dirty="0" smtClean="0"/>
              <a:t>表格中进行汇总处理</a:t>
            </a:r>
            <a:endParaRPr lang="zh-CN" altLang="en-US" sz="2800" dirty="0"/>
          </a:p>
        </p:txBody>
      </p:sp>
      <p:sp>
        <p:nvSpPr>
          <p:cNvPr id="31799" name="Rectangle 5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846" name="Picture 102"/>
          <p:cNvPicPr>
            <a:picLocks noChangeAspect="1" noChangeArrowheads="1"/>
          </p:cNvPicPr>
          <p:nvPr/>
        </p:nvPicPr>
        <p:blipFill>
          <a:blip r:embed="rId3" cstate="print"/>
          <a:srcRect/>
          <a:stretch>
            <a:fillRect/>
          </a:stretch>
        </p:blipFill>
        <p:spPr bwMode="auto">
          <a:xfrm>
            <a:off x="380703" y="2032149"/>
            <a:ext cx="12045999" cy="4545660"/>
          </a:xfrm>
          <a:prstGeom prst="rect">
            <a:avLst/>
          </a:prstGeom>
          <a:noFill/>
          <a:ln w="9525">
            <a:noFill/>
            <a:miter lim="800000"/>
            <a:headEnd/>
            <a:tailEnd/>
          </a:ln>
        </p:spPr>
      </p:pic>
    </p:spTree>
    <p:extLst>
      <p:ext uri="{BB962C8B-B14F-4D97-AF65-F5344CB8AC3E}">
        <p14:creationId xmlns:p14="http://schemas.microsoft.com/office/powerpoint/2010/main" val="366612289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nodePh="1">
                                  <p:stCondLst>
                                    <p:cond delay="0"/>
                                  </p:stCondLst>
                                  <p:endCondLst>
                                    <p:cond evt="begin" delay="0">
                                      <p:tn val="15"/>
                                    </p:cond>
                                  </p:end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01"/>
          <p:cNvPicPr>
            <a:picLocks noChangeAspect="1" noChangeArrowheads="1"/>
          </p:cNvPicPr>
          <p:nvPr/>
        </p:nvPicPr>
        <p:blipFill>
          <a:blip r:embed="rId2" cstate="print"/>
          <a:srcRect/>
          <a:stretch>
            <a:fillRect/>
          </a:stretch>
        </p:blipFill>
        <p:spPr bwMode="auto">
          <a:xfrm>
            <a:off x="1172791" y="1096045"/>
            <a:ext cx="6196062" cy="4342631"/>
          </a:xfrm>
          <a:prstGeom prst="rect">
            <a:avLst/>
          </a:prstGeom>
          <a:noFill/>
          <a:ln w="9525">
            <a:noFill/>
            <a:miter lim="800000"/>
            <a:headEnd/>
            <a:tailEnd/>
          </a:ln>
        </p:spPr>
      </p:pic>
      <p:pic>
        <p:nvPicPr>
          <p:cNvPr id="64514" name="Picture 2"/>
          <p:cNvPicPr>
            <a:picLocks noChangeAspect="1" noChangeArrowheads="1"/>
          </p:cNvPicPr>
          <p:nvPr/>
        </p:nvPicPr>
        <p:blipFill>
          <a:blip r:embed="rId3" cstate="print"/>
          <a:srcRect/>
          <a:stretch>
            <a:fillRect/>
          </a:stretch>
        </p:blipFill>
        <p:spPr bwMode="auto">
          <a:xfrm>
            <a:off x="4629175" y="1384077"/>
            <a:ext cx="7147173" cy="5484568"/>
          </a:xfrm>
          <a:prstGeom prst="rect">
            <a:avLst/>
          </a:prstGeom>
          <a:noFill/>
          <a:ln w="9525">
            <a:noFill/>
            <a:miter lim="800000"/>
            <a:headEnd/>
            <a:tailEnd/>
          </a:ln>
        </p:spPr>
      </p:pic>
      <p:sp>
        <p:nvSpPr>
          <p:cNvPr id="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320913980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388815" y="1168053"/>
            <a:ext cx="9361040" cy="954107"/>
          </a:xfrm>
          <a:prstGeom prst="rect">
            <a:avLst/>
          </a:prstGeom>
          <a:noFill/>
        </p:spPr>
        <p:txBody>
          <a:bodyPr wrap="square" rtlCol="0">
            <a:spAutoFit/>
          </a:bodyPr>
          <a:lstStyle/>
          <a:p>
            <a:r>
              <a:rPr lang="zh-CN" altLang="en-US" sz="2800" dirty="0" smtClean="0"/>
              <a:t>以点击率和转化率为目标量利用灰色关联度算法定量探究各个独立变量与点击率和转化率的关联程度</a:t>
            </a:r>
            <a:endParaRPr lang="zh-CN" altLang="en-US" sz="2800" dirty="0"/>
          </a:p>
        </p:txBody>
      </p:sp>
      <p:graphicFrame>
        <p:nvGraphicFramePr>
          <p:cNvPr id="3" name="表格 2"/>
          <p:cNvGraphicFramePr>
            <a:graphicFrameLocks noGrp="1"/>
          </p:cNvGraphicFramePr>
          <p:nvPr>
            <p:extLst>
              <p:ext uri="{D42A27DB-BD31-4B8C-83A1-F6EECF244321}">
                <p14:modId xmlns:p14="http://schemas.microsoft.com/office/powerpoint/2010/main" val="1690301995"/>
              </p:ext>
            </p:extLst>
          </p:nvPr>
        </p:nvGraphicFramePr>
        <p:xfrm>
          <a:off x="1316807" y="2464197"/>
          <a:ext cx="10153126" cy="3901440"/>
        </p:xfrm>
        <a:graphic>
          <a:graphicData uri="http://schemas.openxmlformats.org/drawingml/2006/table">
            <a:tbl>
              <a:tblPr>
                <a:tableStyleId>{8A107856-5554-42FB-B03E-39F5DBC370BA}</a:tableStyleId>
              </a:tblPr>
              <a:tblGrid>
                <a:gridCol w="1232590"/>
                <a:gridCol w="1431706"/>
                <a:gridCol w="1240596"/>
                <a:gridCol w="1423700"/>
                <a:gridCol w="1130826"/>
                <a:gridCol w="1232590"/>
                <a:gridCol w="1230559"/>
                <a:gridCol w="1230559"/>
              </a:tblGrid>
              <a:tr h="407568">
                <a:tc>
                  <a:txBody>
                    <a:bodyPr/>
                    <a:lstStyle/>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tc>
                <a:tc>
                  <a:txBody>
                    <a:bodyPr/>
                    <a:lstStyle/>
                    <a:p>
                      <a:pPr algn="ctr">
                        <a:spcAft>
                          <a:spcPts val="0"/>
                        </a:spcAft>
                      </a:pPr>
                      <a:r>
                        <a:rPr lang="en-US" sz="1600" kern="100" dirty="0"/>
                        <a:t>Google Play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Battery Type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Battery Capacity(mAh)</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Resolution</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Operation System</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SIM Card Quantity</a:t>
                      </a:r>
                      <a:endParaRPr lang="zh-CN" sz="1600" kern="100" dirty="0">
                        <a:latin typeface="Times New Roman"/>
                        <a:ea typeface="宋体"/>
                        <a:cs typeface="Times New Roman"/>
                      </a:endParaRPr>
                    </a:p>
                  </a:txBody>
                  <a:tcPr marL="62917" marR="62917" marT="0" marB="0" anchor="ctr"/>
                </a:tc>
                <a:tc rowSpan="3">
                  <a:txBody>
                    <a:bodyPr/>
                    <a:lstStyle/>
                    <a:p>
                      <a:pPr algn="ctr">
                        <a:spcAft>
                          <a:spcPts val="0"/>
                        </a:spcAft>
                      </a:pPr>
                      <a:endParaRPr lang="en-US" sz="1600" kern="100" dirty="0"/>
                    </a:p>
                    <a:p>
                      <a:pPr algn="ctr">
                        <a:spcAft>
                          <a:spcPts val="0"/>
                        </a:spcAft>
                      </a:pPr>
                      <a:r>
                        <a:rPr lang="zh-CN" sz="1600" kern="100" dirty="0"/>
                        <a:t>　</a:t>
                      </a:r>
                    </a:p>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0.54663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0.563529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dirty="0"/>
                        <a:t>Recording Definition (P)</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Touch Screen Type</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RAM(G)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ROM(G)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CPU</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Size (inches)</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Size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0.588991</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0.337011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0.771116</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0.570534</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0.330881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0.805193</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Highest camera resolution(MB)</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Dual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Front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Brand</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Color</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Feature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Price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0.771525</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0.486192</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0.555845</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0.805639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0.499513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0.539377</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SearchCnt</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smtClean="0"/>
                        <a:t>GoodCommentCount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Score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IsGalleryFeatured</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IsHighQuality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CanDesignProduct</a:t>
                      </a:r>
                      <a:endParaRPr lang="zh-CN" sz="1600" kern="100">
                        <a:latin typeface="Times New Roman"/>
                        <a:ea typeface="宋体"/>
                        <a:cs typeface="Times New Roman"/>
                      </a:endParaRPr>
                    </a:p>
                  </a:txBody>
                  <a:tcPr marL="62917" marR="62917" marT="0" marB="0" anchor="ctr"/>
                </a:tc>
                <a:tc rowSpan="3">
                  <a:txBody>
                    <a:bodyPr/>
                    <a:lstStyle/>
                    <a:p>
                      <a:pPr algn="ctr">
                        <a:spcAft>
                          <a:spcPts val="0"/>
                        </a:spcAft>
                      </a:pPr>
                      <a:r>
                        <a:rPr lang="zh-CN" sz="1600" kern="100"/>
                        <a:t>　</a:t>
                      </a:r>
                    </a:p>
                    <a:p>
                      <a:pPr algn="ctr">
                        <a:spcAft>
                          <a:spcPts val="0"/>
                        </a:spcAft>
                      </a:pPr>
                      <a:r>
                        <a:rPr lang="zh-CN" sz="1600" kern="100"/>
                        <a:t>　</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0.752451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0.550346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0.722596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0.56748</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vMerge="1">
                  <a:txBody>
                    <a:bodyPr/>
                    <a:lstStyle/>
                    <a:p>
                      <a:endParaRPr lang="zh-CN" altLang="en-US"/>
                    </a:p>
                  </a:txBody>
                  <a:tcPr/>
                </a:tc>
              </a:tr>
            </a:tbl>
          </a:graphicData>
        </a:graphic>
      </p:graphicFrame>
      <p:sp>
        <p:nvSpPr>
          <p:cNvPr id="4" name="TextBox 23"/>
          <p:cNvSpPr txBox="1"/>
          <p:nvPr/>
        </p:nvSpPr>
        <p:spPr>
          <a:xfrm>
            <a:off x="308695" y="43966"/>
            <a:ext cx="432048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灰色关联度分析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2265965779"/>
      </p:ext>
    </p:extLst>
  </p:cSld>
  <p:clrMapOvr>
    <a:masterClrMapping/>
  </p:clrMapOvr>
  <p:transition spd="slow" advTm="0">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8855" y="1672109"/>
            <a:ext cx="9073008" cy="954107"/>
          </a:xfrm>
          <a:prstGeom prst="rect">
            <a:avLst/>
          </a:prstGeom>
          <a:noFill/>
        </p:spPr>
        <p:txBody>
          <a:bodyPr wrap="square" rtlCol="0">
            <a:spAutoFit/>
          </a:bodyPr>
          <a:lstStyle/>
          <a:p>
            <a:r>
              <a:rPr lang="zh-CN" altLang="en-US" sz="2800" dirty="0" smtClean="0"/>
              <a:t>利用信息熵算法计算各个独立变量相对于点击率与转化率的信息增益，以定量探究各个因素的重要性</a:t>
            </a:r>
            <a:endParaRPr lang="zh-CN" altLang="en-US" sz="2800" dirty="0"/>
          </a:p>
        </p:txBody>
      </p:sp>
      <p:sp>
        <p:nvSpPr>
          <p:cNvPr id="3"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66562"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a:spLocks noRot="1" noChangeAspect="1" noMove="1" noResize="1" noEditPoints="1" noAdjustHandles="1" noChangeArrowheads="1" noChangeShapeType="1" noTextEdit="1"/>
          </p:cNvSpPr>
          <p:nvPr/>
        </p:nvSpPr>
        <p:spPr>
          <a:xfrm>
            <a:off x="3899583" y="3661453"/>
            <a:ext cx="4771551" cy="1268552"/>
          </a:xfrm>
          <a:prstGeom prst="rect">
            <a:avLst/>
          </a:prstGeom>
          <a:blipFill rotWithShape="0">
            <a:blip r:embed="rId2" cstate="print"/>
            <a:stretch>
              <a:fillRect/>
            </a:stretch>
          </a:blipFill>
        </p:spPr>
        <p:txBody>
          <a:bodyPr/>
          <a:lstStyle/>
          <a:p>
            <a:r>
              <a:rPr lang="zh-CN" altLang="en-US">
                <a:noFill/>
              </a:rPr>
              <a:t> </a:t>
            </a:r>
          </a:p>
        </p:txBody>
      </p:sp>
    </p:spTree>
    <p:extLst>
      <p:ext uri="{BB962C8B-B14F-4D97-AF65-F5344CB8AC3E}">
        <p14:creationId xmlns:p14="http://schemas.microsoft.com/office/powerpoint/2010/main" val="1743012630"/>
      </p:ext>
    </p:extLst>
  </p:cSld>
  <p:clrMapOvr>
    <a:masterClrMapping/>
  </p:clrMapOvr>
  <p:transition spd="slow" advTm="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1888133"/>
          <a:ext cx="5761309" cy="4032464"/>
        </p:xfrm>
        <a:graphic>
          <a:graphicData uri="http://schemas.openxmlformats.org/drawingml/2006/table">
            <a:tbl>
              <a:tblPr>
                <a:tableStyleId>{C4B1156A-380E-4F78-BDF5-A606A8083BF9}</a:tableStyleId>
              </a:tblPr>
              <a:tblGrid>
                <a:gridCol w="865424"/>
                <a:gridCol w="2446944"/>
                <a:gridCol w="528701"/>
                <a:gridCol w="422910"/>
                <a:gridCol w="537210"/>
                <a:gridCol w="537210"/>
                <a:gridCol w="422910"/>
              </a:tblGrid>
              <a:tr h="435478">
                <a:tc>
                  <a:txBody>
                    <a:bodyPr/>
                    <a:lstStyle/>
                    <a:p>
                      <a:pPr algn="l">
                        <a:spcAft>
                          <a:spcPts val="0"/>
                        </a:spcAft>
                      </a:pPr>
                      <a:r>
                        <a:rPr lang="en-US" sz="1800" kern="100" dirty="0"/>
                        <a:t>ROM</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dirty="0"/>
                        <a:t>Group number in Category Click Rate</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dirty="0"/>
                        <a:t>1</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l">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l">
                        <a:spcAft>
                          <a:spcPts val="0"/>
                        </a:spcAft>
                      </a:pPr>
                      <a:r>
                        <a:rPr lang="en-US" sz="1800" kern="100" dirty="0"/>
                        <a:t>4</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a:t>5</a:t>
                      </a:r>
                      <a:endParaRPr lang="zh-CN" sz="1800" kern="100">
                        <a:latin typeface="Times New Roman"/>
                        <a:ea typeface="宋体"/>
                        <a:cs typeface="Times New Roman"/>
                      </a:endParaRPr>
                    </a:p>
                  </a:txBody>
                  <a:tcPr marL="68580" marR="68580" marT="0" marB="0" anchor="ctr"/>
                </a:tc>
              </a:tr>
              <a:tr h="435478">
                <a:tc>
                  <a:txBody>
                    <a:bodyPr/>
                    <a:lstStyle/>
                    <a:p>
                      <a:pPr algn="r">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dirty="0"/>
                        <a:t>4</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5</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38</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54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110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132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143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36</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32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29</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dirty="0"/>
                        <a:t>64</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83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49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128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7</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256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bl>
          </a:graphicData>
        </a:graphic>
      </p:graphicFrame>
      <p:graphicFrame>
        <p:nvGraphicFramePr>
          <p:cNvPr id="3" name="表格 2"/>
          <p:cNvGraphicFramePr>
            <a:graphicFrameLocks noGrp="1"/>
          </p:cNvGraphicFramePr>
          <p:nvPr/>
        </p:nvGraphicFramePr>
        <p:xfrm>
          <a:off x="6573391" y="1888133"/>
          <a:ext cx="5486952" cy="4064643"/>
        </p:xfrm>
        <a:graphic>
          <a:graphicData uri="http://schemas.openxmlformats.org/drawingml/2006/table">
            <a:tbl>
              <a:tblPr>
                <a:tableStyleId>{22838BEF-8BB2-4498-84A7-C5851F593DF1}</a:tableStyleId>
              </a:tblPr>
              <a:tblGrid>
                <a:gridCol w="528701"/>
                <a:gridCol w="422910"/>
                <a:gridCol w="537210"/>
                <a:gridCol w="537210"/>
                <a:gridCol w="422910"/>
                <a:gridCol w="3038011"/>
              </a:tblGrid>
              <a:tr h="576064">
                <a:tc>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r>
                        <a:rPr lang="en-US" sz="1800" kern="100" dirty="0"/>
                        <a:t>Information entropy </a:t>
                      </a:r>
                      <a:endParaRPr lang="zh-CN" sz="1800" kern="100" dirty="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1.459148</a:t>
                      </a:r>
                      <a:endParaRPr lang="zh-CN" sz="1800" kern="10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1.89366</a:t>
                      </a:r>
                      <a:endParaRPr lang="zh-CN" sz="1800" kern="100">
                        <a:latin typeface="Times New Roman"/>
                        <a:ea typeface="宋体"/>
                        <a:cs typeface="Times New Roman"/>
                      </a:endParaRPr>
                    </a:p>
                  </a:txBody>
                  <a:tcPr marL="68580" marR="68580" marT="0" marB="0" anchor="ctr"/>
                </a:tc>
              </a:tr>
              <a:tr h="511674">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54</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2.122787</a:t>
                      </a:r>
                      <a:endParaRPr lang="zh-CN" sz="1800" kern="10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110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89</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132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143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2.205866</a:t>
                      </a:r>
                      <a:endParaRPr lang="zh-CN" sz="1800" kern="100" dirty="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29</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2.242444</a:t>
                      </a:r>
                      <a:endParaRPr lang="zh-CN" sz="1800" kern="100" dirty="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83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49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2.160525</a:t>
                      </a:r>
                      <a:endParaRPr lang="zh-CN" sz="1800" kern="100" dirty="0">
                        <a:latin typeface="Times New Roman"/>
                        <a:ea typeface="宋体"/>
                        <a:cs typeface="Times New Roman"/>
                      </a:endParaRPr>
                    </a:p>
                  </a:txBody>
                  <a:tcPr marL="68580" marR="68580" marT="0" marB="0" anchor="ctr"/>
                </a:tc>
              </a:tr>
              <a:tr h="504056">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1.931295</a:t>
                      </a:r>
                      <a:endParaRPr lang="zh-CN" sz="1800" kern="100" dirty="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bl>
          </a:graphicData>
        </a:graphic>
      </p:graphicFrame>
      <p:sp>
        <p:nvSpPr>
          <p:cNvPr id="6" name="TextBox 5"/>
          <p:cNvSpPr txBox="1"/>
          <p:nvPr/>
        </p:nvSpPr>
        <p:spPr>
          <a:xfrm>
            <a:off x="1964879" y="1096045"/>
            <a:ext cx="8064896" cy="523220"/>
          </a:xfrm>
          <a:prstGeom prst="rect">
            <a:avLst/>
          </a:prstGeom>
          <a:noFill/>
        </p:spPr>
        <p:txBody>
          <a:bodyPr wrap="square" rtlCol="0">
            <a:spAutoFit/>
          </a:bodyPr>
          <a:lstStyle/>
          <a:p>
            <a:r>
              <a:rPr lang="zh-CN" altLang="en-US" sz="2800" dirty="0" smtClean="0"/>
              <a:t>以</a:t>
            </a:r>
            <a:r>
              <a:rPr lang="en-US" altLang="zh-CN" sz="2800" dirty="0" smtClean="0"/>
              <a:t>ROM</a:t>
            </a:r>
            <a:r>
              <a:rPr lang="zh-CN" altLang="en-US" sz="2800" dirty="0" smtClean="0"/>
              <a:t>为例，进行分类分组计算独立变量的信息熵</a:t>
            </a:r>
            <a:endParaRPr lang="zh-CN" altLang="en-US" sz="2800" dirty="0"/>
          </a:p>
        </p:txBody>
      </p:sp>
      <p:sp>
        <p:nvSpPr>
          <p:cNvPr id="7" name="TextBox 23"/>
          <p:cNvSpPr txBox="1"/>
          <p:nvPr/>
        </p:nvSpPr>
        <p:spPr>
          <a:xfrm>
            <a:off x="308695" y="43966"/>
            <a:ext cx="324036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814205855"/>
      </p:ext>
    </p:extLst>
  </p:cSld>
  <p:clrMapOvr>
    <a:masterClrMapping/>
  </p:clrMapOvr>
  <p:transition spd="slow" advTm="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991947449"/>
              </p:ext>
            </p:extLst>
          </p:nvPr>
        </p:nvGraphicFramePr>
        <p:xfrm>
          <a:off x="142831" y="5830903"/>
          <a:ext cx="4214842" cy="1041648"/>
        </p:xfrm>
        <a:graphic>
          <a:graphicData uri="http://schemas.openxmlformats.org/drawingml/2006/table">
            <a:tbl>
              <a:tblPr>
                <a:tableStyleId>{16D9F66E-5EB9-4882-86FB-DCBF35E3C3E4}</a:tableStyleId>
              </a:tblPr>
              <a:tblGrid>
                <a:gridCol w="714380"/>
                <a:gridCol w="1740715"/>
                <a:gridCol w="1759747"/>
              </a:tblGrid>
              <a:tr h="432048">
                <a:tc>
                  <a:txBody>
                    <a:bodyPr/>
                    <a:lstStyle/>
                    <a:p>
                      <a:pPr algn="just">
                        <a:spcAft>
                          <a:spcPts val="0"/>
                        </a:spcAft>
                      </a:pPr>
                      <a:endParaRPr lang="en-US" sz="2000" kern="100" dirty="0">
                        <a:latin typeface="Times New Roman"/>
                        <a:ea typeface="仿宋_GB2312"/>
                        <a:cs typeface="Times New Roman"/>
                      </a:endParaRPr>
                    </a:p>
                  </a:txBody>
                  <a:tcPr marL="68580" marR="68580" marT="0" marB="0"/>
                </a:tc>
                <a:tc>
                  <a:txBody>
                    <a:bodyPr/>
                    <a:lstStyle/>
                    <a:p>
                      <a:pPr algn="ctr">
                        <a:spcAft>
                          <a:spcPts val="0"/>
                        </a:spcAft>
                      </a:pPr>
                      <a:r>
                        <a:rPr lang="en-US" sz="2000" kern="100" dirty="0"/>
                        <a:t>Sum of the products</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altLang="zh-CN" sz="2000" kern="100" dirty="0" err="1" smtClean="0"/>
                        <a:t>IGain</a:t>
                      </a:r>
                      <a:endParaRPr lang="zh-CN" sz="2000" kern="100" dirty="0">
                        <a:latin typeface="Times New Roman"/>
                        <a:ea typeface="宋体"/>
                        <a:cs typeface="Times New Roman"/>
                      </a:endParaRPr>
                    </a:p>
                  </a:txBody>
                  <a:tcPr marL="68580" marR="68580" marT="0" marB="0"/>
                </a:tc>
              </a:tr>
              <a:tr h="432048">
                <a:tc>
                  <a:txBody>
                    <a:bodyPr/>
                    <a:lstStyle/>
                    <a:p>
                      <a:pPr algn="just">
                        <a:spcAft>
                          <a:spcPts val="0"/>
                        </a:spcAft>
                      </a:pPr>
                      <a:r>
                        <a:rPr lang="en-US" sz="2000" kern="100" dirty="0"/>
                        <a:t>ROM</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2.174619842</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0.026159369</a:t>
                      </a:r>
                      <a:endParaRPr lang="zh-CN" sz="2000" kern="100" dirty="0">
                        <a:latin typeface="Times New Roman"/>
                        <a:ea typeface="宋体"/>
                        <a:cs typeface="Times New Roman"/>
                      </a:endParaRPr>
                    </a:p>
                  </a:txBody>
                  <a:tcPr marL="68580" marR="68580" marT="0" marB="0"/>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157241234"/>
              </p:ext>
            </p:extLst>
          </p:nvPr>
        </p:nvGraphicFramePr>
        <p:xfrm>
          <a:off x="142831" y="3687763"/>
          <a:ext cx="4214841" cy="1828800"/>
        </p:xfrm>
        <a:graphic>
          <a:graphicData uri="http://schemas.openxmlformats.org/drawingml/2006/table">
            <a:tbl>
              <a:tblPr>
                <a:tableStyleId>{22838BEF-8BB2-4498-84A7-C5851F593DF1}</a:tableStyleId>
              </a:tblPr>
              <a:tblGrid>
                <a:gridCol w="1624068"/>
                <a:gridCol w="1237384"/>
                <a:gridCol w="1353389"/>
              </a:tblGrid>
              <a:tr h="432048">
                <a:tc>
                  <a:txBody>
                    <a:bodyPr/>
                    <a:lstStyle/>
                    <a:p>
                      <a:pPr algn="l">
                        <a:spcAft>
                          <a:spcPts val="0"/>
                        </a:spcAft>
                      </a:pPr>
                      <a:endParaRPr lang="en-US" sz="2000" kern="100" dirty="0">
                        <a:latin typeface="Times New Roman"/>
                        <a:ea typeface="仿宋_GB2312"/>
                        <a:cs typeface="Times New Roman"/>
                      </a:endParaRPr>
                    </a:p>
                  </a:txBody>
                  <a:tcPr marL="68580" marR="68580" marT="0" marB="0"/>
                </a:tc>
                <a:tc>
                  <a:txBody>
                    <a:bodyPr/>
                    <a:lstStyle/>
                    <a:p>
                      <a:pPr algn="l">
                        <a:spcAft>
                          <a:spcPts val="0"/>
                        </a:spcAft>
                      </a:pPr>
                      <a:r>
                        <a:rPr lang="en-US" sz="2000" kern="100" dirty="0"/>
                        <a:t>Category Click Rate</a:t>
                      </a:r>
                      <a:endParaRPr lang="zh-CN" sz="2000" kern="100" dirty="0">
                        <a:latin typeface="Times New Roman"/>
                        <a:ea typeface="宋体"/>
                        <a:cs typeface="Times New Roman"/>
                      </a:endParaRPr>
                    </a:p>
                  </a:txBody>
                  <a:tcPr marL="68580" marR="68580" marT="0" marB="0"/>
                </a:tc>
                <a:tc>
                  <a:txBody>
                    <a:bodyPr/>
                    <a:lstStyle/>
                    <a:p>
                      <a:pPr algn="l">
                        <a:spcAft>
                          <a:spcPts val="0"/>
                        </a:spcAft>
                      </a:pPr>
                      <a:r>
                        <a:rPr lang="en-US" sz="2000" kern="100" dirty="0"/>
                        <a:t>Category Convert Rate</a:t>
                      </a:r>
                      <a:endParaRPr lang="zh-CN" sz="2000" kern="100" dirty="0">
                        <a:latin typeface="Times New Roman"/>
                        <a:ea typeface="宋体"/>
                        <a:cs typeface="Times New Roman"/>
                      </a:endParaRPr>
                    </a:p>
                  </a:txBody>
                  <a:tcPr marL="68580" marR="68580" marT="0" marB="0"/>
                </a:tc>
              </a:tr>
              <a:tr h="432048">
                <a:tc>
                  <a:txBody>
                    <a:bodyPr/>
                    <a:lstStyle/>
                    <a:p>
                      <a:pPr algn="l">
                        <a:spcAft>
                          <a:spcPts val="0"/>
                        </a:spcAft>
                      </a:pPr>
                      <a:r>
                        <a:rPr lang="en-US" sz="2000" kern="100" dirty="0"/>
                        <a:t>Global information entropy </a:t>
                      </a:r>
                      <a:endParaRPr lang="zh-CN" sz="2000" kern="100" dirty="0">
                        <a:latin typeface="Times New Roman"/>
                        <a:ea typeface="宋体"/>
                        <a:cs typeface="Times New Roman"/>
                      </a:endParaRPr>
                    </a:p>
                  </a:txBody>
                  <a:tcPr marL="68580" marR="68580" marT="0" marB="0"/>
                </a:tc>
                <a:tc>
                  <a:txBody>
                    <a:bodyPr/>
                    <a:lstStyle/>
                    <a:p>
                      <a:pPr algn="ctr">
                        <a:spcAft>
                          <a:spcPts val="0"/>
                        </a:spcAft>
                        <a:tabLst>
                          <a:tab pos="1303020" algn="r"/>
                        </a:tabLst>
                      </a:pPr>
                      <a:r>
                        <a:rPr lang="en-US" sz="2000" kern="100" dirty="0"/>
                        <a:t>2.200779</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2.081891</a:t>
                      </a:r>
                      <a:endParaRPr lang="zh-CN" sz="2000" kern="100" dirty="0">
                        <a:latin typeface="Times New Roman"/>
                        <a:ea typeface="宋体"/>
                        <a:cs typeface="Times New Roman"/>
                      </a:endParaRPr>
                    </a:p>
                  </a:txBody>
                  <a:tcPr marL="68580" marR="68580" marT="0" marB="0"/>
                </a:tc>
              </a:tr>
            </a:tbl>
          </a:graphicData>
        </a:graphic>
      </p:graphicFrame>
      <p:sp>
        <p:nvSpPr>
          <p:cNvPr id="10" name="TextBox 9"/>
          <p:cNvSpPr txBox="1"/>
          <p:nvPr/>
        </p:nvSpPr>
        <p:spPr>
          <a:xfrm>
            <a:off x="642897" y="901681"/>
            <a:ext cx="11787270" cy="1815882"/>
          </a:xfrm>
          <a:prstGeom prst="rect">
            <a:avLst/>
          </a:prstGeom>
          <a:noFill/>
        </p:spPr>
        <p:txBody>
          <a:bodyPr wrap="square" rtlCol="0">
            <a:spAutoFit/>
          </a:bodyPr>
          <a:lstStyle/>
          <a:p>
            <a:r>
              <a:rPr lang="zh-CN" altLang="en-US" sz="2800" dirty="0" smtClean="0"/>
              <a:t>利用信息熵计算每个独立变量的信息增益进行横向比较，得出相对最重要参量。信息增益结果如右下，左侧为相对于点击率独立变量重要性排名，右侧为相对于转化率独立变量重要性排名</a:t>
            </a:r>
          </a:p>
          <a:p>
            <a:endParaRPr lang="zh-CN" altLang="en-US" sz="2800" dirty="0"/>
          </a:p>
        </p:txBody>
      </p:sp>
      <p:sp>
        <p:nvSpPr>
          <p:cNvPr id="11" name="TextBox 23"/>
          <p:cNvSpPr txBox="1"/>
          <p:nvPr/>
        </p:nvSpPr>
        <p:spPr>
          <a:xfrm>
            <a:off x="214269" y="0"/>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2" name="矩形 1"/>
              <p:cNvSpPr/>
              <p:nvPr/>
            </p:nvSpPr>
            <p:spPr>
              <a:xfrm>
                <a:off x="1244799" y="2391405"/>
                <a:ext cx="10055447" cy="13473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charset="0"/>
                        </a:rPr>
                        <m:t>𝐼𝐺𝑎𝑖𝑛</m:t>
                      </m:r>
                      <m:d>
                        <m:dPr>
                          <m:ctrlPr>
                            <a:rPr lang="zh-CN" altLang="en-US" sz="2400" i="1">
                              <a:latin typeface="Cambria Math" panose="02040503050406030204" pitchFamily="18" charset="0"/>
                            </a:rPr>
                          </m:ctrlPr>
                        </m:dPr>
                        <m:e>
                          <m:r>
                            <a:rPr lang="zh-CN" altLang="en-US" sz="2400" i="1">
                              <a:latin typeface="Cambria Math" charset="0"/>
                            </a:rPr>
                            <m:t>𝐶𝑎𝑡𝑒𝑔𝑜𝑟𝑦</m:t>
                          </m:r>
                          <m:r>
                            <a:rPr lang="zh-CN" altLang="en-US" sz="2400" i="0">
                              <a:latin typeface="Cambria Math" charset="0"/>
                            </a:rPr>
                            <m:t> </m:t>
                          </m:r>
                          <m:r>
                            <a:rPr lang="zh-CN" altLang="en-US" sz="2400" i="1">
                              <a:latin typeface="Cambria Math" charset="0"/>
                            </a:rPr>
                            <m:t>𝐶𝑙𝑖𝑐𝑘</m:t>
                          </m:r>
                          <m:r>
                            <a:rPr lang="zh-CN" altLang="en-US" sz="2400" i="0">
                              <a:latin typeface="Cambria Math" charset="0"/>
                            </a:rPr>
                            <m:t> </m:t>
                          </m:r>
                          <m:r>
                            <a:rPr lang="zh-CN" altLang="en-US" sz="2400" i="1">
                              <a:latin typeface="Cambria Math" charset="0"/>
                            </a:rPr>
                            <m:t>𝑅𝑎𝑡𝑒</m:t>
                          </m:r>
                          <m:r>
                            <a:rPr lang="zh-CN" altLang="en-US" sz="2400" i="0">
                              <a:latin typeface="Cambria Math" charset="0"/>
                            </a:rPr>
                            <m:t>, </m:t>
                          </m:r>
                          <m:r>
                            <a:rPr lang="zh-CN" altLang="en-US" sz="2400" i="1">
                              <a:latin typeface="Cambria Math" charset="0"/>
                            </a:rPr>
                            <m:t>𝑅𝑜𝑚</m:t>
                          </m:r>
                        </m:e>
                      </m:d>
                      <m:r>
                        <a:rPr lang="zh-CN" altLang="en-US" sz="2400" i="0">
                          <a:latin typeface="Cambria Math" charset="0"/>
                        </a:rPr>
                        <m:t>=</m:t>
                      </m:r>
                      <m:r>
                        <a:rPr lang="zh-CN" altLang="en-US" sz="2400" i="1">
                          <a:latin typeface="Cambria Math" charset="0"/>
                        </a:rPr>
                        <m:t>𝐸</m:t>
                      </m:r>
                      <m:d>
                        <m:dPr>
                          <m:ctrlPr>
                            <a:rPr lang="zh-CN" altLang="en-US" sz="2400" i="1">
                              <a:latin typeface="Cambria Math" panose="02040503050406030204" pitchFamily="18" charset="0"/>
                            </a:rPr>
                          </m:ctrlPr>
                        </m:dPr>
                        <m:e>
                          <m:r>
                            <a:rPr lang="zh-CN" altLang="en-US" sz="2400" i="1">
                              <a:latin typeface="Cambria Math" charset="0"/>
                            </a:rPr>
                            <m:t>𝑔𝑙𝑜𝑏𝑎𝑙</m:t>
                          </m:r>
                        </m:e>
                      </m:d>
                      <m:r>
                        <a:rPr lang="zh-CN" altLang="en-US" sz="2400" i="0">
                          <a:latin typeface="Cambria Math" charset="0"/>
                        </a:rPr>
                        <m:t>−</m:t>
                      </m:r>
                      <m:nary>
                        <m:naryPr>
                          <m:chr m:val="∑"/>
                          <m:subHide m:val="on"/>
                          <m:supHide m:val="on"/>
                          <m:ctrlPr>
                            <a:rPr lang="zh-CN" altLang="en-US" sz="2400" i="1">
                              <a:latin typeface="Cambria Math" panose="02040503050406030204" pitchFamily="18" charset="0"/>
                            </a:rPr>
                          </m:ctrlPr>
                        </m:naryPr>
                        <m:sub/>
                        <m:sup/>
                        <m:e>
                          <m:r>
                            <a:rPr lang="zh-CN" altLang="en-US" sz="2400" i="1">
                              <a:latin typeface="Cambria Math" charset="0"/>
                            </a:rPr>
                            <m:t>𝐼𝑛𝑓𝑜𝑟𝑚𝑎𝑡𝑖𝑜𝑛</m:t>
                          </m:r>
                          <m:r>
                            <a:rPr lang="zh-CN" altLang="en-US" sz="2400" i="0">
                              <a:latin typeface="Cambria Math" charset="0"/>
                            </a:rPr>
                            <m:t> </m:t>
                          </m:r>
                          <m:r>
                            <a:rPr lang="zh-CN" altLang="en-US" sz="2400" i="1">
                              <a:latin typeface="Cambria Math" charset="0"/>
                            </a:rPr>
                            <m:t>𝑒𝑛𝑡𝑟𝑜𝑝𝑦</m:t>
                          </m:r>
                          <m:r>
                            <a:rPr lang="zh-CN" altLang="en-US" sz="2400" i="0">
                              <a:latin typeface="Cambria Math" charset="0"/>
                            </a:rPr>
                            <m:t>×</m:t>
                          </m:r>
                          <m:r>
                            <a:rPr lang="zh-CN" altLang="en-US" sz="2400" i="1">
                              <a:latin typeface="Cambria Math" charset="0"/>
                            </a:rPr>
                            <m:t>𝑃𝑜𝑠𝑠𝑖𝑏𝑖𝑙𝑖𝑡𝑦</m:t>
                          </m:r>
                        </m:e>
                      </m:nary>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1244799" y="2391405"/>
                <a:ext cx="10055447" cy="1347357"/>
              </a:xfrm>
              <a:prstGeom prst="rect">
                <a:avLst/>
              </a:prstGeom>
              <a:blipFill rotWithShape="0">
                <a:blip r:embed="rId2" cstate="print"/>
                <a:stretch>
                  <a:fillRect t="-34842"/>
                </a:stretch>
              </a:blipFill>
            </p:spPr>
            <p:txBody>
              <a:bodyPr/>
              <a:lstStyle/>
              <a:p>
                <a:r>
                  <a:rPr lang="zh-CN" altLang="en-US">
                    <a:noFill/>
                  </a:rPr>
                  <a:t> </a:t>
                </a:r>
              </a:p>
            </p:txBody>
          </p:sp>
        </mc:Fallback>
      </mc:AlternateContent>
      <p:graphicFrame>
        <p:nvGraphicFramePr>
          <p:cNvPr id="8" name="表格 7"/>
          <p:cNvGraphicFramePr>
            <a:graphicFrameLocks noGrp="1"/>
          </p:cNvGraphicFramePr>
          <p:nvPr/>
        </p:nvGraphicFramePr>
        <p:xfrm>
          <a:off x="4500549" y="3687763"/>
          <a:ext cx="4143404" cy="3143272"/>
        </p:xfrm>
        <a:graphic>
          <a:graphicData uri="http://schemas.openxmlformats.org/drawingml/2006/table">
            <a:tbl>
              <a:tblPr>
                <a:tableStyleId>{22838BEF-8BB2-4498-84A7-C5851F593DF1}</a:tableStyleId>
              </a:tblPr>
              <a:tblGrid>
                <a:gridCol w="2026019"/>
                <a:gridCol w="2117385"/>
              </a:tblGrid>
              <a:tr h="285752">
                <a:tc>
                  <a:txBody>
                    <a:bodyPr/>
                    <a:lstStyle/>
                    <a:p>
                      <a:pPr algn="ctr">
                        <a:spcAft>
                          <a:spcPts val="0"/>
                        </a:spcAft>
                      </a:pPr>
                      <a:r>
                        <a:rPr lang="en-US" sz="1800" kern="100" dirty="0"/>
                        <a:t>Comment Count</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0.732792417</a:t>
                      </a:r>
                      <a:endParaRPr lang="zh-CN" sz="1800" kern="100" dirty="0">
                        <a:latin typeface="Times New Roman"/>
                        <a:ea typeface="宋体"/>
                        <a:cs typeface="Times New Roman"/>
                      </a:endParaRPr>
                    </a:p>
                  </a:txBody>
                  <a:tcPr marL="68580" marR="68580" marT="0" marB="0" anchor="ctr"/>
                </a:tc>
              </a:tr>
              <a:tr h="571504">
                <a:tc>
                  <a:txBody>
                    <a:bodyPr/>
                    <a:lstStyle/>
                    <a:p>
                      <a:pPr algn="ctr">
                        <a:spcAft>
                          <a:spcPts val="0"/>
                        </a:spcAft>
                      </a:pPr>
                      <a:r>
                        <a:rPr lang="en-US" sz="1800" kern="100" dirty="0" smtClean="0"/>
                        <a:t>Good Comment Count</a:t>
                      </a:r>
                      <a:endParaRPr lang="zh-CN" sz="1800" kern="100" dirty="0">
                        <a:latin typeface="Times New Roman"/>
                        <a:ea typeface="宋体"/>
                        <a:cs typeface="Times New Roman"/>
                      </a:endParaRPr>
                    </a:p>
                  </a:txBody>
                  <a:tcPr marL="68580" marR="68580" marT="0" marB="0" anchor="b"/>
                </a:tc>
                <a:tc>
                  <a:txBody>
                    <a:bodyPr/>
                    <a:lstStyle/>
                    <a:p>
                      <a:pPr algn="ctr">
                        <a:spcAft>
                          <a:spcPts val="0"/>
                        </a:spcAft>
                      </a:pPr>
                      <a:r>
                        <a:rPr lang="en-US" sz="1800" kern="100"/>
                        <a:t>0.680453664</a:t>
                      </a:r>
                      <a:endParaRPr lang="zh-CN" sz="1800" kern="100">
                        <a:latin typeface="Times New Roman"/>
                        <a:ea typeface="宋体"/>
                        <a:cs typeface="Times New Roman"/>
                      </a:endParaRPr>
                    </a:p>
                  </a:txBody>
                  <a:tcPr marL="68580" marR="68580" marT="0" marB="0" anchor="ctr"/>
                </a:tc>
              </a:tr>
              <a:tr h="285752">
                <a:tc>
                  <a:txBody>
                    <a:bodyPr/>
                    <a:lstStyle/>
                    <a:p>
                      <a:pPr algn="ctr">
                        <a:spcAft>
                          <a:spcPts val="0"/>
                        </a:spcAft>
                      </a:pPr>
                      <a:r>
                        <a:rPr lang="en-US" sz="1800" kern="100" dirty="0"/>
                        <a:t>Search Count</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0.392386753</a:t>
                      </a:r>
                      <a:endParaRPr lang="zh-CN" sz="1800" kern="100" dirty="0">
                        <a:latin typeface="Times New Roman"/>
                        <a:ea typeface="宋体"/>
                        <a:cs typeface="Times New Roman"/>
                      </a:endParaRPr>
                    </a:p>
                  </a:txBody>
                  <a:tcPr marL="68580" marR="68580" marT="0" marB="0" anchor="ctr"/>
                </a:tc>
              </a:tr>
              <a:tr h="285752">
                <a:tc>
                  <a:txBody>
                    <a:bodyPr/>
                    <a:lstStyle/>
                    <a:p>
                      <a:pPr algn="ctr">
                        <a:spcAft>
                          <a:spcPts val="0"/>
                        </a:spcAft>
                      </a:pPr>
                      <a:r>
                        <a:rPr lang="en-US" sz="1800" kern="100" dirty="0"/>
                        <a:t>Score</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0.173242295</a:t>
                      </a:r>
                      <a:endParaRPr lang="zh-CN" sz="1800" kern="100">
                        <a:latin typeface="Times New Roman"/>
                        <a:ea typeface="宋体"/>
                        <a:cs typeface="Times New Roman"/>
                      </a:endParaRPr>
                    </a:p>
                  </a:txBody>
                  <a:tcPr marL="68580" marR="68580" marT="0" marB="0" anchor="ctr"/>
                </a:tc>
              </a:tr>
              <a:tr h="285752">
                <a:tc>
                  <a:txBody>
                    <a:bodyPr/>
                    <a:lstStyle/>
                    <a:p>
                      <a:pPr algn="ctr">
                        <a:spcAft>
                          <a:spcPts val="0"/>
                        </a:spcAft>
                      </a:pPr>
                      <a:r>
                        <a:rPr lang="en-US" sz="1800" kern="100" dirty="0"/>
                        <a:t>Brand</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0.124112475</a:t>
                      </a:r>
                      <a:endParaRPr lang="zh-CN" sz="1800" kern="100" dirty="0">
                        <a:latin typeface="Times New Roman"/>
                        <a:ea typeface="宋体"/>
                        <a:cs typeface="Times New Roman"/>
                      </a:endParaRPr>
                    </a:p>
                  </a:txBody>
                  <a:tcPr marL="68580" marR="68580" marT="0" marB="0" anchor="ctr"/>
                </a:tc>
              </a:tr>
              <a:tr h="285752">
                <a:tc>
                  <a:txBody>
                    <a:bodyPr/>
                    <a:lstStyle/>
                    <a:p>
                      <a:pPr algn="ctr">
                        <a:spcAft>
                          <a:spcPts val="0"/>
                        </a:spcAft>
                      </a:pPr>
                      <a:r>
                        <a:rPr lang="en-US" sz="1800" kern="100" dirty="0"/>
                        <a:t>Is Gallery Featured</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0.060358001</a:t>
                      </a:r>
                      <a:endParaRPr lang="zh-CN" sz="1800" kern="100" dirty="0">
                        <a:latin typeface="Times New Roman"/>
                        <a:ea typeface="宋体"/>
                        <a:cs typeface="Times New Roman"/>
                      </a:endParaRPr>
                    </a:p>
                  </a:txBody>
                  <a:tcPr marL="68580" marR="68580" marT="0" marB="0" anchor="ctr"/>
                </a:tc>
              </a:tr>
              <a:tr h="571504">
                <a:tc>
                  <a:txBody>
                    <a:bodyPr/>
                    <a:lstStyle/>
                    <a:p>
                      <a:pPr algn="ctr">
                        <a:spcAft>
                          <a:spcPts val="0"/>
                        </a:spcAft>
                      </a:pPr>
                      <a:r>
                        <a:rPr lang="en-US" sz="1800" kern="100"/>
                        <a:t>Battery Capacity(mAh)</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0.050232189</a:t>
                      </a:r>
                      <a:endParaRPr lang="zh-CN" sz="1800" kern="100" dirty="0">
                        <a:latin typeface="Times New Roman"/>
                        <a:ea typeface="宋体"/>
                        <a:cs typeface="Times New Roman"/>
                      </a:endParaRPr>
                    </a:p>
                  </a:txBody>
                  <a:tcPr marL="68580" marR="68580" marT="0" marB="0" anchor="ctr"/>
                </a:tc>
              </a:tr>
              <a:tr h="285752">
                <a:tc>
                  <a:txBody>
                    <a:bodyPr/>
                    <a:lstStyle/>
                    <a:p>
                      <a:pPr algn="ctr">
                        <a:spcAft>
                          <a:spcPts val="0"/>
                        </a:spcAft>
                      </a:pPr>
                      <a:r>
                        <a:rPr lang="en-US" sz="1800" kern="100"/>
                        <a:t>RAM(G)</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0.031072544</a:t>
                      </a:r>
                      <a:endParaRPr lang="zh-CN" sz="1800" kern="100" dirty="0">
                        <a:latin typeface="Times New Roman"/>
                        <a:ea typeface="宋体"/>
                        <a:cs typeface="Times New Roman"/>
                      </a:endParaRPr>
                    </a:p>
                  </a:txBody>
                  <a:tcPr marL="68580" marR="68580" marT="0" marB="0" anchor="ctr"/>
                </a:tc>
              </a:tr>
              <a:tr h="285752">
                <a:tc>
                  <a:txBody>
                    <a:bodyPr/>
                    <a:lstStyle/>
                    <a:p>
                      <a:pPr algn="ctr">
                        <a:spcAft>
                          <a:spcPts val="0"/>
                        </a:spcAft>
                      </a:pPr>
                      <a:r>
                        <a:rPr lang="en-US" sz="1800" kern="100"/>
                        <a:t>Size</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0.028079662</a:t>
                      </a:r>
                      <a:endParaRPr lang="zh-CN" sz="1800" kern="100" dirty="0">
                        <a:latin typeface="Times New Roman"/>
                        <a:ea typeface="宋体"/>
                        <a:cs typeface="Times New Roman"/>
                      </a:endParaRPr>
                    </a:p>
                  </a:txBody>
                  <a:tcPr marL="68580" marR="68580" marT="0" marB="0" anchor="ct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141512606"/>
              </p:ext>
            </p:extLst>
          </p:nvPr>
        </p:nvGraphicFramePr>
        <p:xfrm>
          <a:off x="8786829" y="3687763"/>
          <a:ext cx="3857607" cy="3146330"/>
        </p:xfrm>
        <a:graphic>
          <a:graphicData uri="http://schemas.openxmlformats.org/drawingml/2006/table">
            <a:tbl>
              <a:tblPr>
                <a:tableStyleId>{16D9F66E-5EB9-4882-86FB-DCBF35E3C3E4}</a:tableStyleId>
              </a:tblPr>
              <a:tblGrid>
                <a:gridCol w="1894680"/>
                <a:gridCol w="1962927"/>
              </a:tblGrid>
              <a:tr h="300082">
                <a:tc>
                  <a:txBody>
                    <a:bodyPr/>
                    <a:lstStyle/>
                    <a:p>
                      <a:pPr algn="ctr">
                        <a:spcAft>
                          <a:spcPts val="0"/>
                        </a:spcAft>
                      </a:pPr>
                      <a:r>
                        <a:rPr lang="en-US" sz="1800" kern="100" dirty="0"/>
                        <a:t>Comment Count</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0.950131659</a:t>
                      </a:r>
                      <a:endParaRPr lang="zh-CN" sz="1800" kern="100">
                        <a:latin typeface="Times New Roman"/>
                        <a:ea typeface="宋体"/>
                        <a:cs typeface="Times New Roman"/>
                      </a:endParaRPr>
                    </a:p>
                  </a:txBody>
                  <a:tcPr marL="68580" marR="68580" marT="0" marB="0" anchor="ctr"/>
                </a:tc>
              </a:tr>
              <a:tr h="524753">
                <a:tc>
                  <a:txBody>
                    <a:bodyPr/>
                    <a:lstStyle/>
                    <a:p>
                      <a:pPr algn="ctr">
                        <a:spcAft>
                          <a:spcPts val="0"/>
                        </a:spcAft>
                      </a:pPr>
                      <a:r>
                        <a:rPr lang="en-US" sz="1800" kern="100" dirty="0" smtClean="0"/>
                        <a:t>Good Comment Count</a:t>
                      </a:r>
                      <a:endParaRPr lang="zh-CN" sz="1800" kern="100" dirty="0">
                        <a:latin typeface="Times New Roman"/>
                        <a:ea typeface="宋体"/>
                        <a:cs typeface="Times New Roman"/>
                      </a:endParaRPr>
                    </a:p>
                  </a:txBody>
                  <a:tcPr marL="68580" marR="68580" marT="0" marB="0" anchor="b"/>
                </a:tc>
                <a:tc>
                  <a:txBody>
                    <a:bodyPr/>
                    <a:lstStyle/>
                    <a:p>
                      <a:pPr algn="ctr">
                        <a:spcAft>
                          <a:spcPts val="0"/>
                        </a:spcAft>
                      </a:pPr>
                      <a:r>
                        <a:rPr lang="en-US" sz="1800" kern="100"/>
                        <a:t>0.910616696</a:t>
                      </a:r>
                      <a:endParaRPr lang="zh-CN" sz="1800" kern="100">
                        <a:latin typeface="Times New Roman"/>
                        <a:ea typeface="宋体"/>
                        <a:cs typeface="Times New Roman"/>
                      </a:endParaRPr>
                    </a:p>
                  </a:txBody>
                  <a:tcPr marL="68580" marR="68580" marT="0" marB="0" anchor="ctr"/>
                </a:tc>
              </a:tr>
              <a:tr h="300082">
                <a:tc>
                  <a:txBody>
                    <a:bodyPr/>
                    <a:lstStyle/>
                    <a:p>
                      <a:pPr algn="ctr">
                        <a:spcAft>
                          <a:spcPts val="0"/>
                        </a:spcAft>
                      </a:pPr>
                      <a:r>
                        <a:rPr lang="en-US" sz="1800" kern="100" dirty="0"/>
                        <a:t>Search Count</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0.631528548</a:t>
                      </a:r>
                      <a:endParaRPr lang="zh-CN" sz="1800" kern="100">
                        <a:latin typeface="Times New Roman"/>
                        <a:ea typeface="宋体"/>
                        <a:cs typeface="Times New Roman"/>
                      </a:endParaRPr>
                    </a:p>
                  </a:txBody>
                  <a:tcPr marL="68580" marR="68580" marT="0" marB="0" anchor="ctr"/>
                </a:tc>
              </a:tr>
              <a:tr h="300082">
                <a:tc>
                  <a:txBody>
                    <a:bodyPr/>
                    <a:lstStyle/>
                    <a:p>
                      <a:pPr algn="ctr">
                        <a:spcAft>
                          <a:spcPts val="0"/>
                        </a:spcAft>
                      </a:pPr>
                      <a:r>
                        <a:rPr lang="en-US" sz="1800" kern="100" dirty="0"/>
                        <a:t>Score</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0.288394004</a:t>
                      </a:r>
                      <a:endParaRPr lang="zh-CN" sz="1800" kern="100">
                        <a:latin typeface="Times New Roman"/>
                        <a:ea typeface="宋体"/>
                        <a:cs typeface="Times New Roman"/>
                      </a:endParaRPr>
                    </a:p>
                  </a:txBody>
                  <a:tcPr marL="68580" marR="68580" marT="0" marB="0" anchor="ctr"/>
                </a:tc>
              </a:tr>
              <a:tr h="300082">
                <a:tc>
                  <a:txBody>
                    <a:bodyPr/>
                    <a:lstStyle/>
                    <a:p>
                      <a:pPr algn="ctr">
                        <a:spcAft>
                          <a:spcPts val="0"/>
                        </a:spcAft>
                      </a:pPr>
                      <a:r>
                        <a:rPr lang="en-US" sz="1800" kern="100" dirty="0"/>
                        <a:t>Brand</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0.261397755</a:t>
                      </a:r>
                      <a:endParaRPr lang="zh-CN" sz="1800" kern="100" dirty="0">
                        <a:latin typeface="Times New Roman"/>
                        <a:ea typeface="宋体"/>
                        <a:cs typeface="Times New Roman"/>
                      </a:endParaRPr>
                    </a:p>
                  </a:txBody>
                  <a:tcPr marL="68580" marR="68580" marT="0" marB="0" anchor="ctr"/>
                </a:tc>
              </a:tr>
              <a:tr h="300082">
                <a:tc>
                  <a:txBody>
                    <a:bodyPr/>
                    <a:lstStyle/>
                    <a:p>
                      <a:pPr algn="ctr">
                        <a:spcAft>
                          <a:spcPts val="0"/>
                        </a:spcAft>
                      </a:pPr>
                      <a:r>
                        <a:rPr lang="en-US" sz="1800" kern="100" dirty="0" smtClean="0"/>
                        <a:t>Is Gallery Featured</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0.220147548</a:t>
                      </a:r>
                      <a:endParaRPr lang="zh-CN" sz="1800" kern="100" dirty="0">
                        <a:latin typeface="Times New Roman"/>
                        <a:ea typeface="宋体"/>
                        <a:cs typeface="Times New Roman"/>
                      </a:endParaRPr>
                    </a:p>
                  </a:txBody>
                  <a:tcPr marL="68580" marR="68580" marT="0" marB="0" anchor="ctr"/>
                </a:tc>
              </a:tr>
              <a:tr h="524753">
                <a:tc>
                  <a:txBody>
                    <a:bodyPr/>
                    <a:lstStyle/>
                    <a:p>
                      <a:pPr algn="ctr">
                        <a:spcAft>
                          <a:spcPts val="0"/>
                        </a:spcAft>
                      </a:pPr>
                      <a:r>
                        <a:rPr lang="en-US" sz="1800" kern="100" dirty="0"/>
                        <a:t>Battery Capacity(</a:t>
                      </a:r>
                      <a:r>
                        <a:rPr lang="en-US" sz="1800" kern="100" dirty="0" err="1"/>
                        <a:t>mAh</a:t>
                      </a:r>
                      <a:r>
                        <a:rPr lang="en-US" sz="1800" kern="100" dirty="0"/>
                        <a:t>)</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0.102065066</a:t>
                      </a:r>
                      <a:endParaRPr lang="zh-CN" sz="1800" kern="100" dirty="0">
                        <a:latin typeface="Times New Roman"/>
                        <a:ea typeface="宋体"/>
                        <a:cs typeface="Times New Roman"/>
                      </a:endParaRPr>
                    </a:p>
                  </a:txBody>
                  <a:tcPr marL="68580" marR="68580" marT="0" marB="0" anchor="ctr"/>
                </a:tc>
              </a:tr>
              <a:tr h="524753">
                <a:tc>
                  <a:txBody>
                    <a:bodyPr/>
                    <a:lstStyle/>
                    <a:p>
                      <a:pPr algn="ctr">
                        <a:spcAft>
                          <a:spcPts val="0"/>
                        </a:spcAft>
                      </a:pPr>
                      <a:r>
                        <a:rPr lang="en-US" sz="1800" kern="100" dirty="0"/>
                        <a:t>Highest camera resolution</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0.067310002</a:t>
                      </a:r>
                      <a:endParaRPr lang="zh-CN" sz="1800" kern="100" dirty="0">
                        <a:latin typeface="Times New Roman"/>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64270512"/>
      </p:ext>
    </p:extLst>
  </p:cSld>
  <p:clrMapOvr>
    <a:masterClrMapping/>
  </p:clrMapOvr>
  <p:transition spd="slow" advTm="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911" y="1312069"/>
            <a:ext cx="8136904" cy="954107"/>
          </a:xfrm>
          <a:prstGeom prst="rect">
            <a:avLst/>
          </a:prstGeom>
          <a:noFill/>
        </p:spPr>
        <p:txBody>
          <a:bodyPr wrap="square" rtlCol="0">
            <a:spAutoFit/>
          </a:bodyPr>
          <a:lstStyle/>
          <a:p>
            <a:r>
              <a:rPr lang="zh-CN" altLang="en-US" sz="2800" dirty="0" smtClean="0"/>
              <a:t>主成分分析对数据再次进行处理，减少参量而尽量多保留原始数据信息</a:t>
            </a:r>
            <a:endParaRPr lang="zh-CN" altLang="en-US" sz="2800" dirty="0"/>
          </a:p>
        </p:txBody>
      </p:sp>
      <p:sp>
        <p:nvSpPr>
          <p:cNvPr id="3"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24919" y="2752229"/>
            <a:ext cx="2304256" cy="839408"/>
          </a:xfrm>
          <a:prstGeom prst="rect">
            <a:avLst/>
          </a:prstGeom>
          <a:noFill/>
        </p:spPr>
      </p:pic>
      <p:sp>
        <p:nvSpPr>
          <p:cNvPr id="5" name="Rectangle 4"/>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49255" y="2464197"/>
            <a:ext cx="5616624" cy="1253711"/>
          </a:xfrm>
          <a:prstGeom prst="rect">
            <a:avLst/>
          </a:prstGeom>
          <a:noFill/>
        </p:spPr>
      </p:pic>
      <p:sp>
        <p:nvSpPr>
          <p:cNvPr id="7" name="Rectangle 5"/>
          <p:cNvSpPr>
            <a:spLocks noChangeArrowheads="1"/>
          </p:cNvSpPr>
          <p:nvPr/>
        </p:nvSpPr>
        <p:spPr bwMode="auto">
          <a:xfrm>
            <a:off x="0" y="11715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2108895" y="3904357"/>
            <a:ext cx="8496944" cy="954107"/>
          </a:xfrm>
          <a:prstGeom prst="rect">
            <a:avLst/>
          </a:prstGeom>
          <a:noFill/>
        </p:spPr>
        <p:txBody>
          <a:bodyPr wrap="square" rtlCol="0">
            <a:spAutoFit/>
          </a:bodyPr>
          <a:lstStyle/>
          <a:p>
            <a:r>
              <a:rPr lang="zh-CN" altLang="en-US" sz="2800" dirty="0" smtClean="0"/>
              <a:t>利用上述公式对数据进行标准化，并计算得主成分回归特征向量如下</a:t>
            </a:r>
            <a:endParaRPr lang="zh-CN" altLang="en-US" sz="2800" dirty="0"/>
          </a:p>
        </p:txBody>
      </p:sp>
      <p:graphicFrame>
        <p:nvGraphicFramePr>
          <p:cNvPr id="9" name="表格 8"/>
          <p:cNvGraphicFramePr>
            <a:graphicFrameLocks noGrp="1"/>
          </p:cNvGraphicFramePr>
          <p:nvPr>
            <p:extLst>
              <p:ext uri="{D42A27DB-BD31-4B8C-83A1-F6EECF244321}">
                <p14:modId xmlns:p14="http://schemas.microsoft.com/office/powerpoint/2010/main" val="1377299904"/>
              </p:ext>
            </p:extLst>
          </p:nvPr>
        </p:nvGraphicFramePr>
        <p:xfrm>
          <a:off x="2252911" y="5192587"/>
          <a:ext cx="8424934" cy="1223184"/>
        </p:xfrm>
        <a:graphic>
          <a:graphicData uri="http://schemas.openxmlformats.org/drawingml/2006/table">
            <a:tbl>
              <a:tblPr>
                <a:tableStyleId>{E8B1032C-EA38-4F05-BA0D-38AFFFC7BED3}</a:tableStyleId>
              </a:tblPr>
              <a:tblGrid>
                <a:gridCol w="1203562"/>
                <a:gridCol w="1203562"/>
                <a:gridCol w="1203562"/>
                <a:gridCol w="1203562"/>
                <a:gridCol w="1203562"/>
                <a:gridCol w="1203562"/>
                <a:gridCol w="1203562"/>
              </a:tblGrid>
              <a:tr h="0">
                <a:tc>
                  <a:txBody>
                    <a:bodyPr/>
                    <a:lstStyle/>
                    <a:p>
                      <a:pPr algn="r">
                        <a:spcAft>
                          <a:spcPts val="0"/>
                        </a:spcAft>
                      </a:pPr>
                      <a:r>
                        <a:rPr lang="en-US" sz="2000" kern="100" dirty="0"/>
                        <a:t>5.830569</a:t>
                      </a:r>
                      <a:endParaRPr lang="zh-CN" sz="2000" kern="100" dirty="0">
                        <a:latin typeface="Times New Roman"/>
                        <a:ea typeface="宋体"/>
                      </a:endParaRPr>
                    </a:p>
                  </a:txBody>
                  <a:tcPr marL="68580" marR="68580" marT="0" marB="0"/>
                </a:tc>
                <a:tc>
                  <a:txBody>
                    <a:bodyPr/>
                    <a:lstStyle/>
                    <a:p>
                      <a:pPr algn="r">
                        <a:spcAft>
                          <a:spcPts val="0"/>
                        </a:spcAft>
                      </a:pPr>
                      <a:r>
                        <a:rPr lang="en-US" sz="2000" kern="100"/>
                        <a:t>2.108099</a:t>
                      </a:r>
                      <a:endParaRPr lang="zh-CN" sz="2000" kern="100">
                        <a:latin typeface="Times New Roman"/>
                        <a:ea typeface="宋体"/>
                      </a:endParaRPr>
                    </a:p>
                  </a:txBody>
                  <a:tcPr marL="68580" marR="68580" marT="0" marB="0"/>
                </a:tc>
                <a:tc>
                  <a:txBody>
                    <a:bodyPr/>
                    <a:lstStyle/>
                    <a:p>
                      <a:pPr algn="r">
                        <a:spcAft>
                          <a:spcPts val="0"/>
                        </a:spcAft>
                      </a:pPr>
                      <a:r>
                        <a:rPr lang="en-US" sz="2000" kern="100"/>
                        <a:t>2.023791</a:t>
                      </a:r>
                      <a:endParaRPr lang="zh-CN" sz="2000" kern="100">
                        <a:latin typeface="Times New Roman"/>
                        <a:ea typeface="宋体"/>
                      </a:endParaRPr>
                    </a:p>
                  </a:txBody>
                  <a:tcPr marL="68580" marR="68580" marT="0" marB="0"/>
                </a:tc>
                <a:tc>
                  <a:txBody>
                    <a:bodyPr/>
                    <a:lstStyle/>
                    <a:p>
                      <a:pPr algn="r">
                        <a:spcAft>
                          <a:spcPts val="0"/>
                        </a:spcAft>
                      </a:pPr>
                      <a:r>
                        <a:rPr lang="en-US" sz="2000" kern="100"/>
                        <a:t>1.548141</a:t>
                      </a:r>
                      <a:endParaRPr lang="zh-CN" sz="2000" kern="100">
                        <a:latin typeface="Times New Roman"/>
                        <a:ea typeface="宋体"/>
                      </a:endParaRPr>
                    </a:p>
                  </a:txBody>
                  <a:tcPr marL="68580" marR="68580" marT="0" marB="0"/>
                </a:tc>
                <a:tc>
                  <a:txBody>
                    <a:bodyPr/>
                    <a:lstStyle/>
                    <a:p>
                      <a:pPr algn="r">
                        <a:spcAft>
                          <a:spcPts val="0"/>
                        </a:spcAft>
                      </a:pPr>
                      <a:r>
                        <a:rPr lang="en-US" sz="2000" kern="100"/>
                        <a:t>1.270862</a:t>
                      </a:r>
                      <a:endParaRPr lang="zh-CN" sz="2000" kern="100">
                        <a:latin typeface="Times New Roman"/>
                        <a:ea typeface="宋体"/>
                      </a:endParaRPr>
                    </a:p>
                  </a:txBody>
                  <a:tcPr marL="68580" marR="68580" marT="0" marB="0"/>
                </a:tc>
                <a:tc>
                  <a:txBody>
                    <a:bodyPr/>
                    <a:lstStyle/>
                    <a:p>
                      <a:pPr algn="r">
                        <a:spcAft>
                          <a:spcPts val="0"/>
                        </a:spcAft>
                      </a:pPr>
                      <a:r>
                        <a:rPr lang="en-US" sz="2000" kern="100"/>
                        <a:t>1.142889</a:t>
                      </a:r>
                      <a:endParaRPr lang="zh-CN" sz="2000" kern="100">
                        <a:latin typeface="Times New Roman"/>
                        <a:ea typeface="宋体"/>
                      </a:endParaRPr>
                    </a:p>
                  </a:txBody>
                  <a:tcPr marL="68580" marR="68580" marT="0" marB="0"/>
                </a:tc>
                <a:tc>
                  <a:txBody>
                    <a:bodyPr/>
                    <a:lstStyle/>
                    <a:p>
                      <a:pPr algn="r">
                        <a:spcAft>
                          <a:spcPts val="0"/>
                        </a:spcAft>
                      </a:pPr>
                      <a:r>
                        <a:rPr lang="en-US" sz="2000" kern="100"/>
                        <a:t>1.079039</a:t>
                      </a:r>
                      <a:endParaRPr lang="zh-CN" sz="2000" kern="100">
                        <a:latin typeface="Times New Roman"/>
                        <a:ea typeface="宋体"/>
                      </a:endParaRPr>
                    </a:p>
                  </a:txBody>
                  <a:tcPr marL="68580" marR="68580" marT="0" marB="0"/>
                </a:tc>
              </a:tr>
              <a:tr h="236180">
                <a:tc>
                  <a:txBody>
                    <a:bodyPr/>
                    <a:lstStyle/>
                    <a:p>
                      <a:pPr algn="r">
                        <a:spcAft>
                          <a:spcPts val="0"/>
                        </a:spcAft>
                      </a:pPr>
                      <a:r>
                        <a:rPr lang="en-US" sz="2000" kern="100"/>
                        <a:t>0.984911</a:t>
                      </a:r>
                      <a:endParaRPr lang="zh-CN" sz="2000" kern="100">
                        <a:latin typeface="Times New Roman"/>
                        <a:ea typeface="宋体"/>
                      </a:endParaRPr>
                    </a:p>
                  </a:txBody>
                  <a:tcPr marL="68580" marR="68580" marT="0" marB="0"/>
                </a:tc>
                <a:tc>
                  <a:txBody>
                    <a:bodyPr/>
                    <a:lstStyle/>
                    <a:p>
                      <a:pPr algn="r">
                        <a:spcAft>
                          <a:spcPts val="0"/>
                        </a:spcAft>
                      </a:pPr>
                      <a:r>
                        <a:rPr lang="en-US" sz="2000" kern="100"/>
                        <a:t>0.973456</a:t>
                      </a:r>
                      <a:endParaRPr lang="zh-CN" sz="2000" kern="100">
                        <a:latin typeface="Times New Roman"/>
                        <a:ea typeface="宋体"/>
                      </a:endParaRPr>
                    </a:p>
                  </a:txBody>
                  <a:tcPr marL="68580" marR="68580" marT="0" marB="0"/>
                </a:tc>
                <a:tc>
                  <a:txBody>
                    <a:bodyPr/>
                    <a:lstStyle/>
                    <a:p>
                      <a:pPr algn="r">
                        <a:spcAft>
                          <a:spcPts val="0"/>
                        </a:spcAft>
                      </a:pPr>
                      <a:r>
                        <a:rPr lang="en-US" sz="2000" kern="100"/>
                        <a:t>0.896728</a:t>
                      </a:r>
                      <a:endParaRPr lang="zh-CN" sz="2000" kern="100">
                        <a:latin typeface="Times New Roman"/>
                        <a:ea typeface="宋体"/>
                      </a:endParaRPr>
                    </a:p>
                  </a:txBody>
                  <a:tcPr marL="68580" marR="68580" marT="0" marB="0"/>
                </a:tc>
                <a:tc>
                  <a:txBody>
                    <a:bodyPr/>
                    <a:lstStyle/>
                    <a:p>
                      <a:pPr algn="r">
                        <a:spcAft>
                          <a:spcPts val="0"/>
                        </a:spcAft>
                      </a:pPr>
                      <a:r>
                        <a:rPr lang="en-US" sz="2000" kern="100"/>
                        <a:t>0.878234</a:t>
                      </a:r>
                      <a:endParaRPr lang="zh-CN" sz="2000" kern="100">
                        <a:latin typeface="Times New Roman"/>
                        <a:ea typeface="宋体"/>
                      </a:endParaRPr>
                    </a:p>
                  </a:txBody>
                  <a:tcPr marL="68580" marR="68580" marT="0" marB="0"/>
                </a:tc>
                <a:tc>
                  <a:txBody>
                    <a:bodyPr/>
                    <a:lstStyle/>
                    <a:p>
                      <a:pPr algn="r">
                        <a:spcAft>
                          <a:spcPts val="0"/>
                        </a:spcAft>
                      </a:pPr>
                      <a:r>
                        <a:rPr lang="en-US" sz="2000" kern="100"/>
                        <a:t>0.848337</a:t>
                      </a:r>
                      <a:endParaRPr lang="zh-CN" sz="2000" kern="100">
                        <a:latin typeface="Times New Roman"/>
                        <a:ea typeface="宋体"/>
                      </a:endParaRPr>
                    </a:p>
                  </a:txBody>
                  <a:tcPr marL="68580" marR="68580" marT="0" marB="0"/>
                </a:tc>
                <a:tc>
                  <a:txBody>
                    <a:bodyPr/>
                    <a:lstStyle/>
                    <a:p>
                      <a:pPr algn="r">
                        <a:spcAft>
                          <a:spcPts val="0"/>
                        </a:spcAft>
                      </a:pPr>
                      <a:r>
                        <a:rPr lang="en-US" sz="2000" kern="100"/>
                        <a:t>0.823186</a:t>
                      </a:r>
                      <a:endParaRPr lang="zh-CN" sz="2000" kern="100">
                        <a:latin typeface="Times New Roman"/>
                        <a:ea typeface="宋体"/>
                      </a:endParaRPr>
                    </a:p>
                  </a:txBody>
                  <a:tcPr marL="68580" marR="68580" marT="0" marB="0"/>
                </a:tc>
                <a:tc>
                  <a:txBody>
                    <a:bodyPr/>
                    <a:lstStyle/>
                    <a:p>
                      <a:pPr algn="just"/>
                      <a:endParaRPr lang="zh-CN" sz="2000">
                        <a:latin typeface="Times New Roman"/>
                      </a:endParaRPr>
                    </a:p>
                  </a:txBody>
                  <a:tcPr marL="68580" marR="68580" marT="0" marB="0"/>
                </a:tc>
              </a:tr>
              <a:tr h="308784">
                <a:tc>
                  <a:txBody>
                    <a:bodyPr/>
                    <a:lstStyle/>
                    <a:p>
                      <a:pPr algn="r">
                        <a:spcAft>
                          <a:spcPts val="0"/>
                        </a:spcAft>
                      </a:pPr>
                      <a:r>
                        <a:rPr lang="en-US" sz="2000" kern="100"/>
                        <a:t>0.770015</a:t>
                      </a:r>
                      <a:endParaRPr lang="zh-CN" sz="2000" kern="100">
                        <a:latin typeface="Times New Roman"/>
                        <a:ea typeface="宋体"/>
                      </a:endParaRPr>
                    </a:p>
                  </a:txBody>
                  <a:tcPr marL="68580" marR="68580" marT="0" marB="0"/>
                </a:tc>
                <a:tc>
                  <a:txBody>
                    <a:bodyPr/>
                    <a:lstStyle/>
                    <a:p>
                      <a:pPr algn="r">
                        <a:spcAft>
                          <a:spcPts val="0"/>
                        </a:spcAft>
                      </a:pPr>
                      <a:r>
                        <a:rPr lang="en-US" sz="2000" kern="100"/>
                        <a:t>0.68834</a:t>
                      </a:r>
                      <a:endParaRPr lang="zh-CN" sz="2000" kern="100">
                        <a:latin typeface="Times New Roman"/>
                        <a:ea typeface="宋体"/>
                      </a:endParaRPr>
                    </a:p>
                  </a:txBody>
                  <a:tcPr marL="68580" marR="68580" marT="0" marB="0"/>
                </a:tc>
                <a:tc>
                  <a:txBody>
                    <a:bodyPr/>
                    <a:lstStyle/>
                    <a:p>
                      <a:pPr algn="r">
                        <a:spcAft>
                          <a:spcPts val="0"/>
                        </a:spcAft>
                      </a:pPr>
                      <a:r>
                        <a:rPr lang="en-US" sz="2000" kern="100"/>
                        <a:t>0.646611</a:t>
                      </a:r>
                      <a:endParaRPr lang="zh-CN" sz="2000" kern="100">
                        <a:latin typeface="Times New Roman"/>
                        <a:ea typeface="宋体"/>
                      </a:endParaRPr>
                    </a:p>
                  </a:txBody>
                  <a:tcPr marL="68580" marR="68580" marT="0" marB="0"/>
                </a:tc>
                <a:tc>
                  <a:txBody>
                    <a:bodyPr/>
                    <a:lstStyle/>
                    <a:p>
                      <a:pPr algn="r">
                        <a:spcAft>
                          <a:spcPts val="0"/>
                        </a:spcAft>
                      </a:pPr>
                      <a:r>
                        <a:rPr lang="en-US" sz="2000" kern="100"/>
                        <a:t>0.571062</a:t>
                      </a:r>
                      <a:endParaRPr lang="zh-CN" sz="2000" kern="100">
                        <a:latin typeface="Times New Roman"/>
                        <a:ea typeface="宋体"/>
                      </a:endParaRPr>
                    </a:p>
                  </a:txBody>
                  <a:tcPr marL="68580" marR="68580" marT="0" marB="0"/>
                </a:tc>
                <a:tc>
                  <a:txBody>
                    <a:bodyPr/>
                    <a:lstStyle/>
                    <a:p>
                      <a:pPr algn="r">
                        <a:spcAft>
                          <a:spcPts val="0"/>
                        </a:spcAft>
                      </a:pPr>
                      <a:r>
                        <a:rPr lang="en-US" sz="2000" kern="100"/>
                        <a:t>0.49684</a:t>
                      </a:r>
                      <a:endParaRPr lang="zh-CN" sz="2000" kern="100">
                        <a:latin typeface="Times New Roman"/>
                        <a:ea typeface="宋体"/>
                      </a:endParaRPr>
                    </a:p>
                  </a:txBody>
                  <a:tcPr marL="68580" marR="68580" marT="0" marB="0"/>
                </a:tc>
                <a:tc>
                  <a:txBody>
                    <a:bodyPr/>
                    <a:lstStyle/>
                    <a:p>
                      <a:pPr algn="r">
                        <a:spcAft>
                          <a:spcPts val="0"/>
                        </a:spcAft>
                      </a:pPr>
                      <a:r>
                        <a:rPr lang="en-US" sz="2000" kern="100"/>
                        <a:t>0.465049</a:t>
                      </a:r>
                      <a:endParaRPr lang="zh-CN" sz="2000" kern="100">
                        <a:latin typeface="Times New Roman"/>
                        <a:ea typeface="宋体"/>
                      </a:endParaRPr>
                    </a:p>
                  </a:txBody>
                  <a:tcPr marL="68580" marR="68580" marT="0" marB="0"/>
                </a:tc>
                <a:tc>
                  <a:txBody>
                    <a:bodyPr/>
                    <a:lstStyle/>
                    <a:p>
                      <a:pPr algn="r">
                        <a:spcAft>
                          <a:spcPts val="0"/>
                        </a:spcAft>
                      </a:pPr>
                      <a:r>
                        <a:rPr lang="en-US" sz="2000" kern="100"/>
                        <a:t>0.413485</a:t>
                      </a:r>
                      <a:endParaRPr lang="zh-CN" sz="2000" kern="100">
                        <a:latin typeface="Times New Roman"/>
                        <a:ea typeface="宋体"/>
                      </a:endParaRPr>
                    </a:p>
                  </a:txBody>
                  <a:tcPr marL="68580" marR="68580" marT="0" marB="0"/>
                </a:tc>
              </a:tr>
              <a:tr h="236180">
                <a:tc>
                  <a:txBody>
                    <a:bodyPr/>
                    <a:lstStyle/>
                    <a:p>
                      <a:pPr algn="r">
                        <a:spcAft>
                          <a:spcPts val="0"/>
                        </a:spcAft>
                      </a:pPr>
                      <a:r>
                        <a:rPr lang="en-US" sz="2000" kern="100"/>
                        <a:t>0.364857</a:t>
                      </a:r>
                      <a:endParaRPr lang="zh-CN" sz="2000" kern="100">
                        <a:latin typeface="Times New Roman"/>
                        <a:ea typeface="宋体"/>
                      </a:endParaRPr>
                    </a:p>
                  </a:txBody>
                  <a:tcPr marL="68580" marR="68580" marT="0" marB="0"/>
                </a:tc>
                <a:tc>
                  <a:txBody>
                    <a:bodyPr/>
                    <a:lstStyle/>
                    <a:p>
                      <a:pPr algn="r">
                        <a:spcAft>
                          <a:spcPts val="0"/>
                        </a:spcAft>
                      </a:pPr>
                      <a:r>
                        <a:rPr lang="en-US" sz="2000" kern="100"/>
                        <a:t>0.324523</a:t>
                      </a:r>
                      <a:endParaRPr lang="zh-CN" sz="2000" kern="100">
                        <a:latin typeface="Times New Roman"/>
                        <a:ea typeface="宋体"/>
                      </a:endParaRPr>
                    </a:p>
                  </a:txBody>
                  <a:tcPr marL="68580" marR="68580" marT="0" marB="0"/>
                </a:tc>
                <a:tc>
                  <a:txBody>
                    <a:bodyPr/>
                    <a:lstStyle/>
                    <a:p>
                      <a:pPr algn="r">
                        <a:spcAft>
                          <a:spcPts val="0"/>
                        </a:spcAft>
                      </a:pPr>
                      <a:r>
                        <a:rPr lang="en-US" sz="2000" kern="100"/>
                        <a:t>0.276729</a:t>
                      </a:r>
                      <a:endParaRPr lang="zh-CN" sz="2000" kern="100">
                        <a:latin typeface="Times New Roman"/>
                        <a:ea typeface="宋体"/>
                      </a:endParaRPr>
                    </a:p>
                  </a:txBody>
                  <a:tcPr marL="68580" marR="68580" marT="0" marB="0"/>
                </a:tc>
                <a:tc>
                  <a:txBody>
                    <a:bodyPr/>
                    <a:lstStyle/>
                    <a:p>
                      <a:pPr algn="r">
                        <a:spcAft>
                          <a:spcPts val="0"/>
                        </a:spcAft>
                      </a:pPr>
                      <a:r>
                        <a:rPr lang="en-US" sz="2000" kern="100"/>
                        <a:t>0.245753</a:t>
                      </a:r>
                      <a:endParaRPr lang="zh-CN" sz="2000" kern="100">
                        <a:latin typeface="Times New Roman"/>
                        <a:ea typeface="宋体"/>
                      </a:endParaRPr>
                    </a:p>
                  </a:txBody>
                  <a:tcPr marL="68580" marR="68580" marT="0" marB="0"/>
                </a:tc>
                <a:tc>
                  <a:txBody>
                    <a:bodyPr/>
                    <a:lstStyle/>
                    <a:p>
                      <a:pPr algn="r">
                        <a:spcAft>
                          <a:spcPts val="0"/>
                        </a:spcAft>
                      </a:pPr>
                      <a:r>
                        <a:rPr lang="en-US" sz="2000" kern="100" dirty="0"/>
                        <a:t>0.200672</a:t>
                      </a:r>
                      <a:endParaRPr lang="zh-CN" sz="2000" kern="100" dirty="0">
                        <a:latin typeface="Times New Roman"/>
                        <a:ea typeface="宋体"/>
                      </a:endParaRPr>
                    </a:p>
                  </a:txBody>
                  <a:tcPr marL="68580" marR="68580" marT="0" marB="0"/>
                </a:tc>
                <a:tc>
                  <a:txBody>
                    <a:bodyPr/>
                    <a:lstStyle/>
                    <a:p>
                      <a:pPr algn="r">
                        <a:spcAft>
                          <a:spcPts val="0"/>
                        </a:spcAft>
                      </a:pPr>
                      <a:r>
                        <a:rPr lang="en-US" sz="2000" kern="100"/>
                        <a:t>0.127823</a:t>
                      </a:r>
                      <a:endParaRPr lang="zh-CN" sz="2000" kern="100">
                        <a:latin typeface="Times New Roman"/>
                        <a:ea typeface="宋体"/>
                      </a:endParaRPr>
                    </a:p>
                  </a:txBody>
                  <a:tcPr marL="68580" marR="68580" marT="0" marB="0"/>
                </a:tc>
                <a:tc>
                  <a:txBody>
                    <a:bodyPr/>
                    <a:lstStyle/>
                    <a:p>
                      <a:pPr algn="just"/>
                      <a:endParaRPr lang="zh-CN" sz="2000" dirty="0">
                        <a:latin typeface="Times New Roman"/>
                      </a:endParaRPr>
                    </a:p>
                  </a:txBody>
                  <a:tcPr marL="68580" marR="68580" marT="0" marB="0"/>
                </a:tc>
              </a:tr>
            </a:tbl>
          </a:graphicData>
        </a:graphic>
      </p:graphicFrame>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967025714"/>
      </p:ext>
    </p:extLst>
  </p:cSld>
  <p:clrMapOvr>
    <a:masterClrMapping/>
  </p:clrMapOvr>
  <p:transition spd="slow" advTm="0">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7047" y="1456085"/>
            <a:ext cx="2232248" cy="1512168"/>
          </a:xfrm>
          <a:prstGeom prst="rect">
            <a:avLst/>
          </a:prstGeom>
          <a:noFill/>
          <a:ln>
            <a:noFill/>
          </a:ln>
        </p:spPr>
      </p:pic>
      <p:pic>
        <p:nvPicPr>
          <p:cNvPr id="3" name="图片 2" descr="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3351" y="1240061"/>
            <a:ext cx="2329408" cy="1753915"/>
          </a:xfrm>
          <a:prstGeom prst="rect">
            <a:avLst/>
          </a:prstGeom>
          <a:noFill/>
          <a:ln>
            <a:noFill/>
          </a:ln>
        </p:spPr>
      </p:pic>
      <p:sp>
        <p:nvSpPr>
          <p:cNvPr id="4" name="TextBox 3"/>
          <p:cNvSpPr txBox="1"/>
          <p:nvPr/>
        </p:nvSpPr>
        <p:spPr>
          <a:xfrm>
            <a:off x="1532831" y="3256285"/>
            <a:ext cx="10204472" cy="1384995"/>
          </a:xfrm>
          <a:prstGeom prst="rect">
            <a:avLst/>
          </a:prstGeom>
          <a:noFill/>
        </p:spPr>
        <p:txBody>
          <a:bodyPr wrap="square" rtlCol="0">
            <a:spAutoFit/>
          </a:bodyPr>
          <a:lstStyle/>
          <a:p>
            <a:r>
              <a:rPr lang="zh-CN" altLang="en-US" sz="2800" dirty="0" smtClean="0"/>
              <a:t>利用上述公式计算总贡献率，选取前</a:t>
            </a:r>
            <a:r>
              <a:rPr lang="en-US" altLang="zh-CN" sz="2800" dirty="0" smtClean="0"/>
              <a:t>14</a:t>
            </a:r>
            <a:r>
              <a:rPr lang="zh-CN" altLang="en-US" sz="2800" dirty="0" smtClean="0"/>
              <a:t>个主成分（其贡献率超过</a:t>
            </a:r>
            <a:r>
              <a:rPr lang="en-US" altLang="zh-CN" sz="2800" dirty="0" smtClean="0"/>
              <a:t>80%</a:t>
            </a:r>
            <a:r>
              <a:rPr lang="zh-CN" altLang="en-US" sz="2800" dirty="0" smtClean="0"/>
              <a:t>），进而探究每个独立变量在这些主成分中的系数相对大小，判断其重要程度进行排名</a:t>
            </a:r>
            <a:endParaRPr lang="zh-CN" altLang="en-US" sz="2800" dirty="0"/>
          </a:p>
        </p:txBody>
      </p:sp>
      <p:sp>
        <p:nvSpPr>
          <p:cNvPr id="72706"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7" name="Rectangle 3"/>
          <p:cNvSpPr>
            <a:spLocks noChangeArrowheads="1"/>
          </p:cNvSpPr>
          <p:nvPr/>
        </p:nvSpPr>
        <p:spPr bwMode="auto">
          <a:xfrm>
            <a:off x="0" y="6381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2709" name="Rectangle 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1" name="Rectangle 7"/>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3" name="Rectangle 9"/>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6" name="矩形 5"/>
              <p:cNvSpPr/>
              <p:nvPr/>
            </p:nvSpPr>
            <p:spPr>
              <a:xfrm>
                <a:off x="3006845" y="4921657"/>
                <a:ext cx="684770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charset="0"/>
                            </a:rPr>
                            <m:t>𝑧</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11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31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41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51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26 1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3006845" y="4921657"/>
                <a:ext cx="6847708" cy="400110"/>
              </a:xfrm>
              <a:prstGeom prst="rect">
                <a:avLst/>
              </a:prstGeom>
              <a:blipFill rotWithShape="0">
                <a:blip r:embed="rId4" cstate="print"/>
                <a:stretch>
                  <a:fillRect t="-40909" b="-984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006845" y="5402089"/>
                <a:ext cx="685367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charset="0"/>
                            </a:rPr>
                            <m:t>𝑧</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12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32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42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52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26 2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3006845" y="5402089"/>
                <a:ext cx="6853671" cy="400110"/>
              </a:xfrm>
              <a:prstGeom prst="rect">
                <a:avLst/>
              </a:prstGeom>
              <a:blipFill rotWithShape="0">
                <a:blip r:embed="rId5" cstate="print"/>
                <a:stretch>
                  <a:fillRect t="-40909" b="-984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008006" y="5820740"/>
                <a:ext cx="4106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charset="0"/>
                        </a:rPr>
                        <m:t>…</m:t>
                      </m:r>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6008006" y="5820740"/>
                <a:ext cx="410689" cy="369332"/>
              </a:xfrm>
              <a:prstGeom prst="rect">
                <a:avLst/>
              </a:prstGeom>
              <a:blipFill rotWithShape="0">
                <a:blip r:embed="rId6"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28975" y="6104594"/>
                <a:ext cx="811123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charset="0"/>
                            </a:rPr>
                            <m:t>𝑧</m:t>
                          </m:r>
                        </m:e>
                        <m:sub>
                          <m:r>
                            <a:rPr lang="zh-CN" altLang="en-US" sz="2000" i="0">
                              <a:latin typeface="Cambria Math" charset="0"/>
                            </a:rPr>
                            <m:t>14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1 14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3 14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4 14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5 14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26 14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xmlns="">
          <p:sp>
            <p:nvSpPr>
              <p:cNvPr id="9" name="矩形 8"/>
              <p:cNvSpPr>
                <a:spLocks noRot="1" noChangeAspect="1" noMove="1" noResize="1" noEditPoints="1" noAdjustHandles="1" noChangeArrowheads="1" noChangeShapeType="1" noTextEdit="1"/>
              </p:cNvSpPr>
              <p:nvPr/>
            </p:nvSpPr>
            <p:spPr>
              <a:xfrm>
                <a:off x="2828975" y="6104594"/>
                <a:ext cx="8111233" cy="400110"/>
              </a:xfrm>
              <a:prstGeom prst="rect">
                <a:avLst/>
              </a:prstGeom>
              <a:blipFill rotWithShape="0">
                <a:blip r:embed="rId7" cstate="print"/>
                <a:stretch>
                  <a:fillRect t="-40909" b="-984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264787"/>
      </p:ext>
    </p:extLst>
  </p:cSld>
  <p:clrMapOvr>
    <a:masterClrMapping/>
  </p:clrMapOvr>
  <p:transition spd="slow" advTm="0">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04</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模型建立</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7"/>
          <p:cNvSpPr txBox="1"/>
          <p:nvPr/>
        </p:nvSpPr>
        <p:spPr>
          <a:xfrm>
            <a:off x="6573391" y="3832349"/>
            <a:ext cx="3096344" cy="492443"/>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定性结论与模型深度分析</a:t>
            </a:r>
          </a:p>
        </p:txBody>
      </p:sp>
    </p:spTree>
    <p:extLst>
      <p:ext uri="{BB962C8B-B14F-4D97-AF65-F5344CB8AC3E}">
        <p14:creationId xmlns:p14="http://schemas.microsoft.com/office/powerpoint/2010/main" val="2302412730"/>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par>
                          <p:cTn id="31" fill="hold">
                            <p:stCondLst>
                              <p:cond delay="225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857739" y="5473713"/>
              <a:ext cx="182736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7165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143095"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357145"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04541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617334" y="5019258"/>
              <a:ext cx="895657" cy="132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437265" y="4347224"/>
              <a:ext cx="705830"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01</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研究目的与意义</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5946394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44799" y="1305623"/>
            <a:ext cx="10712174" cy="4536504"/>
            <a:chOff x="212994" y="817502"/>
            <a:chExt cx="10712174" cy="5284297"/>
          </a:xfrm>
        </p:grpSpPr>
        <p:grpSp>
          <p:nvGrpSpPr>
            <p:cNvPr id="2084" name="Group 36"/>
            <p:cNvGrpSpPr>
              <a:grpSpLocks/>
            </p:cNvGrpSpPr>
            <p:nvPr/>
          </p:nvGrpSpPr>
          <p:grpSpPr bwMode="auto">
            <a:xfrm>
              <a:off x="5174712" y="817502"/>
              <a:ext cx="4522081" cy="883991"/>
              <a:chOff x="2016" y="3264"/>
              <a:chExt cx="2592" cy="528"/>
            </a:xfrm>
          </p:grpSpPr>
          <p:sp>
            <p:nvSpPr>
              <p:cNvPr id="313383" name="Rectangle 10"/>
              <p:cNvSpPr>
                <a:spLocks noChangeArrowheads="1"/>
              </p:cNvSpPr>
              <p:nvPr/>
            </p:nvSpPr>
            <p:spPr bwMode="auto">
              <a:xfrm>
                <a:off x="2976" y="3264"/>
                <a:ext cx="576"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2</a:t>
                </a:r>
              </a:p>
            </p:txBody>
          </p:sp>
          <p:sp>
            <p:nvSpPr>
              <p:cNvPr id="313384" name="Rectangle 11"/>
              <p:cNvSpPr>
                <a:spLocks noChangeArrowheads="1"/>
              </p:cNvSpPr>
              <p:nvPr/>
            </p:nvSpPr>
            <p:spPr bwMode="auto">
              <a:xfrm>
                <a:off x="2016" y="3264"/>
                <a:ext cx="624"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1</a:t>
                </a:r>
              </a:p>
            </p:txBody>
          </p:sp>
          <p:sp>
            <p:nvSpPr>
              <p:cNvPr id="313385" name="Rectangle 12"/>
              <p:cNvSpPr>
                <a:spLocks noChangeArrowheads="1"/>
              </p:cNvSpPr>
              <p:nvPr/>
            </p:nvSpPr>
            <p:spPr bwMode="auto">
              <a:xfrm>
                <a:off x="3888" y="3264"/>
                <a:ext cx="720"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3</a:t>
                </a:r>
                <a:endParaRPr lang="en-US" altLang="zh-CN" sz="2531" b="1" dirty="0">
                  <a:solidFill>
                    <a:srgbClr val="000000"/>
                  </a:solidFill>
                </a:endParaRPr>
              </a:p>
            </p:txBody>
          </p:sp>
        </p:grpSp>
        <p:sp>
          <p:nvSpPr>
            <p:cNvPr id="2061" name="Text Box 13"/>
            <p:cNvSpPr txBox="1">
              <a:spLocks noChangeArrowheads="1"/>
            </p:cNvSpPr>
            <p:nvPr/>
          </p:nvSpPr>
          <p:spPr bwMode="auto">
            <a:xfrm>
              <a:off x="212994" y="5343568"/>
              <a:ext cx="3839014" cy="481799"/>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Scheme Layer(Click Rate)</a:t>
              </a:r>
              <a:endParaRPr lang="zh-CN" altLang="en-US" sz="2531" b="1" dirty="0">
                <a:solidFill>
                  <a:srgbClr val="000000"/>
                </a:solidFill>
              </a:endParaRPr>
            </a:p>
          </p:txBody>
        </p:sp>
        <p:sp>
          <p:nvSpPr>
            <p:cNvPr id="2062" name="Text Box 14"/>
            <p:cNvSpPr txBox="1">
              <a:spLocks noChangeArrowheads="1"/>
            </p:cNvSpPr>
            <p:nvPr/>
          </p:nvSpPr>
          <p:spPr bwMode="auto">
            <a:xfrm>
              <a:off x="624235" y="1016054"/>
              <a:ext cx="3016532" cy="87126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Target Layer (RAM)</a:t>
              </a:r>
              <a:endParaRPr lang="zh-CN" altLang="en-US" sz="2531" b="1" dirty="0">
                <a:solidFill>
                  <a:srgbClr val="000000"/>
                </a:solidFill>
              </a:endParaRPr>
            </a:p>
          </p:txBody>
        </p:sp>
        <p:grpSp>
          <p:nvGrpSpPr>
            <p:cNvPr id="3" name="组合 2"/>
            <p:cNvGrpSpPr/>
            <p:nvPr/>
          </p:nvGrpSpPr>
          <p:grpSpPr>
            <a:xfrm>
              <a:off x="4348814" y="5151422"/>
              <a:ext cx="6576354" cy="950377"/>
              <a:chOff x="3659188" y="3751815"/>
              <a:chExt cx="6235700" cy="901148"/>
            </a:xfrm>
          </p:grpSpPr>
          <p:sp>
            <p:nvSpPr>
              <p:cNvPr id="313373" name="Rectangle 5"/>
              <p:cNvSpPr>
                <a:spLocks noChangeArrowheads="1"/>
              </p:cNvSpPr>
              <p:nvPr/>
            </p:nvSpPr>
            <p:spPr bwMode="auto">
              <a:xfrm>
                <a:off x="6309361" y="3751815"/>
                <a:ext cx="857409"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3</a:t>
                </a:r>
                <a:endParaRPr lang="en-US" altLang="zh-CN" sz="2531" b="1" dirty="0">
                  <a:solidFill>
                    <a:srgbClr val="000000"/>
                  </a:solidFill>
                </a:endParaRPr>
              </a:p>
            </p:txBody>
          </p:sp>
          <p:sp>
            <p:nvSpPr>
              <p:cNvPr id="313374" name="Rectangle 6"/>
              <p:cNvSpPr>
                <a:spLocks noChangeArrowheads="1"/>
              </p:cNvSpPr>
              <p:nvPr/>
            </p:nvSpPr>
            <p:spPr bwMode="auto">
              <a:xfrm>
                <a:off x="3659188" y="3751815"/>
                <a:ext cx="857409" cy="75095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1</a:t>
                </a:r>
              </a:p>
            </p:txBody>
          </p:sp>
          <p:sp>
            <p:nvSpPr>
              <p:cNvPr id="313375" name="Rectangle 7"/>
              <p:cNvSpPr>
                <a:spLocks noChangeArrowheads="1"/>
              </p:cNvSpPr>
              <p:nvPr/>
            </p:nvSpPr>
            <p:spPr bwMode="auto">
              <a:xfrm>
                <a:off x="4906328"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2</a:t>
                </a:r>
              </a:p>
            </p:txBody>
          </p:sp>
          <p:sp>
            <p:nvSpPr>
              <p:cNvPr id="313376" name="Rectangle 8"/>
              <p:cNvSpPr>
                <a:spLocks noChangeArrowheads="1"/>
              </p:cNvSpPr>
              <p:nvPr/>
            </p:nvSpPr>
            <p:spPr bwMode="auto">
              <a:xfrm>
                <a:off x="7634447" y="3751815"/>
                <a:ext cx="857409" cy="90114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4</a:t>
                </a:r>
                <a:endParaRPr lang="en-US" altLang="zh-CN" sz="2531" b="1" dirty="0">
                  <a:solidFill>
                    <a:srgbClr val="000000"/>
                  </a:solidFill>
                </a:endParaRPr>
              </a:p>
            </p:txBody>
          </p:sp>
          <p:sp>
            <p:nvSpPr>
              <p:cNvPr id="313377" name="Rectangle 9"/>
              <p:cNvSpPr>
                <a:spLocks noChangeArrowheads="1"/>
              </p:cNvSpPr>
              <p:nvPr/>
            </p:nvSpPr>
            <p:spPr bwMode="auto">
              <a:xfrm>
                <a:off x="8959533"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5</a:t>
                </a:r>
                <a:endParaRPr lang="en-US" altLang="zh-CN" sz="2531" b="1" dirty="0">
                  <a:solidFill>
                    <a:srgbClr val="000000"/>
                  </a:solidFill>
                </a:endParaRPr>
              </a:p>
            </p:txBody>
          </p:sp>
        </p:grpSp>
        <p:grpSp>
          <p:nvGrpSpPr>
            <p:cNvPr id="2" name="组合 1"/>
            <p:cNvGrpSpPr/>
            <p:nvPr/>
          </p:nvGrpSpPr>
          <p:grpSpPr>
            <a:xfrm rot="10800000">
              <a:off x="4793167" y="1701495"/>
              <a:ext cx="5728520" cy="3468802"/>
              <a:chOff x="4282271" y="4556125"/>
              <a:chExt cx="4550364" cy="889000"/>
            </a:xfrm>
          </p:grpSpPr>
          <p:grpSp>
            <p:nvGrpSpPr>
              <p:cNvPr id="2085" name="Group 37"/>
              <p:cNvGrpSpPr>
                <a:grpSpLocks/>
              </p:cNvGrpSpPr>
              <p:nvPr/>
            </p:nvGrpSpPr>
            <p:grpSpPr bwMode="auto">
              <a:xfrm>
                <a:off x="4282271" y="4556125"/>
                <a:ext cx="3982255" cy="889000"/>
                <a:chOff x="1737" y="2704"/>
                <a:chExt cx="2487" cy="560"/>
              </a:xfrm>
            </p:grpSpPr>
            <p:sp>
              <p:nvSpPr>
                <p:cNvPr id="313370" name="Line 22"/>
                <p:cNvSpPr>
                  <a:spLocks noChangeShapeType="1"/>
                </p:cNvSpPr>
                <p:nvPr/>
              </p:nvSpPr>
              <p:spPr bwMode="auto">
                <a:xfrm>
                  <a:off x="1737" y="2704"/>
                  <a:ext cx="56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71" name="Line 23"/>
                <p:cNvSpPr>
                  <a:spLocks noChangeShapeType="1"/>
                </p:cNvSpPr>
                <p:nvPr/>
              </p:nvSpPr>
              <p:spPr bwMode="auto">
                <a:xfrm>
                  <a:off x="1737" y="2707"/>
                  <a:ext cx="1527" cy="55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72" name="Line 24"/>
                <p:cNvSpPr>
                  <a:spLocks noChangeShapeType="1"/>
                </p:cNvSpPr>
                <p:nvPr/>
              </p:nvSpPr>
              <p:spPr bwMode="auto">
                <a:xfrm>
                  <a:off x="1737" y="2704"/>
                  <a:ext cx="248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89" name="Group 41"/>
              <p:cNvGrpSpPr>
                <a:grpSpLocks/>
              </p:cNvGrpSpPr>
              <p:nvPr/>
            </p:nvGrpSpPr>
            <p:grpSpPr bwMode="auto">
              <a:xfrm>
                <a:off x="5181600" y="4556125"/>
                <a:ext cx="3074988" cy="863600"/>
                <a:chOff x="2304" y="2720"/>
                <a:chExt cx="1920" cy="544"/>
              </a:xfrm>
            </p:grpSpPr>
            <p:sp>
              <p:nvSpPr>
                <p:cNvPr id="313367" name="Line 38"/>
                <p:cNvSpPr>
                  <a:spLocks noChangeShapeType="1"/>
                </p:cNvSpPr>
                <p:nvPr/>
              </p:nvSpPr>
              <p:spPr bwMode="auto">
                <a:xfrm flipH="1">
                  <a:off x="2304" y="2720"/>
                  <a:ext cx="200" cy="54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8" name="Line 39"/>
                <p:cNvSpPr>
                  <a:spLocks noChangeShapeType="1"/>
                </p:cNvSpPr>
                <p:nvPr/>
              </p:nvSpPr>
              <p:spPr bwMode="auto">
                <a:xfrm>
                  <a:off x="2471" y="2726"/>
                  <a:ext cx="793"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9" name="Line 40"/>
                <p:cNvSpPr>
                  <a:spLocks noChangeShapeType="1"/>
                </p:cNvSpPr>
                <p:nvPr/>
              </p:nvSpPr>
              <p:spPr bwMode="auto">
                <a:xfrm>
                  <a:off x="2476" y="2726"/>
                  <a:ext cx="1748"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93" name="Group 45"/>
              <p:cNvGrpSpPr>
                <a:grpSpLocks/>
              </p:cNvGrpSpPr>
              <p:nvPr/>
            </p:nvGrpSpPr>
            <p:grpSpPr bwMode="auto">
              <a:xfrm>
                <a:off x="5181601" y="4556130"/>
                <a:ext cx="3651034" cy="863601"/>
                <a:chOff x="2304" y="2720"/>
                <a:chExt cx="2280" cy="544"/>
              </a:xfrm>
            </p:grpSpPr>
            <p:sp>
              <p:nvSpPr>
                <p:cNvPr id="313358" name="Line 16"/>
                <p:cNvSpPr>
                  <a:spLocks noChangeShapeType="1"/>
                </p:cNvSpPr>
                <p:nvPr/>
              </p:nvSpPr>
              <p:spPr bwMode="auto">
                <a:xfrm>
                  <a:off x="3221" y="2726"/>
                  <a:ext cx="4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59" name="Line 25"/>
                <p:cNvSpPr>
                  <a:spLocks noChangeShapeType="1"/>
                </p:cNvSpPr>
                <p:nvPr/>
              </p:nvSpPr>
              <p:spPr bwMode="auto">
                <a:xfrm flipV="1">
                  <a:off x="2304" y="2726"/>
                  <a:ext cx="917"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0" name="Line 26"/>
                <p:cNvSpPr>
                  <a:spLocks noChangeShapeType="1"/>
                </p:cNvSpPr>
                <p:nvPr/>
              </p:nvSpPr>
              <p:spPr bwMode="auto">
                <a:xfrm flipV="1">
                  <a:off x="2352" y="2723"/>
                  <a:ext cx="2232"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1" name="Line 27"/>
                <p:cNvSpPr>
                  <a:spLocks noChangeShapeType="1"/>
                </p:cNvSpPr>
                <p:nvPr/>
              </p:nvSpPr>
              <p:spPr bwMode="auto">
                <a:xfrm>
                  <a:off x="3221" y="2726"/>
                  <a:ext cx="100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2" name="Line 28"/>
                <p:cNvSpPr>
                  <a:spLocks noChangeShapeType="1"/>
                </p:cNvSpPr>
                <p:nvPr/>
              </p:nvSpPr>
              <p:spPr bwMode="auto">
                <a:xfrm flipV="1">
                  <a:off x="3264" y="2720"/>
                  <a:ext cx="132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3" name="Line 29"/>
                <p:cNvSpPr>
                  <a:spLocks noChangeShapeType="1"/>
                </p:cNvSpPr>
                <p:nvPr/>
              </p:nvSpPr>
              <p:spPr bwMode="auto">
                <a:xfrm flipH="1">
                  <a:off x="4224" y="2726"/>
                  <a:ext cx="360"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4" name="Line 42"/>
                <p:cNvSpPr>
                  <a:spLocks noChangeShapeType="1"/>
                </p:cNvSpPr>
                <p:nvPr/>
              </p:nvSpPr>
              <p:spPr bwMode="auto">
                <a:xfrm flipH="1">
                  <a:off x="2304" y="2723"/>
                  <a:ext cx="161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5" name="Line 43"/>
                <p:cNvSpPr>
                  <a:spLocks noChangeShapeType="1"/>
                </p:cNvSpPr>
                <p:nvPr/>
              </p:nvSpPr>
              <p:spPr bwMode="auto">
                <a:xfrm flipH="1">
                  <a:off x="3264" y="2723"/>
                  <a:ext cx="65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6" name="Line 44"/>
                <p:cNvSpPr>
                  <a:spLocks noChangeShapeType="1"/>
                </p:cNvSpPr>
                <p:nvPr/>
              </p:nvSpPr>
              <p:spPr bwMode="auto">
                <a:xfrm>
                  <a:off x="3914" y="2720"/>
                  <a:ext cx="31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33"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5" name="矩形 4"/>
              <p:cNvSpPr/>
              <p:nvPr/>
            </p:nvSpPr>
            <p:spPr>
              <a:xfrm>
                <a:off x="2135590" y="5915359"/>
                <a:ext cx="148136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𝐴𝑤</m:t>
                      </m:r>
                      <m:r>
                        <a:rPr lang="zh-CN" altLang="en-US" sz="2400" i="0">
                          <a:latin typeface="Cambria Math" panose="02040503050406030204" pitchFamily="18" charset="0"/>
                        </a:rPr>
                        <m:t>=</m:t>
                      </m:r>
                      <m:r>
                        <a:rPr lang="zh-CN" altLang="en-US" sz="2400" i="1">
                          <a:latin typeface="Cambria Math" panose="02040503050406030204" pitchFamily="18" charset="0"/>
                        </a:rPr>
                        <m:t>𝜆</m:t>
                      </m:r>
                      <m:r>
                        <a:rPr lang="zh-CN" altLang="en-US" sz="2400" i="1">
                          <a:latin typeface="Cambria Math" panose="02040503050406030204" pitchFamily="18" charset="0"/>
                        </a:rPr>
                        <m:t>𝑤</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2135590" y="5915359"/>
                <a:ext cx="1481368" cy="461665"/>
              </a:xfrm>
              <a:prstGeom prst="rect">
                <a:avLst/>
              </a:prstGeom>
              <a:blipFill rotWithShape="0">
                <a:blip r:embed="rId2" cstate="print"/>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4408744"/>
      </p:ext>
    </p:extLst>
  </p:cSld>
  <p:clrMapOvr>
    <a:masterClrMapping/>
  </p:clrMapOvr>
  <p:transition spd="slow" advTm="0">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2409856868"/>
              </p:ext>
            </p:extLst>
          </p:nvPr>
        </p:nvGraphicFramePr>
        <p:xfrm>
          <a:off x="2108893" y="1083271"/>
          <a:ext cx="8902277" cy="5341366"/>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p:cNvSpPr txBox="1">
            <a:spLocks/>
          </p:cNvSpPr>
          <p:nvPr/>
        </p:nvSpPr>
        <p:spPr>
          <a:xfrm>
            <a:off x="2415921" y="6424637"/>
            <a:ext cx="8288220" cy="68807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dirty="0" smtClean="0">
                <a:latin typeface="Times New Roman" panose="02020603050405020304" pitchFamily="18" charset="0"/>
                <a:cs typeface="Times New Roman" panose="02020603050405020304" pitchFamily="18" charset="0"/>
                <a:sym typeface="Arial" panose="020B0604020202020204" pitchFamily="34" charset="0"/>
              </a:rPr>
              <a:t>中等的屏幕清晰度手机中销售量较高和较低的占比都较大</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6"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282740006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1223458" y="4768453"/>
            <a:ext cx="3672408"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KNN </a:t>
            </a:r>
            <a:r>
              <a:rPr lang="zh-CN" altLang="en-US" sz="3600"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3" name="Rectangle 2"/>
          <p:cNvSpPr>
            <a:spLocks noChangeArrowheads="1"/>
          </p:cNvSpPr>
          <p:nvPr/>
        </p:nvSpPr>
        <p:spPr bwMode="auto">
          <a:xfrm>
            <a:off x="1820863" y="2104157"/>
            <a:ext cx="3049750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8000140"/>
              </p:ext>
            </p:extLst>
          </p:nvPr>
        </p:nvGraphicFramePr>
        <p:xfrm>
          <a:off x="4917207" y="4885593"/>
          <a:ext cx="5767784" cy="876477"/>
        </p:xfrm>
        <a:graphic>
          <a:graphicData uri="http://schemas.openxmlformats.org/presentationml/2006/ole">
            <mc:AlternateContent xmlns:mc="http://schemas.openxmlformats.org/markup-compatibility/2006">
              <mc:Choice xmlns:v="urn:schemas-microsoft-com:vml" Requires="v">
                <p:oleObj spid="_x0000_s1075" r:id="rId3" imgW="4866132" imgH="733044" progId="">
                  <p:embed/>
                </p:oleObj>
              </mc:Choice>
              <mc:Fallback>
                <p:oleObj r:id="rId3" imgW="4866132" imgH="733044" progId="">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7207" y="4885593"/>
                        <a:ext cx="5767784" cy="876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23"/>
          <p:cNvSpPr txBox="1"/>
          <p:nvPr/>
        </p:nvSpPr>
        <p:spPr>
          <a:xfrm>
            <a:off x="1224250" y="249791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7" name="TextBox 23"/>
          <p:cNvSpPr txBox="1"/>
          <p:nvPr/>
        </p:nvSpPr>
        <p:spPr>
          <a:xfrm>
            <a:off x="1223458" y="791853"/>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计数统计</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701859564"/>
              </p:ext>
            </p:extLst>
          </p:nvPr>
        </p:nvGraphicFramePr>
        <p:xfrm>
          <a:off x="4917207" y="2593736"/>
          <a:ext cx="5472608" cy="731520"/>
        </p:xfrm>
        <a:graphic>
          <a:graphicData uri="http://schemas.openxmlformats.org/drawingml/2006/table">
            <a:tbl>
              <a:tblPr firstRow="1" firstCol="1" bandRow="1">
                <a:tableStyleId>{72833802-FEF1-4C79-8D5D-14CF1EAF98D9}</a:tableStyleId>
              </a:tblPr>
              <a:tblGrid>
                <a:gridCol w="2515783"/>
                <a:gridCol w="2956825"/>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Tree>
    <p:extLst>
      <p:ext uri="{BB962C8B-B14F-4D97-AF65-F5344CB8AC3E}">
        <p14:creationId xmlns:p14="http://schemas.microsoft.com/office/powerpoint/2010/main" val="2405641639"/>
      </p:ext>
    </p:extLst>
  </p:cSld>
  <p:clrMapOvr>
    <a:masterClrMapping/>
  </p:clrMapOvr>
  <p:transition spd="slow" advTm="0">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252908" y="1987618"/>
                <a:ext cx="85549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4</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4</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5</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5</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6</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6</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2252908" y="1987618"/>
                <a:ext cx="8554971" cy="461665"/>
              </a:xfrm>
              <a:prstGeom prst="rect">
                <a:avLst/>
              </a:prstGeom>
              <a:blipFill rotWithShape="0">
                <a:blip r:embed="rId2" cstate="print"/>
                <a:stretch>
                  <a:fillRect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345817" y="2824792"/>
                <a:ext cx="10369152" cy="114460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𝛽</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𝑋</m:t>
                              </m:r>
                            </m:e>
                          </m:d>
                        </m:e>
                        <m:sup>
                          <m:r>
                            <a:rPr lang="zh-CN" altLang="en-US" sz="2400" i="0">
                              <a:latin typeface="Cambria Math" panose="02040503050406030204" pitchFamily="18" charset="0"/>
                            </a:rPr>
                            <m:t>−1</m:t>
                          </m:r>
                        </m:sup>
                      </m:sSup>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𝑌</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p>
                                <m:sSupPr>
                                  <m:ctrlPr>
                                    <a:rPr lang="zh-CN" altLang="en-US" sz="2400" i="1">
                                      <a:latin typeface="Cambria Math" panose="02040503050406030204" pitchFamily="18" charset="0"/>
                                    </a:rPr>
                                  </m:ctrlPr>
                                </m:sSup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sup>
                                  <m:r>
                                    <a:rPr lang="zh-CN" altLang="en-US" sz="2400" i="1">
                                      <a:latin typeface="Cambria Math" panose="02040503050406030204" pitchFamily="18" charset="0"/>
                                    </a:rPr>
                                    <m:t>𝑇</m:t>
                                  </m:r>
                                </m:sup>
                              </m:sSup>
                            </m:e>
                          </m:d>
                        </m:e>
                        <m:sup>
                          <m:r>
                            <a:rPr lang="zh-CN" altLang="en-US" sz="2400" i="0">
                              <a:latin typeface="Cambria Math" panose="02040503050406030204" pitchFamily="18" charset="0"/>
                            </a:rPr>
                            <m:t>−1</m:t>
                          </m:r>
                        </m:sup>
                      </m:sSup>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d>
                      <m:d>
                        <m:dPr>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𝑖</m:t>
                              </m:r>
                              <m:r>
                                <a:rPr lang="zh-CN" altLang="en-US" sz="2400" i="0">
                                  <a:latin typeface="Cambria Math" panose="02040503050406030204" pitchFamily="18" charset="0"/>
                                </a:rPr>
                                <m:t>≤</m:t>
                              </m:r>
                              <m:r>
                                <a:rPr lang="zh-CN" altLang="en-US" sz="2400" i="1">
                                  <a:latin typeface="Cambria Math" panose="02040503050406030204" pitchFamily="18" charset="0"/>
                                </a:rPr>
                                <m:t>𝑛</m:t>
                              </m:r>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1345817" y="2824792"/>
                <a:ext cx="10369152" cy="1144609"/>
              </a:xfrm>
              <a:prstGeom prst="rect">
                <a:avLst/>
              </a:prstGeom>
              <a:blipFill rotWithShape="0">
                <a:blip r:embed="rId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826176" y="4450558"/>
                <a:ext cx="340843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1</m:t>
                              </m:r>
                            </m:sub>
                          </m:sSub>
                          <m:r>
                            <a:rPr lang="zh-CN" altLang="en-US" sz="2400" i="0">
                              <a:latin typeface="Cambria Math" panose="02040503050406030204" pitchFamily="18" charset="0"/>
                            </a:rPr>
                            <m:t>&lt;</m:t>
                          </m:r>
                          <m:r>
                            <a:rPr lang="zh-CN" altLang="en-US" sz="2400" i="1">
                              <a:latin typeface="Cambria Math" panose="02040503050406030204" pitchFamily="18" charset="0"/>
                            </a:rPr>
                            <m:t>𝜃</m:t>
                          </m:r>
                          <m:r>
                            <a:rPr lang="zh-CN" altLang="en-US" sz="2400" i="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826176" y="4450558"/>
                <a:ext cx="3408434" cy="507383"/>
              </a:xfrm>
              <a:prstGeom prst="rect">
                <a:avLst/>
              </a:prstGeom>
              <a:blipFill rotWithShape="0">
                <a:blip r:embed="rId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179443" y="5439098"/>
                <a:ext cx="6701899" cy="510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1</m:t>
                              </m:r>
                            </m:sub>
                          </m:sSub>
                          <m:r>
                            <a:rPr lang="zh-CN" altLang="en-US" sz="2400" i="0">
                              <a:latin typeface="Cambria Math" panose="02040503050406030204" pitchFamily="18" charset="0"/>
                            </a:rPr>
                            <m:t>&lt;</m:t>
                          </m:r>
                          <m:r>
                            <a:rPr lang="zh-CN" altLang="en-US" sz="2400" i="1">
                              <a:latin typeface="Cambria Math" panose="02040503050406030204" pitchFamily="18" charset="0"/>
                            </a:rPr>
                            <m:t>𝛽</m:t>
                          </m:r>
                          <m:r>
                            <a:rPr lang="zh-CN" altLang="en-US" sz="2400" i="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r>
                        <a:rPr lang="zh-CN" altLang="en-US" sz="2400" i="0">
                          <a:latin typeface="Cambria Math" panose="02040503050406030204" pitchFamily="18" charset="0"/>
                        </a:rPr>
                        <m:t> </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3179443" y="5439098"/>
                <a:ext cx="6701899" cy="510396"/>
              </a:xfrm>
              <a:prstGeom prst="rect">
                <a:avLst/>
              </a:prstGeom>
              <a:blipFill rotWithShape="0">
                <a:blip r:embed="rId5" cstate="print"/>
                <a:stretch>
                  <a:fillRect/>
                </a:stretch>
              </a:blipFill>
            </p:spPr>
            <p:txBody>
              <a:bodyPr/>
              <a:lstStyle/>
              <a:p>
                <a:r>
                  <a:rPr lang="zh-CN" altLang="en-US">
                    <a:noFill/>
                  </a:rPr>
                  <a:t> </a:t>
                </a:r>
              </a:p>
            </p:txBody>
          </p:sp>
        </mc:Fallback>
      </mc:AlternateContent>
      <p:sp>
        <p:nvSpPr>
          <p:cNvPr id="7" name="TextBox 23"/>
          <p:cNvSpPr txBox="1"/>
          <p:nvPr/>
        </p:nvSpPr>
        <p:spPr>
          <a:xfrm>
            <a:off x="596727" y="15994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2584427606"/>
      </p:ext>
    </p:extLst>
  </p:cSld>
  <p:clrMapOvr>
    <a:masterClrMapping/>
  </p:clrMapOvr>
  <p:transition spd="slow" advTm="0">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descr="D:\学习\学习\高中\曾学课程\丘成桐\8.31\残差图2.b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695" y="869137"/>
            <a:ext cx="12065677" cy="5400600"/>
          </a:xfrm>
          <a:prstGeom prst="rect">
            <a:avLst/>
          </a:prstGeom>
          <a:noFill/>
          <a:ln>
            <a:noFill/>
          </a:ln>
        </p:spPr>
      </p:pic>
      <p:sp>
        <p:nvSpPr>
          <p:cNvPr id="4" name="矩形 3"/>
          <p:cNvSpPr/>
          <p:nvPr/>
        </p:nvSpPr>
        <p:spPr>
          <a:xfrm>
            <a:off x="4430773" y="6424637"/>
            <a:ext cx="5040560" cy="523220"/>
          </a:xfrm>
          <a:prstGeom prst="rect">
            <a:avLst/>
          </a:prstGeom>
        </p:spPr>
        <p:txBody>
          <a:bodyPr wrap="square">
            <a:spAutoFit/>
          </a:bodyPr>
          <a:lstStyle/>
          <a:p>
            <a:r>
              <a:rPr lang="zh-CN" altLang="en-US" sz="2800" dirty="0" smtClean="0"/>
              <a:t>由图可见异常值较少</a:t>
            </a:r>
            <a:endParaRPr lang="zh-CN" altLang="en-US" sz="2800" dirty="0"/>
          </a:p>
        </p:txBody>
      </p:sp>
      <p:sp>
        <p:nvSpPr>
          <p:cNvPr id="5" name="TextBox 23"/>
          <p:cNvSpPr txBox="1"/>
          <p:nvPr/>
        </p:nvSpPr>
        <p:spPr>
          <a:xfrm>
            <a:off x="740743" y="4641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427502903"/>
      </p:ext>
    </p:extLst>
  </p:cSld>
  <p:clrMapOvr>
    <a:masterClrMapping/>
  </p:clrMapOvr>
  <p:transition spd="slow" advTm="0">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23"/>
          <p:cNvSpPr txBox="1"/>
          <p:nvPr/>
        </p:nvSpPr>
        <p:spPr>
          <a:xfrm>
            <a:off x="452711" y="108617"/>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22744">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3" name="表格 2"/>
              <p:cNvGraphicFramePr>
                <a:graphicFrameLocks noGrp="1"/>
              </p:cNvGraphicFramePr>
              <p:nvPr>
                <p:extLst>
                  <p:ext uri="{D42A27DB-BD31-4B8C-83A1-F6EECF244321}">
                    <p14:modId xmlns:a14="http://schemas.microsoft.com/office/drawing/2010/main" xmlns="" xmlns:p14="http://schemas.microsoft.com/office/powerpoint/2010/main" val="1861280110"/>
                  </p:ext>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6576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65760">
                    <a:tc>
                      <a:txBody>
                        <a:bodyPr/>
                        <a:lstStyle/>
                        <a:p>
                          <a:endParaRPr lang="zh-CN"/>
                        </a:p>
                      </a:txBody>
                      <a:tcPr marL="68580" marR="68580" marT="0" marB="0">
                        <a:blipFill rotWithShape="0">
                          <a:blip r:embed="rId2"/>
                          <a:stretch>
                            <a:fillRect l="-1064" t="-125000" r="-612766" b="-651667"/>
                          </a:stretch>
                        </a:blipFill>
                      </a:tcPr>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225000" r="-612766" b="-551667"/>
                          </a:stretch>
                        </a:blipFill>
                      </a:tcPr>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319672" r="-612766" b="-442623"/>
                          </a:stretch>
                        </a:blipFill>
                      </a:tcPr>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426667" r="-612766" b="-350000"/>
                          </a:stretch>
                        </a:blipFill>
                      </a:tcPr>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526667" r="-612766" b="-250000"/>
                          </a:stretch>
                        </a:blipFill>
                      </a:tcPr>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626667" r="-612766" b="-150000"/>
                          </a:stretch>
                        </a:blipFill>
                      </a:tcPr>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726667" r="-612766" b="-50000"/>
                          </a:stretch>
                        </a:blipFill>
                      </a:tcPr>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17145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4" name="表格 3"/>
              <p:cNvGraphicFramePr>
                <a:graphicFrameLocks noGrp="1"/>
              </p:cNvGraphicFramePr>
              <p:nvPr>
                <p:extLst>
                  <p:ext uri="{D42A27DB-BD31-4B8C-83A1-F6EECF244321}">
                    <p14:modId xmlns:a14="http://schemas.microsoft.com/office/drawing/2010/main" xmlns="" xmlns:p14="http://schemas.microsoft.com/office/powerpoint/2010/main" val="340025394"/>
                  </p:ext>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73152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65760">
                    <a:tc>
                      <a:txBody>
                        <a:bodyPr/>
                        <a:lstStyle/>
                        <a:p>
                          <a:endParaRPr lang="zh-CN"/>
                        </a:p>
                      </a:txBody>
                      <a:tcPr marL="68580" marR="68580" marT="0" marB="0">
                        <a:blipFill rotWithShape="0">
                          <a:blip r:embed="rId3"/>
                          <a:stretch>
                            <a:fillRect l="-613" t="-225000" r="-931288" b="-651667"/>
                          </a:stretch>
                        </a:blipFill>
                      </a:tcPr>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325000" r="-931288" b="-551667"/>
                          </a:stretch>
                        </a:blipFill>
                      </a:tcPr>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418033" r="-931288" b="-442623"/>
                          </a:stretch>
                        </a:blipFill>
                      </a:tcPr>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526667" r="-931288" b="-350000"/>
                          </a:stretch>
                        </a:blipFill>
                      </a:tcPr>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626667" r="-931288" b="-250000"/>
                          </a:stretch>
                        </a:blipFill>
                      </a:tcPr>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726667" r="-931288" b="-150000"/>
                          </a:stretch>
                        </a:blipFill>
                      </a:tcPr>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826667" r="-931288" b="-50000"/>
                          </a:stretch>
                        </a:blipFill>
                      </a:tcPr>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p:graphicFrame>
        <p:nvGraphicFramePr>
          <p:cNvPr id="7" name="表格 6"/>
          <p:cNvGraphicFramePr>
            <a:graphicFrameLocks noGrp="1"/>
          </p:cNvGraphicFramePr>
          <p:nvPr>
            <p:extLst/>
          </p:nvPr>
        </p:nvGraphicFramePr>
        <p:xfrm>
          <a:off x="1172791" y="2502138"/>
          <a:ext cx="5472608" cy="731520"/>
        </p:xfrm>
        <a:graphic>
          <a:graphicData uri="http://schemas.openxmlformats.org/drawingml/2006/table">
            <a:tbl>
              <a:tblPr firstRow="1" firstCol="1" bandRow="1">
                <a:tableStyleId>{72833802-FEF1-4C79-8D5D-14CF1EAF98D9}</a:tableStyleId>
              </a:tblPr>
              <a:tblGrid>
                <a:gridCol w="2515783"/>
                <a:gridCol w="2956825"/>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矩形 8"/>
          <p:cNvSpPr/>
          <p:nvPr/>
        </p:nvSpPr>
        <p:spPr>
          <a:xfrm>
            <a:off x="1244799" y="1334041"/>
            <a:ext cx="5496343" cy="954107"/>
          </a:xfrm>
          <a:prstGeom prst="rect">
            <a:avLst/>
          </a:prstGeom>
        </p:spPr>
        <p:txBody>
          <a:bodyPr wrap="square">
            <a:spAutoFit/>
          </a:bodyPr>
          <a:lstStyle/>
          <a:p>
            <a:pPr algn="ctr"/>
            <a:r>
              <a:rPr lang="zh-CN" altLang="en-US" sz="2800" dirty="0" smtClean="0"/>
              <a:t>线性回归相关系数不足够高</a:t>
            </a:r>
            <a:r>
              <a:rPr lang="zh-CN" altLang="en-US" sz="2800" smtClean="0"/>
              <a:t>到进行下一步分析</a:t>
            </a:r>
            <a:endParaRPr lang="zh-CN" altLang="en-US" sz="2800" dirty="0"/>
          </a:p>
        </p:txBody>
      </p:sp>
    </p:spTree>
    <p:extLst>
      <p:ext uri="{BB962C8B-B14F-4D97-AF65-F5344CB8AC3E}">
        <p14:creationId xmlns:p14="http://schemas.microsoft.com/office/powerpoint/2010/main" val="4042881653"/>
      </p:ext>
    </p:extLst>
  </p:cSld>
  <p:clrMapOvr>
    <a:masterClrMapping/>
  </p:clrMapOvr>
  <p:transition spd="slow" advTm="0">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05</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模型优化</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8"/>
          <p:cNvSpPr txBox="1"/>
          <p:nvPr/>
        </p:nvSpPr>
        <p:spPr>
          <a:xfrm>
            <a:off x="6573391" y="3832349"/>
            <a:ext cx="3024336" cy="452945"/>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优化算法与模型定量结论</a:t>
            </a:r>
          </a:p>
        </p:txBody>
      </p:sp>
    </p:spTree>
    <p:extLst>
      <p:ext uri="{BB962C8B-B14F-4D97-AF65-F5344CB8AC3E}">
        <p14:creationId xmlns:p14="http://schemas.microsoft.com/office/powerpoint/2010/main" val="259740008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par>
                          <p:cTn id="31" fill="hold">
                            <p:stCondLst>
                              <p:cond delay="2250"/>
                            </p:stCondLst>
                            <p:childTnLst>
                              <p:par>
                                <p:cTn id="32" presetID="1"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929177" y="5473713"/>
              <a:ext cx="1755926" cy="830997"/>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7165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143095"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285707"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045413" y="5889212"/>
              <a:ext cx="883764"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617334" y="5019258"/>
              <a:ext cx="895657" cy="132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365827" y="4347224"/>
              <a:ext cx="77726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0"/>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主成分回归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3" name="矩形 2"/>
              <p:cNvSpPr/>
              <p:nvPr/>
            </p:nvSpPr>
            <p:spPr>
              <a:xfrm>
                <a:off x="2137376" y="1960141"/>
                <a:ext cx="85159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400" i="1" smtClean="0">
                              <a:latin typeface="Cambria Math" panose="02040503050406030204" pitchFamily="18" charset="0"/>
                            </a:rPr>
                          </m:ctrlPr>
                        </m:sSup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e>
                        <m:sup>
                          <m:r>
                            <a:rPr lang="zh-CN" altLang="en-US" sz="2400" i="0">
                              <a:latin typeface="Cambria Math" panose="02040503050406030204" pitchFamily="18" charset="0"/>
                            </a:rPr>
                            <m:t>∗</m:t>
                          </m:r>
                        </m:sup>
                      </m:sSup>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14</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14</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2137376" y="1960141"/>
                <a:ext cx="8515921" cy="461665"/>
              </a:xfrm>
              <a:prstGeom prst="rect">
                <a:avLst/>
              </a:prstGeom>
              <a:blipFill rotWithShape="0">
                <a:blip r:embed="rId2" cstate="print"/>
                <a:stretch>
                  <a:fillRect b="-18667"/>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3456002613"/>
              </p:ext>
            </p:extLst>
          </p:nvPr>
        </p:nvGraphicFramePr>
        <p:xfrm>
          <a:off x="4727005" y="4426749"/>
          <a:ext cx="3336662" cy="731520"/>
        </p:xfrm>
        <a:graphic>
          <a:graphicData uri="http://schemas.openxmlformats.org/drawingml/2006/table">
            <a:tbl>
              <a:tblPr firstRow="1" firstCol="1" bandRow="1">
                <a:tableStyleId>{72833802-FEF1-4C79-8D5D-14CF1EAF98D9}</a:tableStyleId>
              </a:tblPr>
              <a:tblGrid>
                <a:gridCol w="1533879"/>
                <a:gridCol w="1802783"/>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marL="0" algn="r" defTabSz="914400" rtl="0" eaLnBrk="1" latinLnBrk="0" hangingPunct="1">
                        <a:spcAft>
                          <a:spcPts val="0"/>
                        </a:spcAft>
                      </a:pPr>
                      <a:r>
                        <a:rPr lang="en-US" altLang="zh-CN" sz="2400" b="0" kern="0" dirty="0" smtClean="0">
                          <a:solidFill>
                            <a:schemeClr val="tx1"/>
                          </a:solidFill>
                          <a:effectLst/>
                          <a:latin typeface="+mn-lt"/>
                          <a:ea typeface="+mn-ea"/>
                          <a:cs typeface="+mn-cs"/>
                        </a:rPr>
                        <a:t>0.805032</a:t>
                      </a:r>
                      <a:endParaRPr lang="zh-CN" sz="2400" b="0" kern="0" dirty="0">
                        <a:solidFill>
                          <a:schemeClr val="tx1"/>
                        </a:solidFill>
                        <a:effectLst/>
                        <a:latin typeface="+mn-lt"/>
                        <a:ea typeface="+mn-ea"/>
                        <a:cs typeface="+mn-cs"/>
                      </a:endParaRPr>
                    </a:p>
                  </a:txBody>
                  <a:tcPr marL="68580" marR="68580" marT="0" marB="0" anchor="b"/>
                </a:tc>
                <a:tc>
                  <a:txBody>
                    <a:bodyPr/>
                    <a:lstStyle/>
                    <a:p>
                      <a:pPr marL="0" algn="r" defTabSz="914400" rtl="0" eaLnBrk="1" latinLnBrk="0" hangingPunct="1">
                        <a:spcAft>
                          <a:spcPts val="0"/>
                        </a:spcAft>
                      </a:pPr>
                      <a:r>
                        <a:rPr lang="zh-CN" altLang="zh-CN" sz="2400" b="0" kern="0" dirty="0" smtClean="0">
                          <a:solidFill>
                            <a:schemeClr val="tx1"/>
                          </a:solidFill>
                          <a:effectLst/>
                          <a:latin typeface="+mn-lt"/>
                          <a:ea typeface="+mn-ea"/>
                          <a:cs typeface="+mn-cs"/>
                        </a:rPr>
                        <a:t> </a:t>
                      </a:r>
                      <a:r>
                        <a:rPr lang="en-US" altLang="zh-CN" sz="2400" b="0" kern="0" dirty="0" smtClean="0">
                          <a:solidFill>
                            <a:schemeClr val="tx1"/>
                          </a:solidFill>
                          <a:effectLst/>
                          <a:latin typeface="+mn-lt"/>
                          <a:ea typeface="+mn-ea"/>
                          <a:cs typeface="+mn-cs"/>
                        </a:rPr>
                        <a:t>0.826614</a:t>
                      </a:r>
                      <a:endParaRPr lang="zh-CN" sz="2400" b="0" kern="0" dirty="0">
                        <a:solidFill>
                          <a:schemeClr val="tx1"/>
                        </a:solidFill>
                        <a:effectLst/>
                        <a:latin typeface="+mn-lt"/>
                        <a:ea typeface="+mn-ea"/>
                        <a:cs typeface="+mn-cs"/>
                      </a:endParaRPr>
                    </a:p>
                  </a:txBody>
                  <a:tcPr marL="68580" marR="68580" marT="0" marB="0" anchor="b"/>
                </a:tc>
              </a:tr>
            </a:tbl>
          </a:graphicData>
        </a:graphic>
      </p:graphicFrame>
      <mc:AlternateContent xmlns:mc="http://schemas.openxmlformats.org/markup-compatibility/2006" xmlns:a14="http://schemas.microsoft.com/office/drawing/2010/main">
        <mc:Choice Requires="a14">
          <p:sp>
            <p:nvSpPr>
              <p:cNvPr id="5" name="矩形 4"/>
              <p:cNvSpPr/>
              <p:nvPr/>
            </p:nvSpPr>
            <p:spPr>
              <a:xfrm>
                <a:off x="2654985" y="3193445"/>
                <a:ext cx="748070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26</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26</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2654985" y="3193445"/>
                <a:ext cx="7480702" cy="461665"/>
              </a:xfrm>
              <a:prstGeom prst="rect">
                <a:avLst/>
              </a:prstGeom>
              <a:blipFill rotWithShape="0">
                <a:blip r:embed="rId3" cstate="print"/>
                <a:stretch>
                  <a:fillRect b="-144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6186109"/>
      </p:ext>
    </p:extLst>
  </p:cSld>
  <p:clrMapOvr>
    <a:masterClrMapping/>
  </p:clrMapOvr>
  <p:transition spd="slow" advTm="0">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_x0000_t75"/>
          <p:cNvPicPr/>
          <p:nvPr/>
        </p:nvPicPr>
        <p:blipFill>
          <a:blip r:embed="rId2" cstate="print"/>
          <a:srcRect/>
          <a:stretch/>
        </p:blipFill>
        <p:spPr>
          <a:xfrm>
            <a:off x="4629175" y="1698919"/>
            <a:ext cx="3826844" cy="798597"/>
          </a:xfrm>
          <a:prstGeom prst="rect">
            <a:avLst/>
          </a:prstGeom>
          <a:ln>
            <a:noFill/>
          </a:ln>
        </p:spPr>
      </p:pic>
      <p:sp>
        <p:nvSpPr>
          <p:cNvPr id="5" name="Rectangle 4"/>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Group 6"/>
          <p:cNvGrpSpPr>
            <a:grpSpLocks/>
          </p:cNvGrpSpPr>
          <p:nvPr/>
        </p:nvGrpSpPr>
        <p:grpSpPr bwMode="auto">
          <a:xfrm>
            <a:off x="4341143" y="5404609"/>
            <a:ext cx="5112568" cy="553305"/>
            <a:chOff x="0" y="0"/>
            <a:chExt cx="4019" cy="422"/>
          </a:xfrm>
        </p:grpSpPr>
        <p:pic>
          <p:nvPicPr>
            <p:cNvPr id="7" name="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160" cy="42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0" y="48"/>
              <a:ext cx="419" cy="232"/>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8"/>
          <p:cNvSpPr>
            <a:spLocks noChangeArrowheads="1"/>
          </p:cNvSpPr>
          <p:nvPr/>
        </p:nvSpPr>
        <p:spPr bwMode="auto">
          <a:xfrm>
            <a:off x="152400" y="15240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23"/>
          <p:cNvSpPr txBox="1"/>
          <p:nvPr/>
        </p:nvSpPr>
        <p:spPr>
          <a:xfrm>
            <a:off x="564098" y="90870"/>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9" name="文本框 8"/>
              <p:cNvSpPr txBox="1"/>
              <p:nvPr/>
            </p:nvSpPr>
            <p:spPr>
              <a:xfrm>
                <a:off x="4996652" y="4145399"/>
                <a:ext cx="3016147" cy="906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i="1" smtClean="0">
                          <a:latin typeface="Cambria Math" charset="0"/>
                        </a:rPr>
                        <m:t>𝐸</m:t>
                      </m:r>
                      <m:r>
                        <a:rPr kumimoji="1" lang="en-US" altLang="zh-CN" sz="2000" b="0" i="1" smtClean="0">
                          <a:latin typeface="Cambria Math" charset="0"/>
                        </a:rPr>
                        <m:t>𝐶𝑀</m:t>
                      </m:r>
                      <m:r>
                        <a:rPr kumimoji="1" lang="en-US" altLang="zh-CN" sz="2000" b="0" i="1" smtClean="0">
                          <a:latin typeface="Cambria Math" charset="0"/>
                        </a:rPr>
                        <m:t>=</m:t>
                      </m:r>
                      <m:nary>
                        <m:naryPr>
                          <m:chr m:val="∑"/>
                          <m:ctrlPr>
                            <a:rPr kumimoji="1" lang="is-IS" altLang="zh-CN" sz="2000" b="0" i="1" smtClean="0">
                              <a:latin typeface="Cambria Math" panose="02040503050406030204" pitchFamily="18" charset="0"/>
                            </a:rPr>
                          </m:ctrlPr>
                        </m:naryPr>
                        <m:sub>
                          <m:r>
                            <m:rPr>
                              <m:brk m:alnAt="23"/>
                            </m:rPr>
                            <a:rPr kumimoji="1" lang="en-US" altLang="zh-CN" sz="2000" b="0" i="1" smtClean="0">
                              <a:latin typeface="Cambria Math" charset="0"/>
                            </a:rPr>
                            <m:t>𝑖</m:t>
                          </m:r>
                          <m:r>
                            <a:rPr kumimoji="1" lang="en-US" altLang="zh-CN" sz="2000" b="0" i="1" smtClean="0">
                              <a:latin typeface="Cambria Math" charset="0"/>
                            </a:rPr>
                            <m:t>=1</m:t>
                          </m:r>
                        </m:sub>
                        <m:sup>
                          <m:r>
                            <a:rPr kumimoji="1" lang="en-US" altLang="zh-CN" sz="2000" b="0" i="1" smtClean="0">
                              <a:latin typeface="Cambria Math" charset="0"/>
                            </a:rPr>
                            <m:t>𝑘</m:t>
                          </m:r>
                        </m:sup>
                        <m:e>
                          <m:sSub>
                            <m:sSubPr>
                              <m:ctrlPr>
                                <a:rPr kumimoji="1" lang="en-US" altLang="zh-CN" sz="2000" b="0" i="1" smtClean="0">
                                  <a:latin typeface="Cambria Math" panose="02040503050406030204" pitchFamily="18" charset="0"/>
                                </a:rPr>
                              </m:ctrlPr>
                            </m:sSubPr>
                            <m:e>
                              <m:r>
                                <a:rPr kumimoji="1" lang="en-US" altLang="zh-CN" sz="2000" b="0" i="1" smtClean="0">
                                  <a:latin typeface="Cambria Math" charset="0"/>
                                </a:rPr>
                                <m:t>𝑝</m:t>
                              </m:r>
                            </m:e>
                            <m:sub>
                              <m:r>
                                <a:rPr kumimoji="1" lang="en-US" altLang="zh-CN" sz="2000" b="0" i="1" smtClean="0">
                                  <a:latin typeface="Cambria Math" charset="0"/>
                                </a:rPr>
                                <m:t>𝑖</m:t>
                              </m:r>
                            </m:sub>
                          </m:sSub>
                          <m:nary>
                            <m:naryPr>
                              <m:chr m:val="∑"/>
                              <m:supHide m:val="on"/>
                              <m:ctrlPr>
                                <a:rPr kumimoji="1" lang="en-US" altLang="zh-CN" sz="2000" b="0" i="1" smtClean="0">
                                  <a:latin typeface="Cambria Math" panose="02040503050406030204" pitchFamily="18" charset="0"/>
                                </a:rPr>
                              </m:ctrlPr>
                            </m:naryPr>
                            <m:sub>
                              <m:r>
                                <m:rPr>
                                  <m:brk m:alnAt="7"/>
                                </m:rPr>
                                <a:rPr kumimoji="1" lang="en-US" altLang="zh-CN" sz="2000" b="0" i="1" smtClean="0">
                                  <a:latin typeface="Cambria Math" charset="0"/>
                                </a:rPr>
                                <m:t>𝑗</m:t>
                              </m:r>
                              <m:r>
                                <a:rPr kumimoji="1" lang="en-US" altLang="zh-CN" sz="2000" b="0" i="1" smtClean="0">
                                  <a:latin typeface="Cambria Math" charset="0"/>
                                  <a:ea typeface="Cambria Math" charset="0"/>
                                  <a:cs typeface="Cambria Math" charset="0"/>
                                </a:rPr>
                                <m:t>≠1</m:t>
                              </m:r>
                            </m:sub>
                            <m:sup/>
                            <m:e>
                              <m:r>
                                <a:rPr kumimoji="1" lang="en-US" altLang="zh-CN" sz="2000" b="0" i="1" smtClean="0">
                                  <a:latin typeface="Cambria Math" charset="0"/>
                                </a:rPr>
                                <m:t>𝐶</m:t>
                              </m:r>
                              <m:d>
                                <m:dPr>
                                  <m:ctrlPr>
                                    <a:rPr kumimoji="1" lang="en-US" altLang="zh-CN" sz="2000" b="0" i="1" smtClean="0">
                                      <a:latin typeface="Cambria Math" panose="02040503050406030204" pitchFamily="18" charset="0"/>
                                    </a:rPr>
                                  </m:ctrlPr>
                                </m:dPr>
                                <m:e>
                                  <m:f>
                                    <m:fPr>
                                      <m:ctrlPr>
                                        <a:rPr kumimoji="1" lang="en-US" altLang="zh-CN" sz="2000" b="0" i="1" smtClean="0">
                                          <a:latin typeface="Cambria Math" panose="02040503050406030204" pitchFamily="18" charset="0"/>
                                        </a:rPr>
                                      </m:ctrlPr>
                                    </m:fPr>
                                    <m:num>
                                      <m:r>
                                        <a:rPr kumimoji="1" lang="en-US" altLang="zh-CN" sz="2000" b="0" i="1" smtClean="0">
                                          <a:latin typeface="Cambria Math" charset="0"/>
                                        </a:rPr>
                                        <m:t>𝑗</m:t>
                                      </m:r>
                                    </m:num>
                                    <m:den>
                                      <m:r>
                                        <a:rPr kumimoji="1" lang="en-US" altLang="zh-CN" sz="2000" b="0" i="1" smtClean="0">
                                          <a:latin typeface="Cambria Math" charset="0"/>
                                        </a:rPr>
                                        <m:t>𝑖</m:t>
                                      </m:r>
                                    </m:den>
                                  </m:f>
                                </m:e>
                              </m:d>
                              <m:r>
                                <a:rPr kumimoji="1" lang="en-US" altLang="zh-CN" sz="2000" b="0" i="1" smtClean="0">
                                  <a:latin typeface="Cambria Math" charset="0"/>
                                </a:rPr>
                                <m:t>𝑃</m:t>
                              </m:r>
                              <m:r>
                                <a:rPr kumimoji="1" lang="en-US" altLang="zh-CN" sz="2000" b="0" i="1" smtClean="0">
                                  <a:latin typeface="Cambria Math" charset="0"/>
                                </a:rPr>
                                <m:t>(</m:t>
                              </m:r>
                              <m:f>
                                <m:fPr>
                                  <m:ctrlPr>
                                    <a:rPr kumimoji="1" lang="mr-IN" altLang="zh-CN" sz="2000" b="0" i="1" smtClean="0">
                                      <a:latin typeface="Cambria Math" panose="02040503050406030204" pitchFamily="18" charset="0"/>
                                    </a:rPr>
                                  </m:ctrlPr>
                                </m:fPr>
                                <m:num>
                                  <m:r>
                                    <a:rPr kumimoji="1" lang="en-US" altLang="zh-CN" sz="2000" b="0" i="1" smtClean="0">
                                      <a:latin typeface="Cambria Math" charset="0"/>
                                    </a:rPr>
                                    <m:t>𝑗</m:t>
                                  </m:r>
                                </m:num>
                                <m:den>
                                  <m:r>
                                    <a:rPr kumimoji="1" lang="en-US" altLang="zh-CN" sz="2000" b="0" i="1" smtClean="0">
                                      <a:latin typeface="Cambria Math" charset="0"/>
                                    </a:rPr>
                                    <m:t>𝑖</m:t>
                                  </m:r>
                                </m:den>
                              </m:f>
                              <m:r>
                                <a:rPr kumimoji="1" lang="en-US" altLang="zh-CN" sz="2000" b="0" i="1" smtClean="0">
                                  <a:latin typeface="Cambria Math" charset="0"/>
                                </a:rPr>
                                <m:t>)</m:t>
                              </m:r>
                            </m:e>
                          </m:nary>
                        </m:e>
                      </m:nary>
                    </m:oMath>
                  </m:oMathPara>
                </a14:m>
                <a:endParaRPr kumimoji="1" lang="zh-CN" altLang="en-US" sz="2000" dirty="0"/>
              </a:p>
            </p:txBody>
          </p:sp>
        </mc:Choice>
        <mc:Fallback xmlns="">
          <p:sp>
            <p:nvSpPr>
              <p:cNvPr id="9" name="文本框 8"/>
              <p:cNvSpPr txBox="1">
                <a:spLocks noRot="1" noChangeAspect="1" noMove="1" noResize="1" noEditPoints="1" noAdjustHandles="1" noChangeArrowheads="1" noChangeShapeType="1" noTextEdit="1"/>
              </p:cNvSpPr>
              <p:nvPr/>
            </p:nvSpPr>
            <p:spPr>
              <a:xfrm>
                <a:off x="4996652" y="4145399"/>
                <a:ext cx="3016147" cy="906530"/>
              </a:xfrm>
              <a:prstGeom prst="rect">
                <a:avLst/>
              </a:prstGeom>
              <a:blipFill rotWithShape="0">
                <a:blip r:embed="rId5"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4288841" y="2965424"/>
                <a:ext cx="5069914" cy="7402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200" b="0" i="1" smtClean="0">
                          <a:latin typeface="Cambria Math" charset="0"/>
                        </a:rPr>
                        <m:t>𝑃</m:t>
                      </m:r>
                      <m:d>
                        <m:dPr>
                          <m:endChr m:val="|"/>
                          <m:ctrlPr>
                            <a:rPr kumimoji="1" lang="en-US" altLang="zh-CN" sz="2200" b="0" i="1" smtClean="0">
                              <a:latin typeface="Cambria Math" panose="02040503050406030204" pitchFamily="18" charset="0"/>
                            </a:rPr>
                          </m:ctrlPr>
                        </m:dPr>
                        <m:e>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𝐺</m:t>
                              </m:r>
                            </m:e>
                            <m:sub>
                              <m:r>
                                <a:rPr kumimoji="1" lang="en-US" altLang="zh-CN" sz="2200" b="0" i="1" smtClean="0">
                                  <a:latin typeface="Cambria Math" charset="0"/>
                                </a:rPr>
                                <m:t>𝑙</m:t>
                              </m:r>
                            </m:sub>
                          </m:sSub>
                          <m:r>
                            <a:rPr kumimoji="1" lang="en-US" altLang="zh-CN" sz="2200" b="0" i="1" smtClean="0">
                              <a:latin typeface="Cambria Math" charset="0"/>
                            </a:rPr>
                            <m:t> </m:t>
                          </m:r>
                        </m:e>
                      </m:d>
                      <m:r>
                        <a:rPr kumimoji="1" lang="en-US" altLang="zh-CN" sz="2200" b="0" i="1" smtClean="0">
                          <a:latin typeface="Cambria Math" charset="0"/>
                        </a:rPr>
                        <m:t> </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f>
                        <m:fPr>
                          <m:ctrlPr>
                            <a:rPr kumimoji="1" lang="mr-IN" altLang="zh-CN" sz="2200" b="0" i="1" smtClean="0">
                              <a:latin typeface="Cambria Math" panose="02040503050406030204" pitchFamily="18" charset="0"/>
                            </a:rPr>
                          </m:ctrlPr>
                        </m:fPr>
                        <m:num>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𝑙</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𝑙</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num>
                        <m:den>
                          <m:nary>
                            <m:naryPr>
                              <m:chr m:val="∑"/>
                              <m:subHide m:val="on"/>
                              <m:supHide m:val="on"/>
                              <m:ctrlPr>
                                <a:rPr kumimoji="1" lang="mr-IN" altLang="zh-CN" sz="2200" b="0" i="1" smtClean="0">
                                  <a:latin typeface="Cambria Math" panose="02040503050406030204" pitchFamily="18" charset="0"/>
                                </a:rPr>
                              </m:ctrlPr>
                            </m:naryPr>
                            <m:sub/>
                            <m:sup/>
                            <m:e>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𝑗</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𝑗</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e>
                          </m:nary>
                        </m:den>
                      </m:f>
                      <m:r>
                        <a:rPr kumimoji="1" lang="en-US" altLang="zh-CN" sz="2200" b="0" i="1" smtClean="0">
                          <a:latin typeface="Cambria Math" charset="0"/>
                        </a:rPr>
                        <m:t>=</m:t>
                      </m:r>
                      <m:func>
                        <m:funcPr>
                          <m:ctrlPr>
                            <a:rPr kumimoji="1" lang="mr-IN" altLang="zh-CN" sz="2200" b="0" i="1" smtClean="0">
                              <a:latin typeface="Cambria Math" panose="02040503050406030204" pitchFamily="18" charset="0"/>
                            </a:rPr>
                          </m:ctrlPr>
                        </m:funcPr>
                        <m:fName>
                          <m:limLow>
                            <m:limLowPr>
                              <m:ctrlPr>
                                <a:rPr kumimoji="1" lang="mr-IN" altLang="zh-CN" sz="2200" b="0" i="1" smtClean="0">
                                  <a:latin typeface="Cambria Math" panose="02040503050406030204" pitchFamily="18" charset="0"/>
                                </a:rPr>
                              </m:ctrlPr>
                            </m:limLowPr>
                            <m:e>
                              <m:r>
                                <m:rPr>
                                  <m:sty m:val="p"/>
                                </m:rPr>
                                <a:rPr kumimoji="1" lang="mr-IN" altLang="zh-CN" sz="2200" b="0" i="0" smtClean="0">
                                  <a:latin typeface="Cambria Math" charset="0"/>
                                </a:rPr>
                                <m:t>max</m:t>
                              </m:r>
                            </m:e>
                            <m:lim>
                              <m:r>
                                <a:rPr kumimoji="1" lang="en-US" altLang="zh-CN" sz="2200" b="0" i="1" smtClean="0">
                                  <a:latin typeface="Cambria Math" charset="0"/>
                                </a:rPr>
                                <m:t>1</m:t>
                              </m:r>
                              <m:r>
                                <a:rPr kumimoji="1" lang="en-US" altLang="zh-CN" sz="2200" b="0" i="1" smtClean="0">
                                  <a:latin typeface="Cambria Math" charset="0"/>
                                  <a:ea typeface="Cambria Math" charset="0"/>
                                  <a:cs typeface="Cambria Math" charset="0"/>
                                </a:rPr>
                                <m:t>≤</m:t>
                              </m:r>
                              <m:r>
                                <a:rPr kumimoji="1" lang="en-US" altLang="zh-CN" sz="2200" b="0" i="1" smtClean="0">
                                  <a:latin typeface="Cambria Math" charset="0"/>
                                  <a:ea typeface="Cambria Math" charset="0"/>
                                  <a:cs typeface="Cambria Math" charset="0"/>
                                </a:rPr>
                                <m:t>𝑖</m:t>
                              </m:r>
                              <m:r>
                                <a:rPr kumimoji="1" lang="en-US" altLang="zh-CN" sz="2200" b="0" i="1" smtClean="0">
                                  <a:latin typeface="Cambria Math" charset="0"/>
                                  <a:ea typeface="Cambria Math" charset="0"/>
                                  <a:cs typeface="Cambria Math" charset="0"/>
                                </a:rPr>
                                <m:t>≤</m:t>
                              </m:r>
                              <m:r>
                                <a:rPr kumimoji="1" lang="en-US" altLang="zh-CN" sz="2200" b="0" i="1" smtClean="0">
                                  <a:latin typeface="Cambria Math" charset="0"/>
                                  <a:ea typeface="Cambria Math" charset="0"/>
                                  <a:cs typeface="Cambria Math" charset="0"/>
                                </a:rPr>
                                <m:t>𝑘</m:t>
                              </m:r>
                            </m:lim>
                          </m:limLow>
                        </m:fName>
                        <m:e>
                          <m:f>
                            <m:fPr>
                              <m:ctrlPr>
                                <a:rPr kumimoji="1" lang="mr-IN" altLang="zh-CN" sz="2200" b="0" i="1" smtClean="0">
                                  <a:latin typeface="Cambria Math" panose="02040503050406030204" pitchFamily="18" charset="0"/>
                                </a:rPr>
                              </m:ctrlPr>
                            </m:fPr>
                            <m:num>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𝑖</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𝑖</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num>
                            <m:den>
                              <m:nary>
                                <m:naryPr>
                                  <m:chr m:val="∑"/>
                                  <m:subHide m:val="on"/>
                                  <m:supHide m:val="on"/>
                                  <m:ctrlPr>
                                    <a:rPr kumimoji="1" lang="mr-IN" altLang="zh-CN" sz="2200" b="0" i="1" smtClean="0">
                                      <a:latin typeface="Cambria Math" panose="02040503050406030204" pitchFamily="18" charset="0"/>
                                    </a:rPr>
                                  </m:ctrlPr>
                                </m:naryPr>
                                <m:sub/>
                                <m:sup/>
                                <m:e>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𝑗</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𝑗</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e>
                              </m:nary>
                            </m:den>
                          </m:f>
                        </m:e>
                      </m:func>
                    </m:oMath>
                  </m:oMathPara>
                </a14:m>
                <a:endParaRPr kumimoji="1" lang="zh-CN" altLang="en-US" sz="22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4288841" y="2965424"/>
                <a:ext cx="5069914" cy="740267"/>
              </a:xfrm>
              <a:prstGeom prst="rect">
                <a:avLst/>
              </a:prstGeom>
              <a:blipFill rotWithShape="0">
                <a:blip r:embed="rId6" cstate="print"/>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3669525"/>
      </p:ext>
    </p:extLst>
  </p:cSld>
  <p:clrMapOvr>
    <a:masterClrMapping/>
  </p:clrMapOvr>
  <p:transition spd="slow" advTm="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7422" y="2074973"/>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smtClean="0"/>
              <a:t>科技发展</a:t>
            </a:r>
            <a:endParaRPr kumimoji="1" lang="zh-CN" altLang="en-US" sz="3200" dirty="0"/>
          </a:p>
        </p:txBody>
      </p:sp>
      <p:sp>
        <p:nvSpPr>
          <p:cNvPr id="4" name="文本框 3"/>
          <p:cNvSpPr txBox="1"/>
          <p:nvPr/>
        </p:nvSpPr>
        <p:spPr>
          <a:xfrm>
            <a:off x="271149" y="4588817"/>
            <a:ext cx="230425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快节奏生活</a:t>
            </a:r>
          </a:p>
        </p:txBody>
      </p:sp>
      <p:sp>
        <p:nvSpPr>
          <p:cNvPr id="5" name="文本框 4"/>
          <p:cNvSpPr txBox="1"/>
          <p:nvPr/>
        </p:nvSpPr>
        <p:spPr>
          <a:xfrm>
            <a:off x="3156259" y="2743916"/>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网上购物</a:t>
            </a:r>
          </a:p>
        </p:txBody>
      </p:sp>
      <p:sp>
        <p:nvSpPr>
          <p:cNvPr id="6" name="文本框 5"/>
          <p:cNvSpPr txBox="1"/>
          <p:nvPr/>
        </p:nvSpPr>
        <p:spPr>
          <a:xfrm>
            <a:off x="3133768" y="3780114"/>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商店</a:t>
            </a:r>
          </a:p>
        </p:txBody>
      </p:sp>
      <p:sp>
        <p:nvSpPr>
          <p:cNvPr id="7" name="文本框 6"/>
          <p:cNvSpPr txBox="1"/>
          <p:nvPr/>
        </p:nvSpPr>
        <p:spPr>
          <a:xfrm>
            <a:off x="6406804" y="2290958"/>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消费者</a:t>
            </a:r>
          </a:p>
        </p:txBody>
      </p:sp>
      <p:sp>
        <p:nvSpPr>
          <p:cNvPr id="8" name="文本框 7"/>
          <p:cNvSpPr txBox="1"/>
          <p:nvPr/>
        </p:nvSpPr>
        <p:spPr>
          <a:xfrm>
            <a:off x="6418678" y="4296429"/>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商家</a:t>
            </a:r>
          </a:p>
        </p:txBody>
      </p:sp>
      <p:sp>
        <p:nvSpPr>
          <p:cNvPr id="9" name="文本框 8"/>
          <p:cNvSpPr txBox="1"/>
          <p:nvPr/>
        </p:nvSpPr>
        <p:spPr>
          <a:xfrm>
            <a:off x="9150812" y="2290958"/>
            <a:ext cx="345638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无法看到关键信息</a:t>
            </a:r>
          </a:p>
        </p:txBody>
      </p:sp>
      <p:sp>
        <p:nvSpPr>
          <p:cNvPr id="10" name="文本框 9"/>
          <p:cNvSpPr txBox="1"/>
          <p:nvPr/>
        </p:nvSpPr>
        <p:spPr>
          <a:xfrm>
            <a:off x="9510852" y="4296429"/>
            <a:ext cx="27363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影响销量</a:t>
            </a:r>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研究背景</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4" name="矩形 13"/>
          <p:cNvSpPr/>
          <p:nvPr/>
        </p:nvSpPr>
        <p:spPr>
          <a:xfrm>
            <a:off x="3018150" y="2447533"/>
            <a:ext cx="2090668" cy="2368780"/>
          </a:xfrm>
          <a:prstGeom prst="rect">
            <a:avLst/>
          </a:prstGeom>
          <a:noFill/>
          <a:ln w="101600"/>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sp>
        <p:nvSpPr>
          <p:cNvPr id="15" name="矩形 14"/>
          <p:cNvSpPr/>
          <p:nvPr/>
        </p:nvSpPr>
        <p:spPr>
          <a:xfrm>
            <a:off x="451169" y="3328691"/>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a:solidFill>
                  <a:schemeClr val="dk1"/>
                </a:solidFill>
              </a:rPr>
              <a:t>购物形式</a:t>
            </a:r>
          </a:p>
        </p:txBody>
      </p:sp>
      <p:cxnSp>
        <p:nvCxnSpPr>
          <p:cNvPr id="18" name="直线箭头连接符 17"/>
          <p:cNvCxnSpPr>
            <a:stCxn id="3" idx="2"/>
            <a:endCxn id="15" idx="0"/>
          </p:cNvCxnSpPr>
          <p:nvPr/>
        </p:nvCxnSpPr>
        <p:spPr>
          <a:xfrm>
            <a:off x="1409530" y="2659748"/>
            <a:ext cx="13747" cy="668943"/>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4" idx="0"/>
            <a:endCxn id="15" idx="2"/>
          </p:cNvCxnSpPr>
          <p:nvPr/>
        </p:nvCxnSpPr>
        <p:spPr>
          <a:xfrm flipV="1">
            <a:off x="1423277" y="3913466"/>
            <a:ext cx="0" cy="67535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15" idx="3"/>
            <a:endCxn id="14" idx="1"/>
          </p:cNvCxnSpPr>
          <p:nvPr/>
        </p:nvCxnSpPr>
        <p:spPr>
          <a:xfrm>
            <a:off x="2395385" y="3621079"/>
            <a:ext cx="622765" cy="10844"/>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stCxn id="7" idx="3"/>
            <a:endCxn id="9" idx="1"/>
          </p:cNvCxnSpPr>
          <p:nvPr/>
        </p:nvCxnSpPr>
        <p:spPr>
          <a:xfrm>
            <a:off x="7990980" y="2583346"/>
            <a:ext cx="1159832"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8" idx="3"/>
            <a:endCxn id="10" idx="1"/>
          </p:cNvCxnSpPr>
          <p:nvPr/>
        </p:nvCxnSpPr>
        <p:spPr>
          <a:xfrm>
            <a:off x="8002854" y="4588817"/>
            <a:ext cx="1507998"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9" idx="2"/>
            <a:endCxn id="10" idx="0"/>
          </p:cNvCxnSpPr>
          <p:nvPr/>
        </p:nvCxnSpPr>
        <p:spPr>
          <a:xfrm>
            <a:off x="10879004" y="2875733"/>
            <a:ext cx="0" cy="1420696"/>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6" name="左中括号 25"/>
          <p:cNvSpPr/>
          <p:nvPr/>
        </p:nvSpPr>
        <p:spPr>
          <a:xfrm>
            <a:off x="6086944" y="2618342"/>
            <a:ext cx="319860" cy="2005472"/>
          </a:xfrm>
          <a:prstGeom prst="leftBracket">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41" name="直线箭头连接符 40"/>
          <p:cNvCxnSpPr>
            <a:stCxn id="14" idx="3"/>
            <a:endCxn id="26" idx="1"/>
          </p:cNvCxnSpPr>
          <p:nvPr/>
        </p:nvCxnSpPr>
        <p:spPr>
          <a:xfrm flipV="1">
            <a:off x="5108818" y="3621078"/>
            <a:ext cx="978126" cy="10845"/>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12261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1" nodeType="clickEffect">
                                  <p:stCondLst>
                                    <p:cond delay="0"/>
                                  </p:stCondLst>
                                  <p:childTnLst>
                                    <p:anim calcmode="lin" valueType="num">
                                      <p:cBhvr additive="base">
                                        <p:cTn id="40" dur="500"/>
                                        <p:tgtEl>
                                          <p:spTgt spid="6"/>
                                        </p:tgtEl>
                                        <p:attrNameLst>
                                          <p:attrName>ppt_x</p:attrName>
                                        </p:attrNameLst>
                                      </p:cBhvr>
                                      <p:tavLst>
                                        <p:tav tm="0">
                                          <p:val>
                                            <p:strVal val="ppt_x"/>
                                          </p:val>
                                        </p:tav>
                                        <p:tav tm="100000">
                                          <p:val>
                                            <p:strVal val="ppt_x"/>
                                          </p:val>
                                        </p:tav>
                                      </p:tavLst>
                                    </p:anim>
                                    <p:anim calcmode="lin" valueType="num">
                                      <p:cBhvr additive="base">
                                        <p:cTn id="41" dur="500"/>
                                        <p:tgtEl>
                                          <p:spTgt spid="6"/>
                                        </p:tgtEl>
                                        <p:attrNameLst>
                                          <p:attrName>ppt_y</p:attrName>
                                        </p:attrNameLst>
                                      </p:cBhvr>
                                      <p:tavLst>
                                        <p:tav tm="0">
                                          <p:val>
                                            <p:strVal val="ppt_y"/>
                                          </p:val>
                                        </p:tav>
                                        <p:tav tm="100000">
                                          <p:val>
                                            <p:strVal val="1+ppt_h/2"/>
                                          </p:val>
                                        </p:tav>
                                      </p:tavLst>
                                    </p:anim>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500"/>
                            </p:stCondLst>
                            <p:childTnLst>
                              <p:par>
                                <p:cTn id="44" presetID="42" presetClass="path" presetSubtype="0" accel="50000" decel="50000" fill="hold" grpId="1" nodeType="afterEffect">
                                  <p:stCondLst>
                                    <p:cond delay="0"/>
                                  </p:stCondLst>
                                  <p:childTnLst>
                                    <p:animMotion origin="layout" path="M 2.46914E-7 -4.29324E-6 L 0.00235 0.06717 " pathEditMode="relative" rAng="0" ptsTypes="AA">
                                      <p:cBhvr>
                                        <p:cTn id="45" dur="2000" fill="hold"/>
                                        <p:tgtEl>
                                          <p:spTgt spid="5"/>
                                        </p:tgtEl>
                                        <p:attrNameLst>
                                          <p:attrName>ppt_x</p:attrName>
                                          <p:attrName>ppt_y</p:attrName>
                                        </p:attrNameLst>
                                      </p:cBhvr>
                                      <p:rCtr x="111" y="3358"/>
                                    </p:animMotion>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7"/>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8"/>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nodeType="after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5" grpId="1" animBg="1"/>
      <p:bldP spid="6" grpId="0" animBg="1"/>
      <p:bldP spid="6" grpId="1" animBg="1"/>
      <p:bldP spid="7" grpId="0" animBg="1"/>
      <p:bldP spid="8" grpId="0" animBg="1"/>
      <p:bldP spid="9" grpId="0" animBg="1"/>
      <p:bldP spid="10" grpId="0" animBg="1"/>
      <p:bldP spid="14" grpId="0" animBg="1"/>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5985"/>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97014156"/>
              </p:ext>
            </p:extLst>
          </p:nvPr>
        </p:nvGraphicFramePr>
        <p:xfrm>
          <a:off x="6429375" y="1221918"/>
          <a:ext cx="5624662" cy="2613420"/>
        </p:xfrm>
        <a:graphic>
          <a:graphicData uri="http://schemas.openxmlformats.org/drawingml/2006/table">
            <a:tbl>
              <a:tblPr firstRow="1" firstCol="1" bandRow="1">
                <a:tableStyleId>{5C22544A-7EE6-4342-B048-85BDC9FD1C3A}</a:tableStyleId>
              </a:tblPr>
              <a:tblGrid>
                <a:gridCol w="798546"/>
                <a:gridCol w="1206045"/>
                <a:gridCol w="1207013"/>
                <a:gridCol w="1206045"/>
                <a:gridCol w="1207013"/>
              </a:tblGrid>
              <a:tr h="261342">
                <a:tc>
                  <a:txBody>
                    <a:bodyPr/>
                    <a:lstStyle/>
                    <a:p>
                      <a:pPr algn="just"/>
                      <a:endParaRPr lang="zh-CN" sz="1500" dirty="0">
                        <a:effectLst/>
                        <a:latin typeface="Times New Roman" panose="02020603050405020304" pitchFamily="18" charset="0"/>
                      </a:endParaRPr>
                    </a:p>
                  </a:txBody>
                  <a:tcPr marL="104537" marR="104537" marT="0" marB="0"/>
                </a:tc>
                <a:tc>
                  <a:txBody>
                    <a:bodyPr/>
                    <a:lstStyle/>
                    <a:p>
                      <a:pPr algn="l">
                        <a:spcAft>
                          <a:spcPts val="0"/>
                        </a:spcAft>
                      </a:pPr>
                      <a:r>
                        <a:rPr lang="en-US" sz="1600" kern="0">
                          <a:effectLst/>
                        </a:rPr>
                        <a:t>Category 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dirty="0">
                          <a:effectLst/>
                        </a:rPr>
                        <a:t>Category 3</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4</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0.125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49</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91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25</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19</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6</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bl>
          </a:graphicData>
        </a:graphic>
      </p:graphicFrame>
      <p:graphicFrame>
        <p:nvGraphicFramePr>
          <p:cNvPr id="4" name="图表 3"/>
          <p:cNvGraphicFramePr/>
          <p:nvPr>
            <p:extLst>
              <p:ext uri="{D42A27DB-BD31-4B8C-83A1-F6EECF244321}">
                <p14:modId xmlns:p14="http://schemas.microsoft.com/office/powerpoint/2010/main" val="4027403381"/>
              </p:ext>
            </p:extLst>
          </p:nvPr>
        </p:nvGraphicFramePr>
        <p:xfrm>
          <a:off x="1371302" y="1221918"/>
          <a:ext cx="4581525" cy="275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1814047296"/>
              </p:ext>
            </p:extLst>
          </p:nvPr>
        </p:nvGraphicFramePr>
        <p:xfrm>
          <a:off x="1372174" y="4336405"/>
          <a:ext cx="4787596" cy="2667517"/>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6285359" y="4912469"/>
            <a:ext cx="6408712" cy="830997"/>
          </a:xfrm>
          <a:prstGeom prst="rect">
            <a:avLst/>
          </a:prstGeom>
        </p:spPr>
        <p:txBody>
          <a:bodyPr wrap="square">
            <a:spAutoFit/>
          </a:bodyPr>
          <a:lstStyle/>
          <a:p>
            <a:r>
              <a:rPr lang="zh-CN" altLang="en-US" sz="2400" kern="100" dirty="0" smtClean="0">
                <a:latin typeface="Times New Roman" panose="02020603050405020304" pitchFamily="18" charset="0"/>
                <a:cs typeface="Times New Roman" panose="02020603050405020304" pitchFamily="18" charset="0"/>
              </a:rPr>
              <a:t>低清晰度有一个较低的转化率。高相机清晰度的手机展示出了更好的销售情况。</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175740"/>
      </p:ext>
    </p:extLst>
  </p:cSld>
  <p:clrMapOvr>
    <a:masterClrMapping/>
  </p:clrMapOvr>
  <p:transition spd="slow" advTm="0">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D:\学习\学习\高中\曾学课程\丘成桐\9.6\无标题 - 副本.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6169" y="330177"/>
            <a:ext cx="4973355" cy="1459959"/>
          </a:xfrm>
          <a:prstGeom prst="rect">
            <a:avLst/>
          </a:prstGeom>
          <a:noFill/>
          <a:ln>
            <a:noFill/>
          </a:ln>
        </p:spPr>
      </p:pic>
      <p:pic>
        <p:nvPicPr>
          <p:cNvPr id="4" name="图片 3" descr="D:\学习\学习\高中\曾学课程\丘成桐\9.6\untitled.bm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334" y="2386502"/>
            <a:ext cx="5414515" cy="2872898"/>
          </a:xfrm>
          <a:prstGeom prst="rect">
            <a:avLst/>
          </a:prstGeom>
          <a:noFill/>
          <a:ln>
            <a:noFill/>
          </a:ln>
        </p:spPr>
      </p:pic>
      <p:sp>
        <p:nvSpPr>
          <p:cNvPr id="2" name="TextBox 23"/>
          <p:cNvSpPr txBox="1"/>
          <p:nvPr/>
        </p:nvSpPr>
        <p:spPr>
          <a:xfrm>
            <a:off x="596727" y="14904"/>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BP</a:t>
            </a:r>
            <a:r>
              <a:rPr lang="zh-CN" altLang="en-US" sz="3600" dirty="0" smtClean="0">
                <a:solidFill>
                  <a:schemeClr val="accent1"/>
                </a:solidFill>
                <a:latin typeface="Impact" panose="020B0806030902050204" pitchFamily="34" charset="0"/>
                <a:ea typeface="微软雅黑" panose="020B0503020204020204" pitchFamily="34" charset="-122"/>
                <a:cs typeface="+mn-ea"/>
              </a:rPr>
              <a:t>神经网络</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5" name="矩形 4"/>
          <p:cNvSpPr/>
          <p:nvPr/>
        </p:nvSpPr>
        <p:spPr>
          <a:xfrm>
            <a:off x="1500153" y="5688027"/>
            <a:ext cx="10945216" cy="461665"/>
          </a:xfrm>
          <a:prstGeom prst="rect">
            <a:avLst/>
          </a:prstGeom>
        </p:spPr>
        <p:txBody>
          <a:bodyPr wrap="square">
            <a:spAutoFit/>
          </a:bodyPr>
          <a:lstStyle/>
          <a:p>
            <a:r>
              <a:rPr lang="en-US" altLang="zh-CN" sz="2400" kern="100" dirty="0" smtClean="0">
                <a:latin typeface="Times New Roman" panose="02020603050405020304" pitchFamily="18" charset="0"/>
                <a:cs typeface="Times New Roman" panose="02020603050405020304" pitchFamily="18" charset="0"/>
              </a:rPr>
              <a:t>10</a:t>
            </a:r>
            <a:r>
              <a:rPr lang="zh-CN" altLang="en-US" sz="2400" kern="100" dirty="0" smtClean="0">
                <a:latin typeface="Times New Roman" panose="02020603050405020304" pitchFamily="18" charset="0"/>
                <a:cs typeface="Times New Roman" panose="02020603050405020304" pitchFamily="18" charset="0"/>
              </a:rPr>
              <a:t>层的层数用时较少，同时结果效果良好，训练表现也在逐渐提升。</a:t>
            </a:r>
            <a:endParaRPr lang="zh-CN" altLang="en-US" sz="2400" dirty="0">
              <a:latin typeface="Times New Roman" panose="02020603050405020304" pitchFamily="18" charset="0"/>
              <a:cs typeface="Times New Roman" panose="02020603050405020304" pitchFamily="18" charset="0"/>
            </a:endParaRPr>
          </a:p>
        </p:txBody>
      </p:sp>
      <p:pic>
        <p:nvPicPr>
          <p:cNvPr id="6" name="图片 5" descr="C:\Users\tianzhy\Desktop\select.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2251" y="2044689"/>
            <a:ext cx="5554432" cy="3087235"/>
          </a:xfrm>
          <a:prstGeom prst="rect">
            <a:avLst/>
          </a:prstGeom>
          <a:noFill/>
          <a:ln>
            <a:noFill/>
          </a:ln>
        </p:spPr>
      </p:pic>
      <p:sp>
        <p:nvSpPr>
          <p:cNvPr id="7" name="矩形 6"/>
          <p:cNvSpPr/>
          <p:nvPr/>
        </p:nvSpPr>
        <p:spPr>
          <a:xfrm>
            <a:off x="4571987" y="6330969"/>
            <a:ext cx="4057521" cy="461665"/>
          </a:xfrm>
          <a:prstGeom prst="rect">
            <a:avLst/>
          </a:prstGeom>
        </p:spPr>
        <p:txBody>
          <a:bodyPr wrap="none">
            <a:spAutoFit/>
          </a:bodyPr>
          <a:lstStyle/>
          <a:p>
            <a:r>
              <a:rPr lang="zh-CN" altLang="en-US" sz="2400" kern="100" dirty="0" smtClean="0">
                <a:latin typeface="Times New Roman" panose="02020603050405020304" pitchFamily="18" charset="0"/>
              </a:rPr>
              <a:t>表中部分数据的误差低于</a:t>
            </a:r>
            <a:r>
              <a:rPr lang="en-US" altLang="zh-CN" sz="2400" kern="100" dirty="0" smtClean="0">
                <a:latin typeface="Times New Roman" panose="02020603050405020304" pitchFamily="18" charset="0"/>
              </a:rPr>
              <a:t>1% </a:t>
            </a:r>
            <a:endParaRPr lang="zh-CN" altLang="en-US" sz="2400" dirty="0"/>
          </a:p>
        </p:txBody>
      </p:sp>
    </p:spTree>
    <p:extLst>
      <p:ext uri="{BB962C8B-B14F-4D97-AF65-F5344CB8AC3E}">
        <p14:creationId xmlns:p14="http://schemas.microsoft.com/office/powerpoint/2010/main" val="59005335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452711" y="35723"/>
            <a:ext cx="4896544" cy="923330"/>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XG Boost </a:t>
            </a:r>
            <a:r>
              <a:rPr lang="zh-CN" altLang="en-US" sz="3600"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3" name="矩形 2"/>
              <p:cNvSpPr/>
              <p:nvPr/>
            </p:nvSpPr>
            <p:spPr>
              <a:xfrm>
                <a:off x="4557167" y="1888133"/>
                <a:ext cx="3709397"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𝐿</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𝜃</m:t>
                          </m:r>
                        </m:e>
                      </m:d>
                      <m:r>
                        <a:rPr lang="zh-CN" altLang="en-US" sz="2400" i="0">
                          <a:latin typeface="Cambria Math" panose="02040503050406030204" pitchFamily="18" charset="0"/>
                        </a:rPr>
                        <m:t>=</m:t>
                      </m:r>
                      <m:nary>
                        <m:naryPr>
                          <m:chr m:val="∑"/>
                          <m:limLoc m:val="undOvr"/>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1">
                              <a:latin typeface="Cambria Math" panose="02040503050406030204" pitchFamily="18" charset="0"/>
                            </a:rPr>
                            <m:t>𝑛</m:t>
                          </m:r>
                        </m:sup>
                        <m:e>
                          <m:r>
                            <a:rPr lang="zh-CN" altLang="en-US" sz="2400" i="1">
                              <a:latin typeface="Cambria Math" panose="02040503050406030204" pitchFamily="18" charset="0"/>
                            </a:rPr>
                            <m:t>𝑙</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acc>
                                <m:accPr>
                                  <m:chr m:val="̂"/>
                                  <m:ctrlPr>
                                    <a:rPr lang="zh-CN" altLang="en-US" sz="2400" i="1">
                                      <a:latin typeface="Cambria Math" panose="02040503050406030204" pitchFamily="18" charset="0"/>
                                    </a:rPr>
                                  </m:ctrlPr>
                                </m:acc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acc>
                            </m:e>
                          </m:d>
                        </m:e>
                      </m:nary>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4557167" y="1888133"/>
                <a:ext cx="3709397" cy="1100558"/>
              </a:xfrm>
              <a:prstGeom prst="rect">
                <a:avLst/>
              </a:prstGeom>
              <a:blipFill rotWithShape="0">
                <a:blip r:embed="rId2" cstate="print"/>
                <a:stretch>
                  <a:fillRect/>
                </a:stretch>
              </a:blipFill>
            </p:spPr>
            <p:txBody>
              <a:bodyPr/>
              <a:lstStyle/>
              <a:p>
                <a:r>
                  <a:rPr lang="zh-CN" altLang="en-US">
                    <a:noFill/>
                  </a:rPr>
                  <a:t> </a:t>
                </a:r>
              </a:p>
            </p:txBody>
          </p:sp>
        </mc:Fallback>
      </mc:AlternateContent>
      <p:sp>
        <p:nvSpPr>
          <p:cNvPr id="6" name="矩形 5"/>
          <p:cNvSpPr/>
          <p:nvPr/>
        </p:nvSpPr>
        <p:spPr>
          <a:xfrm>
            <a:off x="2010660" y="4120381"/>
            <a:ext cx="8802410" cy="461665"/>
          </a:xfrm>
          <a:prstGeom prst="rect">
            <a:avLst/>
          </a:prstGeom>
        </p:spPr>
        <p:txBody>
          <a:bodyPr wrap="none">
            <a:spAutoFit/>
          </a:bodyPr>
          <a:lstStyle/>
          <a:p>
            <a:r>
              <a:rPr lang="zh-CN" altLang="en-US" sz="2400" dirty="0" smtClean="0"/>
              <a:t>组合几个弱学习器成为强学习器，通过最小化损失函数和误差。</a:t>
            </a:r>
            <a:endParaRPr lang="zh-CN" altLang="en-US" sz="2400" dirty="0"/>
          </a:p>
        </p:txBody>
      </p:sp>
      <p:pic>
        <p:nvPicPr>
          <p:cNvPr id="4" name="图片 3"/>
          <p:cNvPicPr>
            <a:picLocks noChangeAspect="1"/>
          </p:cNvPicPr>
          <p:nvPr/>
        </p:nvPicPr>
        <p:blipFill>
          <a:blip r:embed="rId3" cstate="print"/>
          <a:stretch>
            <a:fillRect/>
          </a:stretch>
        </p:blipFill>
        <p:spPr>
          <a:xfrm>
            <a:off x="214269" y="187301"/>
            <a:ext cx="12358774" cy="6922548"/>
          </a:xfrm>
          <a:prstGeom prst="rect">
            <a:avLst/>
          </a:prstGeom>
        </p:spPr>
      </p:pic>
      <p:sp>
        <p:nvSpPr>
          <p:cNvPr id="5" name="椭圆 4"/>
          <p:cNvSpPr/>
          <p:nvPr/>
        </p:nvSpPr>
        <p:spPr>
          <a:xfrm>
            <a:off x="10715655" y="1758937"/>
            <a:ext cx="1656184" cy="52942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1970949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06</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模型应用</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未知数据的模型预测</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467855525"/>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000615" y="5473713"/>
              <a:ext cx="1684487"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143095" y="5473713"/>
              <a:ext cx="2045194" cy="830997"/>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214533" y="4116391"/>
              <a:ext cx="192882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357145"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188289"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724491" y="5019258"/>
              <a:ext cx="895657" cy="132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437265" y="4347224"/>
              <a:ext cx="77726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3"/>
          <p:cNvSpPr txBox="1"/>
          <p:nvPr/>
        </p:nvSpPr>
        <p:spPr>
          <a:xfrm>
            <a:off x="308695" y="43966"/>
            <a:ext cx="5112568"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应用</a:t>
            </a:r>
            <a:r>
              <a:rPr lang="en-US" altLang="zh-CN" sz="3600" dirty="0" smtClean="0">
                <a:solidFill>
                  <a:schemeClr val="accent1"/>
                </a:solidFill>
                <a:latin typeface="Impact" panose="020B0806030902050204" pitchFamily="34" charset="0"/>
                <a:ea typeface="微软雅黑" panose="020B0503020204020204" pitchFamily="34" charset="-122"/>
                <a:cs typeface="+mn-ea"/>
                <a:sym typeface="+mn-lt"/>
              </a:rPr>
              <a:t>——</a:t>
            </a: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预测手机销量</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pic>
        <p:nvPicPr>
          <p:cNvPr id="4" name="图片 3"/>
          <p:cNvPicPr>
            <a:picLocks noChangeAspect="1"/>
          </p:cNvPicPr>
          <p:nvPr/>
        </p:nvPicPr>
        <p:blipFill rotWithShape="1">
          <a:blip r:embed="rId2" cstate="print"/>
          <a:srcRect l="1841" t="28174" r="2961" b="7387"/>
          <a:stretch/>
        </p:blipFill>
        <p:spPr>
          <a:xfrm>
            <a:off x="300345" y="1600101"/>
            <a:ext cx="12241361" cy="4464496"/>
          </a:xfrm>
          <a:prstGeom prst="rect">
            <a:avLst/>
          </a:prstGeom>
        </p:spPr>
      </p:pic>
    </p:spTree>
    <p:extLst>
      <p:ext uri="{BB962C8B-B14F-4D97-AF65-F5344CB8AC3E}">
        <p14:creationId xmlns:p14="http://schemas.microsoft.com/office/powerpoint/2010/main" val="160257635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07</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灵敏度分析</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模型稳定性检验</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98398759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937779" y="5473713"/>
              <a:ext cx="174732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1928875" y="5473713"/>
              <a:ext cx="2045194"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1978749" y="4116391"/>
              <a:ext cx="1928827"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95418" y="4106398"/>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a:off x="3974069" y="5889212"/>
              <a:ext cx="963710" cy="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flipH="1" flipV="1">
              <a:off x="2943163" y="4578056"/>
              <a:ext cx="8309" cy="89565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flipH="1" flipV="1">
              <a:off x="1275538" y="4337231"/>
              <a:ext cx="703211" cy="999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9" name="组 8"/>
          <p:cNvGrpSpPr/>
          <p:nvPr/>
        </p:nvGrpSpPr>
        <p:grpSpPr>
          <a:xfrm>
            <a:off x="2180903" y="1240061"/>
            <a:ext cx="7056784" cy="4821593"/>
            <a:chOff x="1928875" y="1355147"/>
            <a:chExt cx="7056784" cy="4821593"/>
          </a:xfrm>
        </p:grpSpPr>
        <mc:AlternateContent xmlns:mc="http://schemas.openxmlformats.org/markup-compatibility/2006" xmlns:a14="http://schemas.microsoft.com/office/drawing/2010/main">
          <mc:Choice Requires="a14">
            <p:sp>
              <p:nvSpPr>
                <p:cNvPr id="3" name="矩形 2"/>
                <p:cNvSpPr/>
                <p:nvPr/>
              </p:nvSpPr>
              <p:spPr>
                <a:xfrm>
                  <a:off x="1928875" y="2366822"/>
                  <a:ext cx="7056784" cy="1235082"/>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charset="0"/>
                              </a:rPr>
                              <m:t>𝑆</m:t>
                            </m:r>
                          </m:e>
                          <m:sub>
                            <m:r>
                              <a:rPr lang="zh-CN" altLang="en-US" sz="2800" i="1">
                                <a:latin typeface="Cambria Math" charset="0"/>
                              </a:rPr>
                              <m:t>𝑘</m:t>
                            </m:r>
                          </m:sub>
                        </m:sSub>
                        <m:r>
                          <a:rPr lang="zh-CN" altLang="en-US" sz="2800" i="0">
                            <a:latin typeface="Cambria Math" charset="0"/>
                          </a:rPr>
                          <m:t>=</m:t>
                        </m:r>
                        <m:r>
                          <a:rPr lang="zh-CN" altLang="en-US" sz="2800" i="1">
                            <a:latin typeface="Cambria Math" charset="0"/>
                          </a:rPr>
                          <m:t>𝑚𝑎𝑥</m:t>
                        </m:r>
                        <m:d>
                          <m:dPr>
                            <m:ctrlPr>
                              <a:rPr lang="zh-CN" altLang="en-US" sz="2800" i="1">
                                <a:latin typeface="Cambria Math" panose="02040503050406030204" pitchFamily="18" charset="0"/>
                              </a:rPr>
                            </m:ctrlPr>
                          </m:dPr>
                          <m:e>
                            <m:r>
                              <a:rPr lang="zh-CN" altLang="en-US" sz="2800" i="0">
                                <a:latin typeface="Cambria Math" charset="0"/>
                              </a:rPr>
                              <m:t>0,10−10×</m:t>
                            </m:r>
                            <m:d>
                              <m:dPr>
                                <m:begChr m:val="|"/>
                                <m:endChr m:val="|"/>
                                <m:ctrlPr>
                                  <a:rPr lang="zh-CN" altLang="en-US" sz="2800" i="1">
                                    <a:latin typeface="Cambria Math" panose="02040503050406030204" pitchFamily="18" charset="0"/>
                                  </a:rPr>
                                </m:ctrlPr>
                              </m:dPr>
                              <m:e>
                                <m:f>
                                  <m:fPr>
                                    <m:ctrlPr>
                                      <a:rPr lang="zh-CN" altLang="en-US" sz="2800" i="1">
                                        <a:latin typeface="Cambria Math" panose="02040503050406030204" pitchFamily="18" charset="0"/>
                                      </a:rPr>
                                    </m:ctrlPr>
                                  </m:fPr>
                                  <m:num>
                                    <m:sSub>
                                      <m:sSubPr>
                                        <m:ctrlPr>
                                          <a:rPr lang="zh-CN" altLang="en-US" sz="2800" i="1">
                                            <a:latin typeface="Cambria Math" panose="02040503050406030204" pitchFamily="18" charset="0"/>
                                          </a:rPr>
                                        </m:ctrlPr>
                                      </m:sSubPr>
                                      <m:e>
                                        <m:r>
                                          <a:rPr lang="zh-CN" altLang="en-US" sz="2800" i="1">
                                            <a:latin typeface="Cambria Math" charset="0"/>
                                          </a:rPr>
                                          <m:t>𝑙𝑜𝑔</m:t>
                                        </m:r>
                                      </m:e>
                                      <m:sub>
                                        <m:r>
                                          <a:rPr lang="zh-CN" altLang="en-US" sz="2800" i="0">
                                            <a:latin typeface="Cambria Math" charset="0"/>
                                          </a:rPr>
                                          <m:t>10</m:t>
                                        </m:r>
                                      </m:sub>
                                    </m:sSub>
                                    <m:d>
                                      <m:dPr>
                                        <m:begChr m:val="|"/>
                                        <m:endChr m:val="|"/>
                                        <m:ctrlPr>
                                          <a:rPr lang="zh-CN" altLang="en-US" sz="2800" i="1">
                                            <a:latin typeface="Cambria Math" panose="02040503050406030204" pitchFamily="18" charset="0"/>
                                          </a:rPr>
                                        </m:ctrlPr>
                                      </m:dPr>
                                      <m:e>
                                        <m:f>
                                          <m:fPr>
                                            <m:ctrlPr>
                                              <a:rPr lang="zh-CN" altLang="en-US" sz="2800" i="1">
                                                <a:latin typeface="Cambria Math" panose="02040503050406030204" pitchFamily="18" charset="0"/>
                                              </a:rPr>
                                            </m:ctrlPr>
                                          </m:fPr>
                                          <m:num>
                                            <m:sSub>
                                              <m:sSubPr>
                                                <m:ctrlPr>
                                                  <a:rPr lang="zh-CN" altLang="en-US" sz="2800" i="1">
                                                    <a:latin typeface="Cambria Math" panose="02040503050406030204" pitchFamily="18" charset="0"/>
                                                  </a:rPr>
                                                </m:ctrlPr>
                                              </m:sSubPr>
                                              <m:e>
                                                <m:r>
                                                  <a:rPr lang="zh-CN" altLang="en-US" sz="2800" i="1">
                                                    <a:latin typeface="Cambria Math" charset="0"/>
                                                  </a:rPr>
                                                  <m:t>𝑥</m:t>
                                                </m:r>
                                              </m:e>
                                              <m:sub>
                                                <m:r>
                                                  <a:rPr lang="zh-CN" altLang="en-US" sz="2800" i="1">
                                                    <a:latin typeface="Cambria Math" charset="0"/>
                                                  </a:rPr>
                                                  <m:t>𝑝𝑟𝑒𝑑𝑖𝑐𝑡</m:t>
                                                </m:r>
                                              </m:sub>
                                            </m:sSub>
                                          </m:num>
                                          <m:den>
                                            <m:sSub>
                                              <m:sSubPr>
                                                <m:ctrlPr>
                                                  <a:rPr lang="zh-CN" altLang="en-US" sz="2800" i="1">
                                                    <a:latin typeface="Cambria Math" panose="02040503050406030204" pitchFamily="18" charset="0"/>
                                                  </a:rPr>
                                                </m:ctrlPr>
                                              </m:sSubPr>
                                              <m:e>
                                                <m:r>
                                                  <a:rPr lang="zh-CN" altLang="en-US" sz="2800" i="1">
                                                    <a:latin typeface="Cambria Math" charset="0"/>
                                                  </a:rPr>
                                                  <m:t>𝑥</m:t>
                                                </m:r>
                                              </m:e>
                                              <m:sub>
                                                <m:r>
                                                  <a:rPr lang="zh-CN" altLang="en-US" sz="2800" i="1">
                                                    <a:latin typeface="Cambria Math" charset="0"/>
                                                  </a:rPr>
                                                  <m:t>𝑟𝑒𝑎𝑙</m:t>
                                                </m:r>
                                              </m:sub>
                                            </m:sSub>
                                          </m:den>
                                        </m:f>
                                      </m:e>
                                    </m:d>
                                  </m:num>
                                  <m:den>
                                    <m:r>
                                      <a:rPr lang="zh-CN" altLang="en-US" sz="2800" i="0">
                                        <a:latin typeface="Cambria Math" charset="0"/>
                                      </a:rPr>
                                      <m:t>5</m:t>
                                    </m:r>
                                  </m:den>
                                </m:f>
                              </m:e>
                            </m:d>
                          </m:e>
                        </m:d>
                      </m:oMath>
                    </m:oMathPara>
                  </a14:m>
                  <a:endParaRPr lang="zh-CN" altLang="en-US" sz="2800" dirty="0"/>
                </a:p>
              </p:txBody>
            </p:sp>
          </mc:Choice>
          <mc:Fallback xmlns="">
            <p:sp>
              <p:nvSpPr>
                <p:cNvPr id="3" name="矩形 2"/>
                <p:cNvSpPr>
                  <a:spLocks noRot="1" noChangeAspect="1" noMove="1" noResize="1" noEditPoints="1" noAdjustHandles="1" noChangeArrowheads="1" noChangeShapeType="1" noTextEdit="1"/>
                </p:cNvSpPr>
                <p:nvPr/>
              </p:nvSpPr>
              <p:spPr>
                <a:xfrm>
                  <a:off x="1928875" y="2366822"/>
                  <a:ext cx="7056784" cy="1235082"/>
                </a:xfrm>
                <a:prstGeom prst="rect">
                  <a:avLst/>
                </a:prstGeom>
                <a:blipFill rotWithShape="0">
                  <a:blip r:embed="rId2" cstate="print"/>
                  <a:stretch>
                    <a:fillRect/>
                  </a:stretch>
                </a:blipFill>
              </p:spPr>
              <p:txBody>
                <a:bodyPr/>
                <a:lstStyle/>
                <a:p>
                  <a:r>
                    <a:rPr lang="zh-CN" altLang="en-US">
                      <a:noFill/>
                    </a:rPr>
                    <a:t> </a:t>
                  </a:r>
                </a:p>
              </p:txBody>
            </p:sp>
          </mc:Fallback>
        </mc:AlternateContent>
        <p:sp>
          <p:nvSpPr>
            <p:cNvPr id="4" name="文本框 3"/>
            <p:cNvSpPr txBox="1"/>
            <p:nvPr/>
          </p:nvSpPr>
          <p:spPr>
            <a:xfrm>
              <a:off x="3549055" y="4840424"/>
              <a:ext cx="2376264" cy="523220"/>
            </a:xfrm>
            <a:prstGeom prst="rect">
              <a:avLst/>
            </a:prstGeom>
            <a:noFill/>
          </p:spPr>
          <p:txBody>
            <a:bodyPr wrap="square" rtlCol="0">
              <a:spAutoFit/>
            </a:bodyPr>
            <a:lstStyle/>
            <a:p>
              <a:r>
                <a:rPr kumimoji="1" lang="zh-CN" altLang="en-US" sz="2800" dirty="0" smtClean="0"/>
                <a:t>点击率：</a:t>
              </a:r>
              <a:r>
                <a:rPr kumimoji="1" lang="en-US" altLang="zh-CN" sz="2800" dirty="0" smtClean="0"/>
                <a:t>9.81</a:t>
              </a:r>
              <a:endParaRPr kumimoji="1" lang="zh-CN" altLang="en-US" sz="2800" dirty="0"/>
            </a:p>
          </p:txBody>
        </p:sp>
        <p:sp>
          <p:nvSpPr>
            <p:cNvPr id="5" name="文本框 4"/>
            <p:cNvSpPr txBox="1"/>
            <p:nvPr/>
          </p:nvSpPr>
          <p:spPr>
            <a:xfrm>
              <a:off x="3510383" y="5653520"/>
              <a:ext cx="2592288" cy="523220"/>
            </a:xfrm>
            <a:prstGeom prst="rect">
              <a:avLst/>
            </a:prstGeom>
            <a:noFill/>
          </p:spPr>
          <p:txBody>
            <a:bodyPr wrap="square" rtlCol="0">
              <a:spAutoFit/>
            </a:bodyPr>
            <a:lstStyle/>
            <a:p>
              <a:r>
                <a:rPr kumimoji="1" lang="zh-CN" altLang="en-US" sz="2800" dirty="0" smtClean="0"/>
                <a:t>转化率：</a:t>
              </a:r>
              <a:r>
                <a:rPr kumimoji="1" lang="en-US" altLang="zh-CN" sz="2800" dirty="0" smtClean="0"/>
                <a:t>9.74</a:t>
              </a:r>
              <a:endParaRPr kumimoji="1" lang="zh-CN" altLang="en-US" sz="2800" dirty="0"/>
            </a:p>
          </p:txBody>
        </p:sp>
        <p:sp>
          <p:nvSpPr>
            <p:cNvPr id="6" name="文本框 5"/>
            <p:cNvSpPr txBox="1"/>
            <p:nvPr/>
          </p:nvSpPr>
          <p:spPr>
            <a:xfrm>
              <a:off x="2252911" y="1355147"/>
              <a:ext cx="6696744" cy="523220"/>
            </a:xfrm>
            <a:prstGeom prst="rect">
              <a:avLst/>
            </a:prstGeom>
            <a:noFill/>
          </p:spPr>
          <p:txBody>
            <a:bodyPr wrap="square" rtlCol="0">
              <a:spAutoFit/>
            </a:bodyPr>
            <a:lstStyle/>
            <a:p>
              <a:pPr algn="ctr"/>
              <a:r>
                <a:rPr kumimoji="1" lang="zh-CN" altLang="en-US" sz="2800" dirty="0" smtClean="0"/>
                <a:t>对</a:t>
              </a:r>
              <a:r>
                <a:rPr kumimoji="1" lang="en-US" altLang="zh-CN" sz="2800" dirty="0" smtClean="0"/>
                <a:t>BP</a:t>
              </a:r>
              <a:r>
                <a:rPr kumimoji="1" lang="zh-CN" altLang="en-US" sz="2800" dirty="0" smtClean="0"/>
                <a:t>神经网络的结果进行精准度评估打分：</a:t>
              </a:r>
              <a:endParaRPr kumimoji="1" lang="zh-CN" altLang="en-US" sz="2800" dirty="0"/>
            </a:p>
          </p:txBody>
        </p:sp>
        <p:cxnSp>
          <p:nvCxnSpPr>
            <p:cNvPr id="8" name="直线箭头连接符 7"/>
            <p:cNvCxnSpPr/>
            <p:nvPr/>
          </p:nvCxnSpPr>
          <p:spPr>
            <a:xfrm>
              <a:off x="4806527" y="3601904"/>
              <a:ext cx="0" cy="109454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2625685"/>
      </p:ext>
    </p:extLst>
  </p:cSld>
  <p:clrMapOvr>
    <a:masterClrMapping/>
  </p:clrMapOvr>
  <p:transition spd="slow" advTm="0">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12" name="组 11"/>
          <p:cNvGrpSpPr/>
          <p:nvPr/>
        </p:nvGrpSpPr>
        <p:grpSpPr>
          <a:xfrm>
            <a:off x="1388815" y="1744117"/>
            <a:ext cx="9433048" cy="3747005"/>
            <a:chOff x="1388815" y="1232908"/>
            <a:chExt cx="9433048" cy="3747005"/>
          </a:xfrm>
        </p:grpSpPr>
        <p:sp>
          <p:nvSpPr>
            <p:cNvPr id="3" name="文本框 2"/>
            <p:cNvSpPr txBox="1"/>
            <p:nvPr/>
          </p:nvSpPr>
          <p:spPr>
            <a:xfrm>
              <a:off x="1388815" y="2795702"/>
              <a:ext cx="1872208" cy="584775"/>
            </a:xfrm>
            <a:prstGeom prst="rect">
              <a:avLst/>
            </a:prstGeom>
            <a:solidFill>
              <a:schemeClr val="accent2"/>
            </a:solidFill>
          </p:spPr>
          <p:txBody>
            <a:bodyPr wrap="square" rtlCol="0">
              <a:spAutoFit/>
            </a:bodyPr>
            <a:lstStyle/>
            <a:p>
              <a:r>
                <a:rPr kumimoji="1" lang="zh-CN" altLang="en-US" sz="3200" dirty="0" smtClean="0"/>
                <a:t>原始数据</a:t>
              </a:r>
              <a:endParaRPr kumimoji="1" lang="zh-CN" altLang="en-US" sz="3200" dirty="0"/>
            </a:p>
          </p:txBody>
        </p:sp>
        <p:sp>
          <p:nvSpPr>
            <p:cNvPr id="4" name="文本框 3"/>
            <p:cNvSpPr txBox="1"/>
            <p:nvPr/>
          </p:nvSpPr>
          <p:spPr>
            <a:xfrm>
              <a:off x="3459903" y="2526254"/>
              <a:ext cx="2160240" cy="461665"/>
            </a:xfrm>
            <a:prstGeom prst="rect">
              <a:avLst/>
            </a:prstGeom>
            <a:noFill/>
          </p:spPr>
          <p:txBody>
            <a:bodyPr wrap="square" rtlCol="0">
              <a:spAutoFit/>
            </a:bodyPr>
            <a:lstStyle/>
            <a:p>
              <a:r>
                <a:rPr kumimoji="1" lang="zh-CN" altLang="en-US" sz="2400" dirty="0" smtClean="0"/>
                <a:t>上下浮动</a:t>
              </a:r>
              <a:r>
                <a:rPr kumimoji="1" lang="en-US" altLang="zh-CN" sz="2400" dirty="0" smtClean="0"/>
                <a:t>1%</a:t>
              </a:r>
              <a:endParaRPr kumimoji="1" lang="zh-CN" altLang="en-US" sz="2400" dirty="0"/>
            </a:p>
          </p:txBody>
        </p:sp>
        <p:sp>
          <p:nvSpPr>
            <p:cNvPr id="5" name="文本框 4"/>
            <p:cNvSpPr txBox="1"/>
            <p:nvPr/>
          </p:nvSpPr>
          <p:spPr>
            <a:xfrm>
              <a:off x="7148474" y="1232908"/>
              <a:ext cx="288130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p>
              <a:r>
                <a:rPr kumimoji="1" lang="zh-CN" altLang="en-US" sz="2800" dirty="0" smtClean="0"/>
                <a:t>主成分回归：</a:t>
              </a:r>
              <a:r>
                <a:rPr kumimoji="1" lang="en-US" altLang="zh-CN" sz="2800" dirty="0" smtClean="0"/>
                <a:t>1%</a:t>
              </a:r>
              <a:endParaRPr kumimoji="1" lang="zh-CN" altLang="en-US" sz="2800" dirty="0"/>
            </a:p>
          </p:txBody>
        </p:sp>
        <p:sp>
          <p:nvSpPr>
            <p:cNvPr id="6" name="文本框 5"/>
            <p:cNvSpPr txBox="1"/>
            <p:nvPr/>
          </p:nvSpPr>
          <p:spPr>
            <a:xfrm>
              <a:off x="7148474" y="2844800"/>
              <a:ext cx="264704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zh-CN" altLang="en-US" dirty="0"/>
                <a:t>贝叶斯判别：</a:t>
              </a:r>
              <a:r>
                <a:rPr lang="en-US" altLang="zh-CN" dirty="0"/>
                <a:t>0</a:t>
              </a:r>
              <a:endParaRPr lang="zh-CN" altLang="en-US" dirty="0"/>
            </a:p>
          </p:txBody>
        </p:sp>
        <p:sp>
          <p:nvSpPr>
            <p:cNvPr id="7" name="文本框 6"/>
            <p:cNvSpPr txBox="1"/>
            <p:nvPr/>
          </p:nvSpPr>
          <p:spPr>
            <a:xfrm>
              <a:off x="7148474" y="4456693"/>
              <a:ext cx="3673389"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en-US" altLang="zh-CN" dirty="0"/>
                <a:t>BP</a:t>
              </a:r>
              <a:r>
                <a:rPr lang="zh-CN" altLang="en-US" dirty="0"/>
                <a:t>神经网络：大约</a:t>
              </a:r>
              <a:r>
                <a:rPr lang="en-US" altLang="zh-CN" dirty="0"/>
                <a:t>1%</a:t>
              </a:r>
              <a:endParaRPr lang="zh-CN" altLang="en-US" dirty="0"/>
            </a:p>
          </p:txBody>
        </p:sp>
        <p:cxnSp>
          <p:nvCxnSpPr>
            <p:cNvPr id="9" name="直线箭头连接符 8"/>
            <p:cNvCxnSpPr>
              <a:stCxn id="3" idx="3"/>
            </p:cNvCxnSpPr>
            <p:nvPr/>
          </p:nvCxnSpPr>
          <p:spPr>
            <a:xfrm flipV="1">
              <a:off x="3261023" y="3088089"/>
              <a:ext cx="2718614"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0" name="左大括号 9"/>
            <p:cNvSpPr/>
            <p:nvPr/>
          </p:nvSpPr>
          <p:spPr>
            <a:xfrm>
              <a:off x="5934203" y="1452230"/>
              <a:ext cx="1188132" cy="3271718"/>
            </a:xfrm>
            <a:prstGeom prst="leftBrace">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spTree>
    <p:extLst>
      <p:ext uri="{BB962C8B-B14F-4D97-AF65-F5344CB8AC3E}">
        <p14:creationId xmlns:p14="http://schemas.microsoft.com/office/powerpoint/2010/main" val="3484368626"/>
      </p:ext>
    </p:extLst>
  </p:cSld>
  <p:clrMapOvr>
    <a:masterClrMapping/>
  </p:clrMapOvr>
  <p:transition spd="slow" advTm="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701"/>
          <p:cNvSpPr/>
          <p:nvPr/>
        </p:nvSpPr>
        <p:spPr>
          <a:xfrm>
            <a:off x="5857871" y="1330309"/>
            <a:ext cx="1852551" cy="183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smtClean="0">
                <a:solidFill>
                  <a:schemeClr val="accent1"/>
                </a:solidFill>
                <a:latin typeface="Impact" panose="020B0806030902050204" pitchFamily="34" charset="0"/>
                <a:ea typeface="微软雅黑" panose="020B0503020204020204" pitchFamily="34" charset="-122"/>
                <a:cs typeface="+mn-ea"/>
                <a:sym typeface="+mn-lt"/>
              </a:rPr>
              <a:t>研究目的</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45" name="组 44"/>
          <p:cNvGrpSpPr/>
          <p:nvPr/>
        </p:nvGrpSpPr>
        <p:grpSpPr>
          <a:xfrm>
            <a:off x="4138417" y="4890087"/>
            <a:ext cx="7421290" cy="2178117"/>
            <a:chOff x="2625482" y="4619497"/>
            <a:chExt cx="7421290" cy="2178117"/>
          </a:xfrm>
        </p:grpSpPr>
        <p:sp>
          <p:nvSpPr>
            <p:cNvPr id="7" name="Shape 1704"/>
            <p:cNvSpPr/>
            <p:nvPr/>
          </p:nvSpPr>
          <p:spPr>
            <a:xfrm>
              <a:off x="2625482" y="4619497"/>
              <a:ext cx="2123017" cy="21781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a:miter lim="400000"/>
            </a:ln>
          </p:spPr>
          <p:txBody>
            <a:bodyPr lIns="0" tIns="0" rIns="0" bIns="0"/>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0" name="Group 36"/>
            <p:cNvGrpSpPr/>
            <p:nvPr/>
          </p:nvGrpSpPr>
          <p:grpSpPr>
            <a:xfrm>
              <a:off x="4269135" y="4843949"/>
              <a:ext cx="2062935" cy="748775"/>
              <a:chOff x="16143936" y="6620971"/>
              <a:chExt cx="2252419" cy="817551"/>
            </a:xfrm>
          </p:grpSpPr>
          <p:sp>
            <p:nvSpPr>
              <p:cNvPr id="21" name="Shape 1711"/>
              <p:cNvSpPr/>
              <p:nvPr/>
            </p:nvSpPr>
            <p:spPr>
              <a:xfrm>
                <a:off x="16143936" y="6620971"/>
                <a:ext cx="817551" cy="8175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Shape 1718"/>
              <p:cNvSpPr/>
              <p:nvPr/>
            </p:nvSpPr>
            <p:spPr>
              <a:xfrm>
                <a:off x="18064759" y="7010970"/>
                <a:ext cx="331596" cy="298435"/>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lnTo>
                      <a:pt x="9720" y="0"/>
                    </a:lnTo>
                    <a:cubicBezTo>
                      <a:pt x="8533" y="0"/>
                      <a:pt x="7560" y="1080"/>
                      <a:pt x="7560" y="2400"/>
                    </a:cubicBezTo>
                    <a:lnTo>
                      <a:pt x="7560" y="12000"/>
                    </a:lnTo>
                    <a:lnTo>
                      <a:pt x="15121" y="12000"/>
                    </a:lnTo>
                    <a:lnTo>
                      <a:pt x="18360" y="15600"/>
                    </a:lnTo>
                    <a:lnTo>
                      <a:pt x="18360" y="12000"/>
                    </a:lnTo>
                    <a:lnTo>
                      <a:pt x="19440" y="12000"/>
                    </a:lnTo>
                    <a:cubicBezTo>
                      <a:pt x="20629" y="12000"/>
                      <a:pt x="21600" y="10920"/>
                      <a:pt x="21600" y="9600"/>
                    </a:cubicBezTo>
                    <a:lnTo>
                      <a:pt x="21600" y="2400"/>
                    </a:lnTo>
                    <a:cubicBezTo>
                      <a:pt x="21600" y="1080"/>
                      <a:pt x="20629" y="0"/>
                      <a:pt x="19440" y="0"/>
                    </a:cubicBezTo>
                    <a:close/>
                    <a:moveTo>
                      <a:pt x="6265" y="13440"/>
                    </a:moveTo>
                    <a:lnTo>
                      <a:pt x="6265" y="6000"/>
                    </a:lnTo>
                    <a:lnTo>
                      <a:pt x="2160" y="6000"/>
                    </a:lnTo>
                    <a:cubicBezTo>
                      <a:pt x="973" y="6000"/>
                      <a:pt x="0" y="7080"/>
                      <a:pt x="0" y="8400"/>
                    </a:cubicBezTo>
                    <a:lnTo>
                      <a:pt x="0" y="15600"/>
                    </a:lnTo>
                    <a:cubicBezTo>
                      <a:pt x="0" y="16920"/>
                      <a:pt x="973" y="18000"/>
                      <a:pt x="2160" y="18000"/>
                    </a:cubicBezTo>
                    <a:lnTo>
                      <a:pt x="3241" y="18000"/>
                    </a:lnTo>
                    <a:lnTo>
                      <a:pt x="3241" y="21600"/>
                    </a:lnTo>
                    <a:lnTo>
                      <a:pt x="6480" y="18000"/>
                    </a:lnTo>
                    <a:lnTo>
                      <a:pt x="11880" y="18000"/>
                    </a:lnTo>
                    <a:cubicBezTo>
                      <a:pt x="13069" y="18000"/>
                      <a:pt x="14040" y="16920"/>
                      <a:pt x="14040" y="15600"/>
                    </a:cubicBezTo>
                    <a:lnTo>
                      <a:pt x="14040" y="13415"/>
                    </a:lnTo>
                    <a:cubicBezTo>
                      <a:pt x="13971" y="13432"/>
                      <a:pt x="13898" y="13440"/>
                      <a:pt x="13824" y="13440"/>
                    </a:cubicBezTo>
                    <a:cubicBezTo>
                      <a:pt x="13824" y="13440"/>
                      <a:pt x="6265" y="13440"/>
                      <a:pt x="6265" y="13440"/>
                    </a:cubicBezTo>
                    <a:close/>
                  </a:path>
                </a:pathLst>
              </a:custGeom>
              <a:solidFill>
                <a:schemeClr val="bg1"/>
              </a:solidFill>
              <a:ln w="12700">
                <a:miter lim="400000"/>
              </a:ln>
            </p:spPr>
            <p:txBody>
              <a:bodyPr lIns="0" tIns="0" rIns="0" bIns="0"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文本框 37"/>
            <p:cNvSpPr txBox="1"/>
            <p:nvPr/>
          </p:nvSpPr>
          <p:spPr>
            <a:xfrm>
              <a:off x="4980971" y="4930868"/>
              <a:ext cx="4875831" cy="523220"/>
            </a:xfrm>
            <a:prstGeom prst="rect">
              <a:avLst/>
            </a:prstGeom>
            <a:noFill/>
          </p:spPr>
          <p:txBody>
            <a:bodyPr wrap="square" rtlCol="0">
              <a:spAutoFit/>
            </a:bodyPr>
            <a:lstStyle/>
            <a:p>
              <a:r>
                <a:rPr kumimoji="1" lang="zh-CN" altLang="en-US" sz="2800" dirty="0" smtClean="0"/>
                <a:t>没有</a:t>
              </a:r>
              <a:r>
                <a:rPr kumimoji="1" lang="zh-CN" altLang="en-US" sz="2800" dirty="0"/>
                <a:t>系统</a:t>
              </a:r>
              <a:r>
                <a:rPr kumimoji="1" lang="zh-CN" altLang="en-US" sz="2800" dirty="0" smtClean="0"/>
                <a:t>全面地分析影响因素</a:t>
              </a:r>
              <a:endParaRPr kumimoji="1" lang="zh-CN" altLang="en-US" sz="2800" dirty="0"/>
            </a:p>
          </p:txBody>
        </p:sp>
        <p:sp>
          <p:nvSpPr>
            <p:cNvPr id="39" name="文本框 38"/>
            <p:cNvSpPr txBox="1"/>
            <p:nvPr/>
          </p:nvSpPr>
          <p:spPr>
            <a:xfrm>
              <a:off x="4969690" y="6082172"/>
              <a:ext cx="5077082" cy="523220"/>
            </a:xfrm>
            <a:prstGeom prst="rect">
              <a:avLst/>
            </a:prstGeom>
            <a:noFill/>
          </p:spPr>
          <p:txBody>
            <a:bodyPr wrap="square" rtlCol="0">
              <a:spAutoFit/>
            </a:bodyPr>
            <a:lstStyle/>
            <a:p>
              <a:r>
                <a:rPr kumimoji="1" lang="zh-CN" altLang="en-US" sz="2800" dirty="0" smtClean="0"/>
                <a:t>没有明确的得出高销量的特征</a:t>
              </a:r>
              <a:endParaRPr kumimoji="1" lang="zh-CN" altLang="en-US" sz="2800" dirty="0"/>
            </a:p>
          </p:txBody>
        </p:sp>
        <p:sp>
          <p:nvSpPr>
            <p:cNvPr id="43" name="Shape 1711"/>
            <p:cNvSpPr/>
            <p:nvPr/>
          </p:nvSpPr>
          <p:spPr>
            <a:xfrm>
              <a:off x="4224408" y="5961365"/>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Shape 1707"/>
          <p:cNvSpPr/>
          <p:nvPr/>
        </p:nvSpPr>
        <p:spPr>
          <a:xfrm>
            <a:off x="5916577" y="6398910"/>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Shape 1707"/>
          <p:cNvSpPr/>
          <p:nvPr/>
        </p:nvSpPr>
        <p:spPr>
          <a:xfrm>
            <a:off x="5954002" y="5284757"/>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0" name="组 79"/>
          <p:cNvGrpSpPr/>
          <p:nvPr/>
        </p:nvGrpSpPr>
        <p:grpSpPr>
          <a:xfrm>
            <a:off x="148231" y="1443007"/>
            <a:ext cx="6075307" cy="2910516"/>
            <a:chOff x="148231" y="1443007"/>
            <a:chExt cx="6075307" cy="2910516"/>
          </a:xfrm>
        </p:grpSpPr>
        <p:sp>
          <p:nvSpPr>
            <p:cNvPr id="3" name="Shape 1695"/>
            <p:cNvSpPr/>
            <p:nvPr/>
          </p:nvSpPr>
          <p:spPr>
            <a:xfrm>
              <a:off x="148231" y="1654698"/>
              <a:ext cx="2739728" cy="2698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a:miter lim="400000"/>
            </a:ln>
          </p:spPr>
          <p:txBody>
            <a:bodyPr lIns="0" tIns="0" rIns="0" bIns="0"/>
            <a:lstStyle/>
            <a:p>
              <a:pPr>
                <a:lnSpc>
                  <a:spcPct val="120000"/>
                </a:lnSpc>
              </a:pPr>
              <a:endParaRPr dirty="0">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9" name="组 78"/>
            <p:cNvGrpSpPr/>
            <p:nvPr/>
          </p:nvGrpSpPr>
          <p:grpSpPr>
            <a:xfrm>
              <a:off x="1886598" y="1443007"/>
              <a:ext cx="4336940" cy="2466169"/>
              <a:chOff x="1886598" y="1443007"/>
              <a:chExt cx="4336940" cy="2466169"/>
            </a:xfrm>
          </p:grpSpPr>
          <p:sp>
            <p:nvSpPr>
              <p:cNvPr id="37" name="文本框 36"/>
              <p:cNvSpPr txBox="1"/>
              <p:nvPr/>
            </p:nvSpPr>
            <p:spPr>
              <a:xfrm>
                <a:off x="3219858" y="3273178"/>
                <a:ext cx="3003680" cy="523220"/>
              </a:xfrm>
              <a:prstGeom prst="rect">
                <a:avLst/>
              </a:prstGeom>
              <a:noFill/>
            </p:spPr>
            <p:txBody>
              <a:bodyPr wrap="square" rtlCol="0">
                <a:spAutoFit/>
              </a:bodyPr>
              <a:lstStyle>
                <a:defPPr>
                  <a:defRPr lang="zh-CN"/>
                </a:defPPr>
                <a:lvl1pPr>
                  <a:defRPr kumimoji="1" sz="2800"/>
                </a:lvl1pPr>
              </a:lstStyle>
              <a:p>
                <a:r>
                  <a:rPr lang="en-US" altLang="zh-CN" dirty="0"/>
                  <a:t>BP</a:t>
                </a:r>
                <a:r>
                  <a:rPr lang="zh-CN" altLang="en-US" dirty="0"/>
                  <a:t>神经网络拟合</a:t>
                </a:r>
              </a:p>
            </p:txBody>
          </p:sp>
          <p:grpSp>
            <p:nvGrpSpPr>
              <p:cNvPr id="77" name="组 76"/>
              <p:cNvGrpSpPr/>
              <p:nvPr/>
            </p:nvGrpSpPr>
            <p:grpSpPr>
              <a:xfrm>
                <a:off x="1886598" y="1443007"/>
                <a:ext cx="3727983" cy="2466169"/>
                <a:chOff x="1886598" y="1443007"/>
                <a:chExt cx="3727983" cy="2466169"/>
              </a:xfrm>
            </p:grpSpPr>
            <p:sp>
              <p:nvSpPr>
                <p:cNvPr id="15" name="Shape 1712"/>
                <p:cNvSpPr/>
                <p:nvPr/>
              </p:nvSpPr>
              <p:spPr>
                <a:xfrm rot="19135618">
                  <a:off x="1886598" y="1463698"/>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Shape 1713"/>
                <p:cNvSpPr/>
                <p:nvPr/>
              </p:nvSpPr>
              <p:spPr>
                <a:xfrm rot="18610256" flipH="1">
                  <a:off x="2400965" y="3160401"/>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Shape 1705"/>
                <p:cNvSpPr/>
                <p:nvPr/>
              </p:nvSpPr>
              <p:spPr>
                <a:xfrm>
                  <a:off x="2342361" y="2219198"/>
                  <a:ext cx="786996" cy="7597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17447" tIns="17447" rIns="17447" bIns="17447"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34"/>
                <p:cNvSpPr txBox="1"/>
                <p:nvPr/>
              </p:nvSpPr>
              <p:spPr>
                <a:xfrm>
                  <a:off x="2662253" y="1535340"/>
                  <a:ext cx="2952328" cy="523220"/>
                </a:xfrm>
                <a:prstGeom prst="rect">
                  <a:avLst/>
                </a:prstGeom>
                <a:noFill/>
              </p:spPr>
              <p:txBody>
                <a:bodyPr wrap="square" rtlCol="0">
                  <a:spAutoFit/>
                </a:bodyPr>
                <a:lstStyle/>
                <a:p>
                  <a:r>
                    <a:rPr kumimoji="1" lang="zh-CN" altLang="en-US" sz="2800" dirty="0" smtClean="0"/>
                    <a:t>灰色关联度分析</a:t>
                  </a:r>
                  <a:endParaRPr kumimoji="1" lang="zh-CN" altLang="en-US" sz="2800" dirty="0"/>
                </a:p>
              </p:txBody>
            </p:sp>
            <p:sp>
              <p:nvSpPr>
                <p:cNvPr id="36" name="文本框 35"/>
                <p:cNvSpPr txBox="1"/>
                <p:nvPr/>
              </p:nvSpPr>
              <p:spPr>
                <a:xfrm>
                  <a:off x="3129357" y="2300658"/>
                  <a:ext cx="2088232" cy="523220"/>
                </a:xfrm>
                <a:prstGeom prst="rect">
                  <a:avLst/>
                </a:prstGeom>
                <a:noFill/>
              </p:spPr>
              <p:txBody>
                <a:bodyPr wrap="square" rtlCol="0">
                  <a:spAutoFit/>
                </a:bodyPr>
                <a:lstStyle>
                  <a:defPPr>
                    <a:defRPr lang="zh-CN"/>
                  </a:defPPr>
                  <a:lvl1pPr>
                    <a:defRPr kumimoji="1" sz="2800"/>
                  </a:lvl1pPr>
                </a:lstStyle>
                <a:p>
                  <a:r>
                    <a:rPr lang="en-US" altLang="zh-CN" dirty="0"/>
                    <a:t>C2C</a:t>
                  </a:r>
                  <a:r>
                    <a:rPr lang="zh-CN" altLang="en-US" dirty="0"/>
                    <a:t>模型</a:t>
                  </a:r>
                </a:p>
              </p:txBody>
            </p:sp>
            <p:sp>
              <p:nvSpPr>
                <p:cNvPr id="52" name="文本框 51"/>
                <p:cNvSpPr txBox="1"/>
                <p:nvPr/>
              </p:nvSpPr>
              <p:spPr>
                <a:xfrm>
                  <a:off x="2050103" y="1443007"/>
                  <a:ext cx="503598" cy="707886"/>
                </a:xfrm>
                <a:prstGeom prst="rect">
                  <a:avLst/>
                </a:prstGeom>
                <a:noFill/>
              </p:spPr>
              <p:txBody>
                <a:bodyPr wrap="square" rtlCol="0">
                  <a:spAutoFit/>
                </a:bodyPr>
                <a:lstStyle/>
                <a:p>
                  <a:r>
                    <a:rPr kumimoji="1" lang="en-US" altLang="zh-CN" sz="4000" smtClean="0">
                      <a:solidFill>
                        <a:schemeClr val="bg1"/>
                      </a:solidFill>
                    </a:rPr>
                    <a:t>1</a:t>
                  </a:r>
                  <a:endParaRPr kumimoji="1" lang="zh-CN" altLang="en-US" sz="4000" dirty="0">
                    <a:solidFill>
                      <a:schemeClr val="bg1"/>
                    </a:solidFill>
                  </a:endParaRPr>
                </a:p>
              </p:txBody>
            </p:sp>
            <p:sp>
              <p:nvSpPr>
                <p:cNvPr id="53" name="文本框 52"/>
                <p:cNvSpPr txBox="1"/>
                <p:nvPr/>
              </p:nvSpPr>
              <p:spPr>
                <a:xfrm>
                  <a:off x="2508530" y="2218350"/>
                  <a:ext cx="503598" cy="707886"/>
                </a:xfrm>
                <a:prstGeom prst="rect">
                  <a:avLst/>
                </a:prstGeom>
                <a:noFill/>
              </p:spPr>
              <p:txBody>
                <a:bodyPr wrap="square" rtlCol="0">
                  <a:spAutoFit/>
                </a:bodyPr>
                <a:lstStyle/>
                <a:p>
                  <a:r>
                    <a:rPr kumimoji="1" lang="en-US" altLang="zh-CN" sz="4000" dirty="0">
                      <a:solidFill>
                        <a:schemeClr val="bg1"/>
                      </a:solidFill>
                    </a:rPr>
                    <a:t>2</a:t>
                  </a:r>
                  <a:endParaRPr kumimoji="1" lang="zh-CN" altLang="en-US" sz="4000" dirty="0">
                    <a:solidFill>
                      <a:schemeClr val="bg1"/>
                    </a:solidFill>
                  </a:endParaRPr>
                </a:p>
              </p:txBody>
            </p:sp>
            <p:sp>
              <p:nvSpPr>
                <p:cNvPr id="54" name="文本框 53"/>
                <p:cNvSpPr txBox="1"/>
                <p:nvPr/>
              </p:nvSpPr>
              <p:spPr>
                <a:xfrm>
                  <a:off x="2574041" y="3146119"/>
                  <a:ext cx="503598" cy="707886"/>
                </a:xfrm>
                <a:prstGeom prst="rect">
                  <a:avLst/>
                </a:prstGeom>
                <a:noFill/>
              </p:spPr>
              <p:txBody>
                <a:bodyPr wrap="square" rtlCol="0">
                  <a:spAutoFit/>
                </a:bodyPr>
                <a:lstStyle/>
                <a:p>
                  <a:r>
                    <a:rPr kumimoji="1" lang="en-US" altLang="zh-CN" sz="4000" dirty="0">
                      <a:solidFill>
                        <a:schemeClr val="bg1"/>
                      </a:solidFill>
                    </a:rPr>
                    <a:t>3</a:t>
                  </a:r>
                  <a:endParaRPr kumimoji="1" lang="zh-CN" altLang="en-US" sz="4000" dirty="0">
                    <a:solidFill>
                      <a:schemeClr val="bg1"/>
                    </a:solidFill>
                  </a:endParaRPr>
                </a:p>
              </p:txBody>
            </p:sp>
          </p:grpSp>
        </p:grpSp>
      </p:grpSp>
      <p:grpSp>
        <p:nvGrpSpPr>
          <p:cNvPr id="78" name="组 77"/>
          <p:cNvGrpSpPr/>
          <p:nvPr/>
        </p:nvGrpSpPr>
        <p:grpSpPr>
          <a:xfrm>
            <a:off x="7286631" y="1258871"/>
            <a:ext cx="5338048" cy="2003653"/>
            <a:chOff x="7286631" y="1258871"/>
            <a:chExt cx="5338048" cy="2003653"/>
          </a:xfrm>
        </p:grpSpPr>
        <p:sp>
          <p:nvSpPr>
            <p:cNvPr id="12" name="Shape 1708"/>
            <p:cNvSpPr/>
            <p:nvPr/>
          </p:nvSpPr>
          <p:spPr>
            <a:xfrm>
              <a:off x="7286631" y="1330309"/>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文本框 39"/>
            <p:cNvSpPr txBox="1"/>
            <p:nvPr/>
          </p:nvSpPr>
          <p:spPr>
            <a:xfrm>
              <a:off x="7929573" y="1330309"/>
              <a:ext cx="4306459" cy="523220"/>
            </a:xfrm>
            <a:prstGeom prst="rect">
              <a:avLst/>
            </a:prstGeom>
            <a:noFill/>
          </p:spPr>
          <p:txBody>
            <a:bodyPr wrap="square" rtlCol="0">
              <a:spAutoFit/>
            </a:bodyPr>
            <a:lstStyle/>
            <a:p>
              <a:r>
                <a:rPr kumimoji="1" lang="zh-CN" altLang="en-US" sz="2800" dirty="0" smtClean="0"/>
                <a:t>对销量的影响因素及大小</a:t>
              </a:r>
              <a:endParaRPr kumimoji="1" lang="zh-CN" altLang="en-US" sz="2800" dirty="0"/>
            </a:p>
          </p:txBody>
        </p:sp>
        <p:sp>
          <p:nvSpPr>
            <p:cNvPr id="41" name="文本框 40"/>
            <p:cNvSpPr txBox="1"/>
            <p:nvPr/>
          </p:nvSpPr>
          <p:spPr>
            <a:xfrm>
              <a:off x="8143887" y="1973251"/>
              <a:ext cx="4480792" cy="523220"/>
            </a:xfrm>
            <a:prstGeom prst="rect">
              <a:avLst/>
            </a:prstGeom>
            <a:noFill/>
          </p:spPr>
          <p:txBody>
            <a:bodyPr wrap="square" rtlCol="0">
              <a:spAutoFit/>
            </a:bodyPr>
            <a:lstStyle/>
            <a:p>
              <a:r>
                <a:rPr kumimoji="1" lang="zh-CN" altLang="en-US" sz="2800" dirty="0" smtClean="0"/>
                <a:t>每个因素中提高销量的特征</a:t>
              </a:r>
              <a:endParaRPr kumimoji="1" lang="zh-CN" altLang="en-US" sz="2800" dirty="0"/>
            </a:p>
          </p:txBody>
        </p:sp>
        <p:sp>
          <p:nvSpPr>
            <p:cNvPr id="44" name="文本框 43"/>
            <p:cNvSpPr txBox="1"/>
            <p:nvPr/>
          </p:nvSpPr>
          <p:spPr>
            <a:xfrm>
              <a:off x="7929573" y="2687631"/>
              <a:ext cx="2103779" cy="523220"/>
            </a:xfrm>
            <a:prstGeom prst="rect">
              <a:avLst/>
            </a:prstGeom>
            <a:noFill/>
          </p:spPr>
          <p:txBody>
            <a:bodyPr wrap="square" rtlCol="0">
              <a:spAutoFit/>
            </a:bodyPr>
            <a:lstStyle/>
            <a:p>
              <a:r>
                <a:rPr kumimoji="1" lang="zh-CN" altLang="en-US" sz="2800" dirty="0" smtClean="0"/>
                <a:t>预测销量</a:t>
              </a:r>
              <a:endParaRPr kumimoji="1" lang="zh-CN" altLang="en-US" sz="2800" dirty="0"/>
            </a:p>
          </p:txBody>
        </p:sp>
        <p:sp>
          <p:nvSpPr>
            <p:cNvPr id="46" name="Shape 1713"/>
            <p:cNvSpPr/>
            <p:nvPr/>
          </p:nvSpPr>
          <p:spPr>
            <a:xfrm rot="18610256" flipH="1">
              <a:off x="7597736" y="2010738"/>
              <a:ext cx="513579" cy="4918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Shape 1708"/>
            <p:cNvSpPr/>
            <p:nvPr/>
          </p:nvSpPr>
          <p:spPr>
            <a:xfrm>
              <a:off x="7286631" y="2687631"/>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p:cNvSpPr txBox="1"/>
            <p:nvPr/>
          </p:nvSpPr>
          <p:spPr>
            <a:xfrm>
              <a:off x="7358069" y="1258871"/>
              <a:ext cx="503598" cy="646331"/>
            </a:xfrm>
            <a:prstGeom prst="rect">
              <a:avLst/>
            </a:prstGeom>
            <a:noFill/>
          </p:spPr>
          <p:txBody>
            <a:bodyPr wrap="square" rtlCol="0">
              <a:spAutoFit/>
            </a:bodyPr>
            <a:lstStyle/>
            <a:p>
              <a:r>
                <a:rPr kumimoji="1" lang="en-US" altLang="zh-CN" sz="3600" dirty="0" smtClean="0">
                  <a:solidFill>
                    <a:schemeClr val="bg1"/>
                  </a:solidFill>
                </a:rPr>
                <a:t>1</a:t>
              </a:r>
              <a:endParaRPr kumimoji="1" lang="zh-CN" altLang="en-US" sz="3600" dirty="0">
                <a:solidFill>
                  <a:schemeClr val="bg1"/>
                </a:solidFill>
              </a:endParaRPr>
            </a:p>
          </p:txBody>
        </p:sp>
        <p:sp>
          <p:nvSpPr>
            <p:cNvPr id="56" name="文本框 55"/>
            <p:cNvSpPr txBox="1"/>
            <p:nvPr/>
          </p:nvSpPr>
          <p:spPr>
            <a:xfrm>
              <a:off x="7643821" y="1901813"/>
              <a:ext cx="503598" cy="646331"/>
            </a:xfrm>
            <a:prstGeom prst="rect">
              <a:avLst/>
            </a:prstGeom>
            <a:noFill/>
          </p:spPr>
          <p:txBody>
            <a:bodyPr wrap="square" rtlCol="0">
              <a:spAutoFit/>
            </a:bodyPr>
            <a:lstStyle/>
            <a:p>
              <a:r>
                <a:rPr kumimoji="1" lang="en-US" altLang="zh-CN" sz="3600" dirty="0">
                  <a:solidFill>
                    <a:schemeClr val="bg1"/>
                  </a:solidFill>
                </a:rPr>
                <a:t>2</a:t>
              </a:r>
              <a:endParaRPr kumimoji="1" lang="zh-CN" altLang="en-US" sz="3600" dirty="0">
                <a:solidFill>
                  <a:schemeClr val="bg1"/>
                </a:solidFill>
              </a:endParaRPr>
            </a:p>
          </p:txBody>
        </p:sp>
        <p:sp>
          <p:nvSpPr>
            <p:cNvPr id="57" name="文本框 56"/>
            <p:cNvSpPr txBox="1"/>
            <p:nvPr/>
          </p:nvSpPr>
          <p:spPr>
            <a:xfrm>
              <a:off x="7358069" y="2616193"/>
              <a:ext cx="503598" cy="646331"/>
            </a:xfrm>
            <a:prstGeom prst="rect">
              <a:avLst/>
            </a:prstGeom>
            <a:noFill/>
          </p:spPr>
          <p:txBody>
            <a:bodyPr wrap="square" rtlCol="0">
              <a:spAutoFit/>
            </a:bodyPr>
            <a:lstStyle/>
            <a:p>
              <a:r>
                <a:rPr kumimoji="1" lang="en-US" altLang="zh-CN" sz="3600" dirty="0">
                  <a:solidFill>
                    <a:schemeClr val="bg1"/>
                  </a:solidFill>
                </a:rPr>
                <a:t>3</a:t>
              </a:r>
              <a:endParaRPr kumimoji="1" lang="zh-CN" altLang="en-US" sz="3600" dirty="0">
                <a:solidFill>
                  <a:schemeClr val="bg1"/>
                </a:solidFill>
              </a:endParaRPr>
            </a:p>
          </p:txBody>
        </p:sp>
      </p:grpSp>
      <p:cxnSp>
        <p:nvCxnSpPr>
          <p:cNvPr id="73" name="直线箭头连接符 72"/>
          <p:cNvCxnSpPr/>
          <p:nvPr/>
        </p:nvCxnSpPr>
        <p:spPr>
          <a:xfrm>
            <a:off x="1518095" y="4353523"/>
            <a:ext cx="2617998" cy="150979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p:nvPr/>
        </p:nvCxnSpPr>
        <p:spPr>
          <a:xfrm flipV="1">
            <a:off x="5614581" y="3086026"/>
            <a:ext cx="1210815" cy="186166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1459" y="2759069"/>
            <a:ext cx="1928826" cy="523220"/>
          </a:xfrm>
          <a:prstGeom prst="rect">
            <a:avLst/>
          </a:prstGeom>
          <a:noFill/>
        </p:spPr>
        <p:txBody>
          <a:bodyPr wrap="square" rtlCol="0">
            <a:spAutoFit/>
          </a:bodyPr>
          <a:lstStyle/>
          <a:p>
            <a:r>
              <a:rPr lang="zh-CN" altLang="en-US" sz="2800" b="1" dirty="0" smtClean="0">
                <a:solidFill>
                  <a:schemeClr val="bg1"/>
                </a:solidFill>
              </a:rPr>
              <a:t>以往成果</a:t>
            </a:r>
            <a:endParaRPr lang="zh-CN" altLang="en-US" sz="2800" b="1" dirty="0">
              <a:solidFill>
                <a:schemeClr val="bg1"/>
              </a:solidFill>
            </a:endParaRPr>
          </a:p>
        </p:txBody>
      </p:sp>
      <p:sp>
        <p:nvSpPr>
          <p:cNvPr id="48" name="TextBox 47"/>
          <p:cNvSpPr txBox="1"/>
          <p:nvPr/>
        </p:nvSpPr>
        <p:spPr>
          <a:xfrm>
            <a:off x="4286235" y="5759465"/>
            <a:ext cx="1857388" cy="523220"/>
          </a:xfrm>
          <a:prstGeom prst="rect">
            <a:avLst/>
          </a:prstGeom>
          <a:noFill/>
        </p:spPr>
        <p:txBody>
          <a:bodyPr wrap="square" rtlCol="0">
            <a:spAutoFit/>
          </a:bodyPr>
          <a:lstStyle/>
          <a:p>
            <a:r>
              <a:rPr lang="zh-CN" altLang="en-US" sz="2800" b="1" dirty="0" smtClean="0">
                <a:solidFill>
                  <a:schemeClr val="bg1"/>
                </a:solidFill>
              </a:rPr>
              <a:t>发现不足</a:t>
            </a:r>
            <a:endParaRPr lang="zh-CN" altLang="en-US" sz="2800" b="1" dirty="0">
              <a:solidFill>
                <a:schemeClr val="bg1"/>
              </a:solidFill>
            </a:endParaRPr>
          </a:p>
        </p:txBody>
      </p:sp>
      <p:sp>
        <p:nvSpPr>
          <p:cNvPr id="50" name="TextBox 49"/>
          <p:cNvSpPr txBox="1"/>
          <p:nvPr/>
        </p:nvSpPr>
        <p:spPr>
          <a:xfrm>
            <a:off x="5929309" y="1973251"/>
            <a:ext cx="1714512" cy="523220"/>
          </a:xfrm>
          <a:prstGeom prst="rect">
            <a:avLst/>
          </a:prstGeom>
          <a:noFill/>
        </p:spPr>
        <p:txBody>
          <a:bodyPr wrap="square" rtlCol="0">
            <a:spAutoFit/>
          </a:bodyPr>
          <a:lstStyle/>
          <a:p>
            <a:r>
              <a:rPr lang="zh-CN" altLang="en-US" sz="2800" b="1" dirty="0" smtClean="0">
                <a:solidFill>
                  <a:schemeClr val="bg1"/>
                </a:solidFill>
              </a:rPr>
              <a:t>深度探究</a:t>
            </a:r>
            <a:endParaRPr lang="zh-CN" altLang="en-US" sz="2800" b="1" dirty="0">
              <a:solidFill>
                <a:schemeClr val="bg1"/>
              </a:solidFill>
            </a:endParaRPr>
          </a:p>
        </p:txBody>
      </p:sp>
    </p:spTree>
    <p:extLst>
      <p:ext uri="{BB962C8B-B14F-4D97-AF65-F5344CB8AC3E}">
        <p14:creationId xmlns:p14="http://schemas.microsoft.com/office/powerpoint/2010/main" val="406694838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wipe(left)">
                                      <p:cBhvr>
                                        <p:cTn id="11" dur="500"/>
                                        <p:tgtEl>
                                          <p:spTgt spid="73"/>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down)">
                                      <p:cBhvr>
                                        <p:cTn id="19" dur="500"/>
                                        <p:tgtEl>
                                          <p:spTgt spid="76"/>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08</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结论综述</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优势，应用与价值</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01711836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929177" y="5473713"/>
              <a:ext cx="1755926"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71657" y="5473713"/>
              <a:ext cx="2045194"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143095" y="4116391"/>
              <a:ext cx="1928827"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285707" y="4116391"/>
              <a:ext cx="1080120"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116851"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653053" y="5019258"/>
              <a:ext cx="895657" cy="1325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365827" y="4347224"/>
              <a:ext cx="77726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4608512"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发现与结论</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1100783" y="1600101"/>
            <a:ext cx="4752528" cy="2646878"/>
          </a:xfrm>
          <a:prstGeom prst="rect">
            <a:avLst/>
          </a:prstGeom>
          <a:noFill/>
        </p:spPr>
        <p:txBody>
          <a:bodyPr wrap="square" rtlCol="0">
            <a:spAutoFit/>
          </a:bodyPr>
          <a:lstStyle/>
          <a:p>
            <a:r>
              <a:rPr lang="zh-CN" altLang="en-US" sz="2800" dirty="0" smtClean="0"/>
              <a:t>数据分析与处理优化发现：</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dirty="0" smtClean="0"/>
          </a:p>
          <a:p>
            <a:endParaRPr lang="en-US" altLang="zh-CN" dirty="0" smtClean="0"/>
          </a:p>
          <a:p>
            <a:endParaRPr lang="zh-CN" altLang="en-US" dirty="0"/>
          </a:p>
        </p:txBody>
      </p:sp>
      <p:graphicFrame>
        <p:nvGraphicFramePr>
          <p:cNvPr id="9" name="图示 8"/>
          <p:cNvGraphicFramePr/>
          <p:nvPr/>
        </p:nvGraphicFramePr>
        <p:xfrm>
          <a:off x="1028775" y="2608213"/>
          <a:ext cx="1116124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9946860"/>
      </p:ext>
    </p:extLst>
  </p:cSld>
  <p:clrMapOvr>
    <a:masterClrMapping/>
  </p:clrMapOvr>
  <p:transition spd="slow" advTm="0">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9095" y="1096045"/>
            <a:ext cx="5040560" cy="1661993"/>
          </a:xfrm>
          <a:prstGeom prst="rect">
            <a:avLst/>
          </a:prstGeom>
          <a:noFill/>
        </p:spPr>
        <p:txBody>
          <a:bodyPr wrap="square" rtlCol="0">
            <a:spAutoFit/>
          </a:bodyPr>
          <a:lstStyle/>
          <a:p>
            <a:endParaRPr lang="en-US" altLang="zh-CN" sz="2800" dirty="0" smtClean="0"/>
          </a:p>
          <a:p>
            <a:endParaRPr lang="en-US" altLang="zh-CN" sz="2800" dirty="0" smtClean="0"/>
          </a:p>
          <a:p>
            <a:endParaRPr lang="en-US" altLang="zh-CN" sz="2800" dirty="0" smtClean="0"/>
          </a:p>
          <a:p>
            <a:endParaRPr lang="zh-CN" altLang="en-US" dirty="0"/>
          </a:p>
        </p:txBody>
      </p:sp>
      <p:graphicFrame>
        <p:nvGraphicFramePr>
          <p:cNvPr id="8" name="图示 7"/>
          <p:cNvGraphicFramePr/>
          <p:nvPr/>
        </p:nvGraphicFramePr>
        <p:xfrm>
          <a:off x="1892871" y="1240061"/>
          <a:ext cx="85725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23"/>
          <p:cNvSpPr txBox="1"/>
          <p:nvPr/>
        </p:nvSpPr>
        <p:spPr>
          <a:xfrm>
            <a:off x="380703" y="0"/>
            <a:ext cx="3744416" cy="17543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方法与优化结论</a:t>
            </a:r>
          </a:p>
          <a:p>
            <a:pPr>
              <a:lnSpc>
                <a:spcPct val="150000"/>
              </a:lnSpc>
            </a:pP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4064248966"/>
      </p:ext>
    </p:extLst>
  </p:cSld>
  <p:clrMapOvr>
    <a:masterClrMapping/>
  </p:clrMapOvr>
  <p:transition spd="slow" advTm="0">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1"/>
          <p:cNvSpPr txBox="1"/>
          <p:nvPr/>
        </p:nvSpPr>
        <p:spPr>
          <a:xfrm>
            <a:off x="4716517" y="3682888"/>
            <a:ext cx="3953071" cy="523220"/>
          </a:xfrm>
          <a:prstGeom prst="rect">
            <a:avLst/>
          </a:prstGeom>
          <a:noFill/>
        </p:spPr>
        <p:txBody>
          <a:bodyPr wrap="square" rtlCol="0">
            <a:spAutoFit/>
          </a:bodyPr>
          <a:lstStyle/>
          <a:p>
            <a:pPr algn="ctr"/>
            <a:r>
              <a:rPr lang="zh-CN" altLang="en-US" sz="2800" dirty="0">
                <a:solidFill>
                  <a:schemeClr val="bg1"/>
                </a:solidFill>
                <a:latin typeface="STXingkai" charset="-122"/>
                <a:ea typeface="STXingkai" charset="-122"/>
                <a:cs typeface="STXingkai" charset="-122"/>
              </a:rPr>
              <a:t>田肇阳 钱成 曹凌微</a:t>
            </a:r>
          </a:p>
        </p:txBody>
      </p:sp>
      <p:grpSp>
        <p:nvGrpSpPr>
          <p:cNvPr id="26"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27" name="圆角矩形 2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8" name="圆角矩形 27"/>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0" name="矩形 9"/>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1" name="矩形 10"/>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
        <p:nvSpPr>
          <p:cNvPr id="2" name="文本框 1"/>
          <p:cNvSpPr txBox="1"/>
          <p:nvPr/>
        </p:nvSpPr>
        <p:spPr>
          <a:xfrm>
            <a:off x="3969658" y="1427911"/>
            <a:ext cx="5165260" cy="1754326"/>
          </a:xfrm>
          <a:prstGeom prst="rect">
            <a:avLst/>
          </a:prstGeom>
          <a:noFill/>
        </p:spPr>
        <p:txBody>
          <a:bodyPr wrap="square" rtlCol="0">
            <a:spAutoFit/>
          </a:bodyPr>
          <a:lstStyle/>
          <a:p>
            <a:pPr algn="ctr"/>
            <a:r>
              <a:rPr kumimoji="1" lang="zh-CN" altLang="en-US" sz="5400" dirty="0" smtClean="0">
                <a:solidFill>
                  <a:schemeClr val="accent5">
                    <a:lumMod val="75000"/>
                  </a:schemeClr>
                </a:solidFill>
                <a:latin typeface="STXingkai" charset="-122"/>
                <a:ea typeface="STXingkai" charset="-122"/>
                <a:cs typeface="STXingkai" charset="-122"/>
              </a:rPr>
              <a:t>感谢倾听</a:t>
            </a:r>
            <a:endParaRPr kumimoji="1" lang="en-US" altLang="zh-CN" sz="5400" dirty="0" smtClean="0">
              <a:solidFill>
                <a:schemeClr val="accent5">
                  <a:lumMod val="75000"/>
                </a:schemeClr>
              </a:solidFill>
              <a:latin typeface="STXingkai" charset="-122"/>
              <a:ea typeface="STXingkai" charset="-122"/>
              <a:cs typeface="STXingkai" charset="-122"/>
            </a:endParaRPr>
          </a:p>
          <a:p>
            <a:pPr algn="ctr"/>
            <a:r>
              <a:rPr kumimoji="1" lang="zh-CN" altLang="en-US" sz="5400" dirty="0" smtClean="0">
                <a:solidFill>
                  <a:schemeClr val="accent5">
                    <a:lumMod val="75000"/>
                  </a:schemeClr>
                </a:solidFill>
                <a:latin typeface="STXingkai" charset="-122"/>
                <a:ea typeface="STXingkai" charset="-122"/>
                <a:cs typeface="STXingkai" charset="-122"/>
              </a:rPr>
              <a:t>以下是提问环节</a:t>
            </a:r>
            <a:endParaRPr kumimoji="1" lang="zh-CN" altLang="en-US" sz="5400" dirty="0">
              <a:solidFill>
                <a:schemeClr val="accent5">
                  <a:lumMod val="75000"/>
                </a:schemeClr>
              </a:solidFill>
              <a:latin typeface="STXingkai" charset="-122"/>
              <a:ea typeface="STXingkai" charset="-122"/>
              <a:cs typeface="STXingkai" charset="-122"/>
            </a:endParaRPr>
          </a:p>
        </p:txBody>
      </p:sp>
    </p:spTree>
    <p:extLst>
      <p:ext uri="{BB962C8B-B14F-4D97-AF65-F5344CB8AC3E}">
        <p14:creationId xmlns:p14="http://schemas.microsoft.com/office/powerpoint/2010/main" val="1573859076"/>
      </p:ext>
    </p:extLst>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1.23457E-7 3.18701E-6 L 0.30741 -0.00044 " pathEditMode="relative" rAng="0" ptsTypes="AA">
                                          <p:cBhvr>
                                            <p:cTn id="15" dur="2000" fill="hold"/>
                                            <p:tgtEl>
                                              <p:spTgt spid="26"/>
                                            </p:tgtEl>
                                            <p:attrNameLst>
                                              <p:attrName>ppt_x</p:attrName>
                                              <p:attrName>ppt_y</p:attrName>
                                            </p:attrNameLst>
                                          </p:cBhvr>
                                          <p:rCtr x="15370" y="-22"/>
                                        </p:animMotion>
                                      </p:childTnLst>
                                    </p:cTn>
                                  </p:par>
                                  <p:par>
                                    <p:cTn id="16" presetID="22" presetClass="entr" presetSubtype="8" fill="hold" grpId="0" nodeType="withEffect">
                                      <p:stCondLst>
                                        <p:cond delay="25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1750"/>
                                            <p:tgtEl>
                                              <p:spTgt spid="25"/>
                                            </p:tgtEl>
                                          </p:cBhvr>
                                        </p:animEffect>
                                      </p:childTnLst>
                                    </p:cTn>
                                  </p:par>
                                </p:childTnLst>
                              </p:cTn>
                            </p:par>
                            <p:par>
                              <p:cTn id="19" fill="hold">
                                <p:stCondLst>
                                  <p:cond delay="2500"/>
                                </p:stCondLst>
                                <p:childTnLst>
                                  <p:par>
                                    <p:cTn id="20" presetID="2" presetClass="entr" presetSubtype="2" fill="hold" grpId="0" nodeType="afterEffect" p14:presetBounceEnd="20000">
                                      <p:stCondLst>
                                        <p:cond delay="0"/>
                                      </p:stCondLst>
                                      <p:iterate type="lt">
                                        <p:tmPct val="10000"/>
                                      </p:iterate>
                                      <p:childTnLst>
                                        <p:set>
                                          <p:cBhvr>
                                            <p:cTn id="21" dur="1" fill="hold">
                                              <p:stCondLst>
                                                <p:cond delay="0"/>
                                              </p:stCondLst>
                                            </p:cTn>
                                            <p:tgtEl>
                                              <p:spTgt spid="11"/>
                                            </p:tgtEl>
                                            <p:attrNameLst>
                                              <p:attrName>style.visibility</p:attrName>
                                            </p:attrNameLst>
                                          </p:cBhvr>
                                          <p:to>
                                            <p:strVal val="visible"/>
                                          </p:to>
                                        </p:set>
                                        <p:anim calcmode="lin" valueType="num" p14:bounceEnd="20000">
                                          <p:cBhvr additive="base">
                                            <p:cTn id="22" dur="500" fill="hold"/>
                                            <p:tgtEl>
                                              <p:spTgt spid="11"/>
                                            </p:tgtEl>
                                            <p:attrNameLst>
                                              <p:attrName>ppt_x</p:attrName>
                                            </p:attrNameLst>
                                          </p:cBhvr>
                                          <p:tavLst>
                                            <p:tav tm="0">
                                              <p:val>
                                                <p:strVal val="1+#ppt_w/2"/>
                                              </p:val>
                                            </p:tav>
                                            <p:tav tm="100000">
                                              <p:val>
                                                <p:strVal val="#ppt_x"/>
                                              </p:val>
                                            </p:tav>
                                          </p:tavLst>
                                        </p:anim>
                                        <p:anim calcmode="lin" valueType="num" p14:bounceEnd="20000">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3350"/>
                                </p:stCondLst>
                                <p:childTnLst>
                                  <p:par>
                                    <p:cTn id="25" presetID="41" presetClass="entr" presetSubtype="0" fill="hold" grpId="0" nodeType="afterEffect">
                                      <p:stCondLst>
                                        <p:cond delay="0"/>
                                      </p:stCondLst>
                                      <p:iterate type="lt">
                                        <p:tmPct val="6140"/>
                                      </p:iterate>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10" grpId="0"/>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1.23457E-7 3.18701E-6 L 0.30741 -0.00044 " pathEditMode="relative" rAng="0" ptsTypes="AA">
                                          <p:cBhvr>
                                            <p:cTn id="15" dur="2000" fill="hold"/>
                                            <p:tgtEl>
                                              <p:spTgt spid="26"/>
                                            </p:tgtEl>
                                            <p:attrNameLst>
                                              <p:attrName>ppt_x</p:attrName>
                                              <p:attrName>ppt_y</p:attrName>
                                            </p:attrNameLst>
                                          </p:cBhvr>
                                          <p:rCtr x="15370" y="-22"/>
                                        </p:animMotion>
                                      </p:childTnLst>
                                    </p:cTn>
                                  </p:par>
                                  <p:par>
                                    <p:cTn id="16" presetID="22" presetClass="entr" presetSubtype="8" fill="hold" grpId="0" nodeType="withEffect">
                                      <p:stCondLst>
                                        <p:cond delay="25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1750"/>
                                            <p:tgtEl>
                                              <p:spTgt spid="25"/>
                                            </p:tgtEl>
                                          </p:cBhvr>
                                        </p:animEffect>
                                      </p:childTnLst>
                                    </p:cTn>
                                  </p:par>
                                </p:childTnLst>
                              </p:cTn>
                            </p:par>
                            <p:par>
                              <p:cTn id="19" fill="hold">
                                <p:stCondLst>
                                  <p:cond delay="2500"/>
                                </p:stCondLst>
                                <p:childTnLst>
                                  <p:par>
                                    <p:cTn id="20" presetID="2" presetClass="entr" presetSubtype="2" fill="hold" grpId="0" nodeType="afterEffect">
                                      <p:stCondLst>
                                        <p:cond delay="0"/>
                                      </p:stCondLst>
                                      <p:iterate type="lt">
                                        <p:tmPct val="10000"/>
                                      </p:iterate>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3350"/>
                                </p:stCondLst>
                                <p:childTnLst>
                                  <p:par>
                                    <p:cTn id="25" presetID="41" presetClass="entr" presetSubtype="0" fill="hold" grpId="0" nodeType="afterEffect">
                                      <p:stCondLst>
                                        <p:cond delay="0"/>
                                      </p:stCondLst>
                                      <p:iterate type="lt">
                                        <p:tmPct val="6140"/>
                                      </p:iterate>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10" grpId="0"/>
          <p:bldP spid="11"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 67"/>
          <p:cNvGrpSpPr/>
          <p:nvPr/>
        </p:nvGrpSpPr>
        <p:grpSpPr>
          <a:xfrm>
            <a:off x="184065" y="43966"/>
            <a:ext cx="12303583" cy="6715631"/>
            <a:chOff x="184065" y="43966"/>
            <a:chExt cx="12303583"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937779" y="5473713"/>
              <a:ext cx="174732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19992" y="5489661"/>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063683" y="4095976"/>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84065" y="4097983"/>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a:off x="3993748" y="5889212"/>
              <a:ext cx="944031" cy="1594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flipH="1" flipV="1">
              <a:off x="2992377" y="4557641"/>
              <a:ext cx="14493" cy="93202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flipH="1">
              <a:off x="1264185" y="4326809"/>
              <a:ext cx="799498" cy="200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02</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模型假设</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以对问题作出适当的简化</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330866663"/>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假设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7" name="文本框 6"/>
          <p:cNvSpPr txBox="1"/>
          <p:nvPr/>
        </p:nvSpPr>
        <p:spPr>
          <a:xfrm>
            <a:off x="10677847" y="3274660"/>
            <a:ext cx="1872208" cy="523220"/>
          </a:xfrm>
          <a:prstGeom prst="rect">
            <a:avLst/>
          </a:prstGeom>
          <a:noFill/>
        </p:spPr>
        <p:txBody>
          <a:bodyPr wrap="square" rtlCol="0">
            <a:spAutoFit/>
          </a:bodyPr>
          <a:lstStyle/>
          <a:p>
            <a:r>
              <a:rPr kumimoji="1" lang="zh-CN" altLang="en-US" sz="2800" dirty="0" smtClean="0">
                <a:latin typeface="SimSun" charset="-122"/>
                <a:ea typeface="SimSun" charset="-122"/>
                <a:cs typeface="SimSun" charset="-122"/>
              </a:rPr>
              <a:t>成交量</a:t>
            </a:r>
            <a:endParaRPr kumimoji="1" lang="zh-CN" altLang="en-US" sz="2800" dirty="0">
              <a:latin typeface="SimSun" charset="-122"/>
              <a:ea typeface="SimSun" charset="-122"/>
              <a:cs typeface="SimSun" charset="-122"/>
            </a:endParaRPr>
          </a:p>
        </p:txBody>
      </p:sp>
      <p:grpSp>
        <p:nvGrpSpPr>
          <p:cNvPr id="12" name="组 11"/>
          <p:cNvGrpSpPr/>
          <p:nvPr/>
        </p:nvGrpSpPr>
        <p:grpSpPr>
          <a:xfrm>
            <a:off x="956767" y="2392189"/>
            <a:ext cx="9721080" cy="2351141"/>
            <a:chOff x="917215" y="2363141"/>
            <a:chExt cx="9721080" cy="2351141"/>
          </a:xfrm>
        </p:grpSpPr>
        <mc:AlternateContent xmlns:mc="http://schemas.openxmlformats.org/markup-compatibility/2006">
          <mc:Choice xmlns:a14="http://schemas.microsoft.com/office/drawing/2010/main" Requires="a14">
            <p:sp>
              <p:nvSpPr>
                <p:cNvPr id="3" name="文本框 2"/>
                <p:cNvSpPr txBox="1"/>
                <p:nvPr/>
              </p:nvSpPr>
              <p:spPr>
                <a:xfrm>
                  <a:off x="1244799" y="2363141"/>
                  <a:ext cx="2801216" cy="897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a:latin typeface="Cambria Math" panose="02040503050406030204" pitchFamily="18" charset="0"/>
                            <a:ea typeface="SimSun" charset="-122"/>
                            <a:cs typeface="SimSun" charset="-122"/>
                          </a:rPr>
                          <m:t>转</m:t>
                        </m:r>
                        <m:r>
                          <a:rPr kumimoji="1" lang="zh-CN" altLang="en-US" sz="2800" i="1" smtClean="0">
                            <a:latin typeface="Cambria Math" panose="02040503050406030204" pitchFamily="18" charset="0"/>
                            <a:ea typeface="SimSun" charset="-122"/>
                            <a:cs typeface="SimSun" charset="-122"/>
                          </a:rPr>
                          <m:t>化</m:t>
                        </m:r>
                        <m:r>
                          <a:rPr kumimoji="1" lang="zh-CN" altLang="en-US" sz="2800" i="1" smtClean="0">
                            <a:latin typeface="Cambria Math" panose="02040503050406030204" pitchFamily="18" charset="0"/>
                            <a:ea typeface="SimSun" charset="-122"/>
                            <a:cs typeface="SimSun" charset="-122"/>
                          </a:rPr>
                          <m:t>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panose="02040503050406030204" pitchFamily="18"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成交量</m:t>
                            </m:r>
                          </m:num>
                          <m:den>
                            <m:r>
                              <a:rPr kumimoji="1" lang="zh-CN" altLang="en-US" sz="2800" i="1" dirty="0" smtClean="0">
                                <a:latin typeface="Cambria Math" panose="02040503050406030204" pitchFamily="18" charset="0"/>
                                <a:ea typeface="SimSun" charset="-122"/>
                                <a:cs typeface="SimSun" charset="-122"/>
                              </a:rPr>
                              <m:t>点击</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1244799" y="2363141"/>
                  <a:ext cx="2801216" cy="897553"/>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1388815" y="3813907"/>
                  <a:ext cx="2801216" cy="9003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a:latin typeface="Cambria Math" panose="02040503050406030204" pitchFamily="18" charset="0"/>
                            <a:ea typeface="SimSun" charset="-122"/>
                            <a:cs typeface="SimSun" charset="-122"/>
                          </a:rPr>
                          <m:t>点击</m:t>
                        </m:r>
                        <m:r>
                          <a:rPr kumimoji="1" lang="zh-CN" altLang="en-US" sz="2800" i="1" smtClean="0">
                            <a:latin typeface="Cambria Math" panose="02040503050406030204" pitchFamily="18" charset="0"/>
                            <a:ea typeface="SimSun" charset="-122"/>
                            <a:cs typeface="SimSun" charset="-122"/>
                          </a:rPr>
                          <m:t>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panose="02040503050406030204" pitchFamily="18"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点击量</m:t>
                            </m:r>
                          </m:num>
                          <m:den>
                            <m:r>
                              <a:rPr kumimoji="1" lang="zh-CN" altLang="en-US" sz="2800" i="1" dirty="0" smtClean="0">
                                <a:latin typeface="Cambria Math" panose="02040503050406030204" pitchFamily="18" charset="0"/>
                                <a:ea typeface="SimSun" charset="-122"/>
                                <a:cs typeface="SimSun" charset="-122"/>
                              </a:rPr>
                              <m:t>浏览</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1388815" y="3813907"/>
                  <a:ext cx="2801216" cy="90037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4773191" y="3320827"/>
                  <a:ext cx="445154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800" b="0" i="1" smtClean="0">
                            <a:latin typeface="Cambria Math" panose="02040503050406030204" pitchFamily="18" charset="0"/>
                            <a:ea typeface="SimSun" charset="-122"/>
                            <a:cs typeface="SimSun" charset="-122"/>
                          </a:rPr>
                          <m:t>  </m:t>
                        </m:r>
                        <m:r>
                          <a:rPr kumimoji="1" lang="zh-CN" altLang="en-US" sz="2800" i="1" smtClean="0">
                            <a:latin typeface="Cambria Math" panose="02040503050406030204" pitchFamily="18" charset="0"/>
                            <a:ea typeface="SimSun" charset="-122"/>
                            <a:cs typeface="SimSun" charset="-122"/>
                          </a:rPr>
                          <m:t>点击率</m:t>
                        </m:r>
                        <m:r>
                          <a:rPr kumimoji="1" lang="en-US"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转化率</m:t>
                        </m:r>
                        <m:r>
                          <a:rPr kumimoji="1" lang="mr-IN"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成交率</m:t>
                        </m:r>
                      </m:oMath>
                    </m:oMathPara>
                  </a14:m>
                  <a:endParaRPr kumimoji="1" lang="zh-CN" altLang="en-US" sz="2800" dirty="0">
                    <a:latin typeface="SimSun" charset="-122"/>
                    <a:ea typeface="SimSun" charset="-122"/>
                    <a:cs typeface="SimSun"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4773191" y="3320827"/>
                  <a:ext cx="4451540" cy="430887"/>
                </a:xfrm>
                <a:prstGeom prst="rect">
                  <a:avLst/>
                </a:prstGeom>
                <a:blipFill rotWithShape="0">
                  <a:blip r:embed="rId4"/>
                  <a:stretch>
                    <a:fillRect/>
                  </a:stretch>
                </a:blipFill>
              </p:spPr>
              <p:txBody>
                <a:bodyPr/>
                <a:lstStyle/>
                <a:p>
                  <a:r>
                    <a:rPr lang="zh-CN" altLang="en-US">
                      <a:noFill/>
                    </a:rPr>
                    <a:t> </a:t>
                  </a:r>
                </a:p>
              </p:txBody>
            </p:sp>
          </mc:Fallback>
        </mc:AlternateContent>
        <p:sp>
          <p:nvSpPr>
            <p:cNvPr id="8" name="双大括号 7"/>
            <p:cNvSpPr/>
            <p:nvPr/>
          </p:nvSpPr>
          <p:spPr>
            <a:xfrm>
              <a:off x="917215" y="2824236"/>
              <a:ext cx="3744416" cy="1512169"/>
            </a:xfrm>
            <a:prstGeom prst="bracePair">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10" name="直线箭头连接符 9"/>
            <p:cNvCxnSpPr>
              <a:stCxn id="6" idx="3"/>
              <a:endCxn id="7" idx="1"/>
            </p:cNvCxnSpPr>
            <p:nvPr/>
          </p:nvCxnSpPr>
          <p:spPr>
            <a:xfrm flipV="1">
              <a:off x="9224731" y="3507222"/>
              <a:ext cx="1413564" cy="29049"/>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715647"/>
      </p:ext>
    </p:extLst>
  </p:cSld>
  <p:clrMapOvr>
    <a:masterClrMapping/>
  </p:clrMapOvr>
  <p:transition spd="slow" advTm="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03</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3408567" cy="720197"/>
          </a:xfrm>
          <a:prstGeom prst="rect">
            <a:avLst/>
          </a:prstGeom>
        </p:spPr>
        <p:txBody>
          <a:bodyPr wrap="square" lIns="0" tIns="0" rIns="0" bIns="0">
            <a:spAutoFit/>
          </a:bodyPr>
          <a:lstStyle/>
          <a:p>
            <a:pPr>
              <a:lnSpc>
                <a:spcPct val="130000"/>
              </a:lnSpc>
            </a:pPr>
            <a:r>
              <a:rPr lang="zh-CN" altLang="en-US" sz="3600" b="1"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数据提取与处理</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61665"/>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找出最关键独立变量</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30454297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75574"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rgbClr val="FFBAA5"/>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786301" y="5473713"/>
              <a:ext cx="1857388"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XG Boosting</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7165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143095"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285707"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045413" y="5889212"/>
              <a:ext cx="74088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2617334" y="5019258"/>
              <a:ext cx="895657" cy="132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1365827" y="4347224"/>
              <a:ext cx="777268"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D93E8CE-2572-4B4B-8209-E50A9BC020D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536.pptx"/>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第一PPT，www.1ppt.com">
  <a:themeElements>
    <a:clrScheme name="自定义 485">
      <a:dk1>
        <a:sysClr val="windowText" lastClr="000000"/>
      </a:dk1>
      <a:lt1>
        <a:sysClr val="window" lastClr="FFFFFF"/>
      </a:lt1>
      <a:dk2>
        <a:srgbClr val="44546A"/>
      </a:dk2>
      <a:lt2>
        <a:srgbClr val="E7E6E6"/>
      </a:lt2>
      <a:accent1>
        <a:srgbClr val="277570"/>
      </a:accent1>
      <a:accent2>
        <a:srgbClr val="5FC7A4"/>
      </a:accent2>
      <a:accent3>
        <a:srgbClr val="277570"/>
      </a:accent3>
      <a:accent4>
        <a:srgbClr val="5FC7A4"/>
      </a:accent4>
      <a:accent5>
        <a:srgbClr val="277570"/>
      </a:accent5>
      <a:accent6>
        <a:srgbClr val="5FC7A4"/>
      </a:accent6>
      <a:hlink>
        <a:srgbClr val="277570"/>
      </a:hlink>
      <a:folHlink>
        <a:srgbClr val="5FC7A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rotWithShape="0">
          <a:blip xmlns:r="http://schemas.openxmlformats.org/officeDocument/2006/relationships" r:embed="rId1"/>
          <a:stretch>
            <a:fillRect/>
          </a:stretch>
        </a:blipFill>
      </a:spPr>
      <a:bodyPr/>
      <a:lstStyle>
        <a:defPPr>
          <a:defRPr>
            <a:no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2287</Words>
  <Application>Microsoft Office PowerPoint</Application>
  <PresentationFormat>自定义</PresentationFormat>
  <Paragraphs>754</Paragraphs>
  <Slides>44</Slides>
  <Notes>11</Notes>
  <HiddenSlides>6</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0</vt:i4>
      </vt:variant>
      <vt:variant>
        <vt:lpstr>幻灯片标题</vt:lpstr>
      </vt:variant>
      <vt:variant>
        <vt:i4>44</vt:i4>
      </vt:variant>
    </vt:vector>
  </HeadingPairs>
  <TitlesOfParts>
    <vt:vector size="58" baseType="lpstr">
      <vt:lpstr>Mangal</vt:lpstr>
      <vt:lpstr>仿宋_GB2312</vt:lpstr>
      <vt:lpstr>STXingkai</vt:lpstr>
      <vt:lpstr>华文隶书</vt:lpstr>
      <vt:lpstr>宋体</vt:lpstr>
      <vt:lpstr>宋体</vt:lpstr>
      <vt:lpstr>微软雅黑</vt:lpstr>
      <vt:lpstr>Arial</vt:lpstr>
      <vt:lpstr>Calibri</vt:lpstr>
      <vt:lpstr>Calibri Light</vt:lpstr>
      <vt:lpstr>Cambria Math</vt:lpstr>
      <vt:lpstr>Impact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清新叶子</dc:title>
  <dc:creator/>
  <cp:keywords>www.1ppt.com</cp:keywords>
  <cp:lastModifiedBy/>
  <cp:revision>1</cp:revision>
  <dcterms:created xsi:type="dcterms:W3CDTF">2016-10-17T14:00:15Z</dcterms:created>
  <dcterms:modified xsi:type="dcterms:W3CDTF">2018-11-04T12:33:02Z</dcterms:modified>
</cp:coreProperties>
</file>