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6"/>
  </p:notesMasterIdLst>
  <p:handoutMasterIdLst>
    <p:handoutMasterId r:id="rId47"/>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98" r:id="rId17"/>
    <p:sldId id="3177" r:id="rId18"/>
    <p:sldId id="3165" r:id="rId19"/>
    <p:sldId id="3200" r:id="rId20"/>
    <p:sldId id="3157" r:id="rId21"/>
    <p:sldId id="3156" r:id="rId22"/>
    <p:sldId id="3160" r:id="rId23"/>
    <p:sldId id="3205" r:id="rId24"/>
    <p:sldId id="3206" r:id="rId25"/>
    <p:sldId id="3207" r:id="rId26"/>
    <p:sldId id="3151" r:id="rId27"/>
    <p:sldId id="3201" r:id="rId28"/>
    <p:sldId id="3164" r:id="rId29"/>
    <p:sldId id="3167" r:id="rId30"/>
    <p:sldId id="3163" r:id="rId31"/>
    <p:sldId id="3161" r:id="rId32"/>
    <p:sldId id="3168" r:id="rId33"/>
    <p:sldId id="3190" r:id="rId34"/>
    <p:sldId id="3202" r:id="rId35"/>
    <p:sldId id="3181" r:id="rId36"/>
    <p:sldId id="3191" r:id="rId37"/>
    <p:sldId id="3203" r:id="rId38"/>
    <p:sldId id="3182" r:id="rId39"/>
    <p:sldId id="3183" r:id="rId40"/>
    <p:sldId id="3178" r:id="rId41"/>
    <p:sldId id="3204" r:id="rId42"/>
    <p:sldId id="3179" r:id="rId43"/>
    <p:sldId id="3180" r:id="rId44"/>
    <p:sldId id="3152"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2986" autoAdjust="0"/>
  </p:normalViewPr>
  <p:slideViewPr>
    <p:cSldViewPr>
      <p:cViewPr varScale="1">
        <p:scale>
          <a:sx n="70" d="100"/>
          <a:sy n="70" d="100"/>
        </p:scale>
        <p:origin x="594"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0.21985815602836914</c:v>
                </c:pt>
                <c:pt idx="1">
                  <c:v>0.25032765399737927</c:v>
                </c:pt>
                <c:pt idx="2">
                  <c:v>0.5625</c:v>
                </c:pt>
                <c:pt idx="3">
                  <c:v>0.227154046997389</c:v>
                </c:pt>
                <c:pt idx="4">
                  <c:v>0.46153846153846234</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0.17562254259502014</c:v>
                </c:pt>
                <c:pt idx="2">
                  <c:v>6.25E-2</c:v>
                </c:pt>
                <c:pt idx="3">
                  <c:v>0.138381201044386</c:v>
                </c:pt>
                <c:pt idx="4">
                  <c:v>0.23076923076923131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0.29078014184397227</c:v>
                </c:pt>
                <c:pt idx="1">
                  <c:v>0.28178243774574141</c:v>
                </c:pt>
                <c:pt idx="2">
                  <c:v>0.125</c:v>
                </c:pt>
                <c:pt idx="3">
                  <c:v>0.25848563968668425</c:v>
                </c:pt>
                <c:pt idx="4">
                  <c:v>0.15384615384615427</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0.22804718217562331</c:v>
                </c:pt>
                <c:pt idx="2">
                  <c:v>0.125</c:v>
                </c:pt>
                <c:pt idx="3">
                  <c:v>0.28981723237597934</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283425296"/>
        <c:axId val="-283427472"/>
      </c:barChart>
      <c:catAx>
        <c:axId val="-28342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83427472"/>
        <c:crosses val="autoZero"/>
        <c:auto val="1"/>
        <c:lblAlgn val="ctr"/>
        <c:lblOffset val="100"/>
        <c:noMultiLvlLbl val="0"/>
      </c:catAx>
      <c:valAx>
        <c:axId val="-283427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83425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283420400"/>
        <c:axId val="-283426928"/>
      </c:barChart>
      <c:catAx>
        <c:axId val="-2834204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426928"/>
        <c:crosses val="autoZero"/>
        <c:auto val="1"/>
        <c:lblAlgn val="ctr"/>
        <c:lblOffset val="100"/>
        <c:noMultiLvlLbl val="0"/>
      </c:catAx>
      <c:valAx>
        <c:axId val="-283426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4204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dirty="0" smtClean="0"/>
            <a:t>权重确定方法可对独立变量重要程度进行直观的定性展现，帮助生产商进行辅助分析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1672109"/>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cstate="print"/>
            <a:stretch>
              <a:fillRect/>
            </a:stretch>
          </a:blipFill>
        </p:spPr>
        <p:txBody>
          <a:bodyPr/>
          <a:lstStyle/>
          <a:p>
            <a:r>
              <a:rPr lang="zh-CN" altLang="en-US">
                <a:noFill/>
              </a:rPr>
              <a:t> </a:t>
            </a:r>
          </a:p>
        </p:txBody>
      </p:sp>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64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1964879" y="1096045"/>
            <a:ext cx="8064896" cy="523220"/>
          </a:xfrm>
          <a:prstGeom prst="rect">
            <a:avLst/>
          </a:prstGeom>
          <a:noFill/>
        </p:spPr>
        <p:txBody>
          <a:bodyPr wrap="square" rtlCol="0">
            <a:spAutoFit/>
          </a:bodyPr>
          <a:lstStyle/>
          <a:p>
            <a:r>
              <a:rPr lang="zh-CN" altLang="en-US" sz="2800" dirty="0" smtClean="0"/>
              <a:t>以</a:t>
            </a:r>
            <a:r>
              <a:rPr lang="en-US" altLang="zh-CN" sz="2800" dirty="0" smtClean="0"/>
              <a:t>ROM</a:t>
            </a:r>
            <a:r>
              <a:rPr lang="zh-CN" altLang="en-US" sz="2800" dirty="0" smtClean="0"/>
              <a:t>为例，进行分类分组计算独立变量的信息熵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91947449"/>
              </p:ext>
            </p:extLst>
          </p:nvPr>
        </p:nvGraphicFramePr>
        <p:xfrm>
          <a:off x="142831" y="5830903"/>
          <a:ext cx="4214842" cy="1041648"/>
        </p:xfrm>
        <a:graphic>
          <a:graphicData uri="http://schemas.openxmlformats.org/drawingml/2006/table">
            <a:tbl>
              <a:tblPr>
                <a:tableStyleId>{16D9F66E-5EB9-4882-86FB-DCBF35E3C3E4}</a:tableStyleId>
              </a:tblPr>
              <a:tblGrid>
                <a:gridCol w="714380"/>
                <a:gridCol w="1740715"/>
                <a:gridCol w="1759747"/>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241234"/>
              </p:ext>
            </p:extLst>
          </p:nvPr>
        </p:nvGraphicFramePr>
        <p:xfrm>
          <a:off x="142831" y="3687763"/>
          <a:ext cx="4214841" cy="1828800"/>
        </p:xfrm>
        <a:graphic>
          <a:graphicData uri="http://schemas.openxmlformats.org/drawingml/2006/table">
            <a:tbl>
              <a:tblPr>
                <a:tableStyleId>{22838BEF-8BB2-4498-84A7-C5851F593DF1}</a:tableStyleId>
              </a:tblPr>
              <a:tblGrid>
                <a:gridCol w="1624068"/>
                <a:gridCol w="1237384"/>
                <a:gridCol w="1353389"/>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dirty="0"/>
                        <a:t>Category Convert Rate</a:t>
                      </a:r>
                      <a:endParaRPr lang="zh-CN" sz="2000" kern="100" dirty="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642897" y="901681"/>
            <a:ext cx="11787270" cy="1815882"/>
          </a:xfrm>
          <a:prstGeom prst="rect">
            <a:avLst/>
          </a:prstGeom>
          <a:noFill/>
        </p:spPr>
        <p:txBody>
          <a:bodyPr wrap="square" rtlCol="0">
            <a:spAutoFit/>
          </a:bodyPr>
          <a:lstStyle/>
          <a:p>
            <a:r>
              <a:rPr lang="zh-CN" altLang="en-US" sz="2800" dirty="0" smtClean="0"/>
              <a:t>利用信息熵计算每个独立变量的信息增益进行横向比较，得出相对最重要参量。信息增益结果如右下，左侧为相对于点击率独立变量重要性排名，右侧为相对于转化率独立变量重要性排名</a:t>
            </a:r>
          </a:p>
          <a:p>
            <a:endParaRPr lang="zh-CN" altLang="en-US" sz="2800"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cstate="print"/>
                <a:stretch>
                  <a:fillRect t="-34842"/>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4500549" y="3687763"/>
          <a:ext cx="4143404" cy="3143272"/>
        </p:xfrm>
        <a:graphic>
          <a:graphicData uri="http://schemas.openxmlformats.org/drawingml/2006/table">
            <a:tbl>
              <a:tblPr>
                <a:tableStyleId>{22838BEF-8BB2-4498-84A7-C5851F593DF1}</a:tableStyleId>
              </a:tblPr>
              <a:tblGrid>
                <a:gridCol w="2026019"/>
                <a:gridCol w="2117385"/>
              </a:tblGrid>
              <a:tr h="28575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0.732792417</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0.680453664</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0.392386753</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0.173242295</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0.124112475</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0.060358001</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a:t>Battery Capacity(mAh)</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0.050232189</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RAM(G)</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0.031072544</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Size</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0.028079662</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41512606"/>
              </p:ext>
            </p:extLst>
          </p:nvPr>
        </p:nvGraphicFramePr>
        <p:xfrm>
          <a:off x="8786829" y="3687763"/>
          <a:ext cx="3857607" cy="3146330"/>
        </p:xfrm>
        <a:graphic>
          <a:graphicData uri="http://schemas.openxmlformats.org/drawingml/2006/table">
            <a:tbl>
              <a:tblPr>
                <a:tableStyleId>{16D9F66E-5EB9-4882-86FB-DCBF35E3C3E4}</a:tableStyleId>
              </a:tblPr>
              <a:tblGrid>
                <a:gridCol w="1894680"/>
                <a:gridCol w="1962927"/>
              </a:tblGrid>
              <a:tr h="30008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0.950131659</a:t>
                      </a:r>
                      <a:endParaRPr lang="zh-CN" sz="1800" kern="10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0.910616696</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0.631528548</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0.288394004</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0.261397755</a:t>
                      </a:r>
                      <a:endParaRPr lang="zh-CN" sz="1800" kern="100" dirty="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smtClean="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0.220147548</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Battery Capacity(</a:t>
                      </a:r>
                      <a:r>
                        <a:rPr lang="en-US" sz="1800" kern="100" dirty="0" err="1"/>
                        <a:t>mAh</a:t>
                      </a:r>
                      <a:r>
                        <a:rPr lang="en-US" sz="1800" kern="100" dirty="0"/>
                        <a: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0.102065066</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Highest camera resolution</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0.067310002</a:t>
                      </a:r>
                      <a:endParaRPr lang="zh-CN" sz="1800"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cstate="print"/>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cstate="print"/>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cstate="print"/>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857739" y="5473713"/>
              <a:ext cx="182736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0583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23458" y="4768453"/>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000140"/>
              </p:ext>
            </p:extLst>
          </p:nvPr>
        </p:nvGraphicFramePr>
        <p:xfrm>
          <a:off x="4917207" y="4885593"/>
          <a:ext cx="5767784" cy="876477"/>
        </p:xfrm>
        <a:graphic>
          <a:graphicData uri="http://schemas.openxmlformats.org/presentationml/2006/ole">
            <mc:AlternateContent xmlns:mc="http://schemas.openxmlformats.org/markup-compatibility/2006">
              <mc:Choice xmlns:v="urn:schemas-microsoft-com:vml" Requires="v">
                <p:oleObj spid="_x0000_s1076"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207" y="4885593"/>
                        <a:ext cx="5767784" cy="876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23"/>
          <p:cNvSpPr txBox="1"/>
          <p:nvPr/>
        </p:nvSpPr>
        <p:spPr>
          <a:xfrm>
            <a:off x="1224250" y="24979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1223458" y="791853"/>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计数统计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701859564"/>
              </p:ext>
            </p:extLst>
          </p:nvPr>
        </p:nvGraphicFramePr>
        <p:xfrm>
          <a:off x="4917207" y="2593736"/>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8376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cstate="print"/>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i="1" smtClean="0">
                          <a:latin typeface="Cambria Math" charset="0"/>
                        </a:rPr>
                        <m:t>𝐸</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XG </a:t>
            </a:r>
            <a:r>
              <a:rPr lang="en-US" altLang="zh-CN" sz="3600" dirty="0" smtClean="0">
                <a:solidFill>
                  <a:schemeClr val="accent1"/>
                </a:solidFill>
                <a:latin typeface="Impact" panose="020B0806030902050204" pitchFamily="34" charset="0"/>
                <a:ea typeface="微软雅黑" panose="020B0503020204020204" pitchFamily="34" charset="-122"/>
                <a:cs typeface="+mn-ea"/>
              </a:rPr>
              <a:t>Boosting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4557167" y="1888133"/>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pic>
        <p:nvPicPr>
          <p:cNvPr id="4" name="图片 3"/>
          <p:cNvPicPr>
            <a:picLocks noChangeAspect="1"/>
          </p:cNvPicPr>
          <p:nvPr/>
        </p:nvPicPr>
        <p:blipFill>
          <a:blip r:embed="rId3" cstate="print"/>
          <a:stretch>
            <a:fillRect/>
          </a:stretch>
        </p:blipFill>
        <p:spPr>
          <a:xfrm>
            <a:off x="308695" y="130683"/>
            <a:ext cx="12358774" cy="6922548"/>
          </a:xfrm>
          <a:prstGeom prst="rect">
            <a:avLst/>
          </a:prstGeom>
        </p:spPr>
      </p:pic>
      <p:sp>
        <p:nvSpPr>
          <p:cNvPr id="5" name="椭圆 4"/>
          <p:cNvSpPr/>
          <p:nvPr/>
        </p:nvSpPr>
        <p:spPr>
          <a:xfrm>
            <a:off x="10715655" y="1758937"/>
            <a:ext cx="1656184" cy="5294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70949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000615" y="5473713"/>
              <a:ext cx="1684487"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143095"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214533"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88289"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724491"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16851"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53053"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56767" y="2392189"/>
            <a:ext cx="9721080" cy="2351141"/>
            <a:chOff x="917215" y="2363141"/>
            <a:chExt cx="9721080" cy="2351141"/>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转</m:t>
                        </m:r>
                        <m:r>
                          <a:rPr kumimoji="1" lang="zh-CN" altLang="en-US" sz="2800" i="1" smtClean="0">
                            <a:latin typeface="Cambria Math" panose="02040503050406030204" pitchFamily="18" charset="0"/>
                            <a:ea typeface="SimSun" charset="-122"/>
                            <a:cs typeface="SimSun" charset="-122"/>
                          </a:rPr>
                          <m:t>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点击</m:t>
                        </m:r>
                        <m:r>
                          <a:rPr kumimoji="1" lang="zh-CN" altLang="en-US" sz="2800" i="1" smtClean="0">
                            <a:latin typeface="Cambria Math" panose="02040503050406030204" pitchFamily="18" charset="0"/>
                            <a:ea typeface="SimSun" charset="-122"/>
                            <a:cs typeface="SimSun" charset="-122"/>
                          </a:rPr>
                          <m:t>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ea typeface="SimSun" charset="-122"/>
                            <a:cs typeface="SimSun" charset="-122"/>
                          </a:rPr>
                          <m:t>  </m:t>
                        </m:r>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9224731" y="3507222"/>
              <a:ext cx="1413564" cy="2904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786301" y="5473713"/>
              <a:ext cx="1857388"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74088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2287</Words>
  <Application>Microsoft Office PowerPoint</Application>
  <PresentationFormat>自定义</PresentationFormat>
  <Paragraphs>754</Paragraphs>
  <Slides>44</Slides>
  <Notes>11</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44</vt:i4>
      </vt:variant>
    </vt:vector>
  </HeadingPairs>
  <TitlesOfParts>
    <vt:vector size="58"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2018-11-05T01:13:51Z</dcterms:modified>
</cp:coreProperties>
</file>