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 id="2147483962" r:id="rId2"/>
  </p:sldMasterIdLst>
  <p:notesMasterIdLst>
    <p:notesMasterId r:id="rId39"/>
  </p:notesMasterIdLst>
  <p:handoutMasterIdLst>
    <p:handoutMasterId r:id="rId40"/>
  </p:handoutMasterIdLst>
  <p:sldIdLst>
    <p:sldId id="3148" r:id="rId3"/>
    <p:sldId id="3188" r:id="rId4"/>
    <p:sldId id="3184" r:id="rId5"/>
    <p:sldId id="3185" r:id="rId6"/>
    <p:sldId id="3208" r:id="rId7"/>
    <p:sldId id="3189" r:id="rId8"/>
    <p:sldId id="3187" r:id="rId9"/>
    <p:sldId id="3169" r:id="rId10"/>
    <p:sldId id="3170" r:id="rId11"/>
    <p:sldId id="3171" r:id="rId12"/>
    <p:sldId id="3172" r:id="rId13"/>
    <p:sldId id="3173" r:id="rId14"/>
    <p:sldId id="3175" r:id="rId15"/>
    <p:sldId id="3177" r:id="rId16"/>
    <p:sldId id="3165" r:id="rId17"/>
    <p:sldId id="3160" r:id="rId18"/>
    <p:sldId id="3205" r:id="rId19"/>
    <p:sldId id="3206" r:id="rId20"/>
    <p:sldId id="3207" r:id="rId21"/>
    <p:sldId id="3151" r:id="rId22"/>
    <p:sldId id="3164" r:id="rId23"/>
    <p:sldId id="3167" r:id="rId24"/>
    <p:sldId id="3163" r:id="rId25"/>
    <p:sldId id="3161" r:id="rId26"/>
    <p:sldId id="3213" r:id="rId27"/>
    <p:sldId id="3190" r:id="rId28"/>
    <p:sldId id="3181" r:id="rId29"/>
    <p:sldId id="3191" r:id="rId30"/>
    <p:sldId id="3182" r:id="rId31"/>
    <p:sldId id="3183" r:id="rId32"/>
    <p:sldId id="3178" r:id="rId33"/>
    <p:sldId id="3209" r:id="rId34"/>
    <p:sldId id="3210" r:id="rId35"/>
    <p:sldId id="3212" r:id="rId36"/>
    <p:sldId id="3180" r:id="rId37"/>
    <p:sldId id="3152" r:id="rId38"/>
  </p:sldIdLst>
  <p:sldSz cx="9644063" cy="7232650"/>
  <p:notesSz cx="6858000" cy="9144000"/>
  <p:custDataLst>
    <p:tags r:id="rId4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3038" userDrawn="1">
          <p15:clr>
            <a:srgbClr val="A4A3A4"/>
          </p15:clr>
        </p15:guide>
        <p15:guide id="3" pos="418" userDrawn="1">
          <p15:clr>
            <a:srgbClr val="A4A3A4"/>
          </p15:clr>
        </p15:guide>
        <p15:guide id="5" orient="horz" pos="4228" userDrawn="1">
          <p15:clr>
            <a:srgbClr val="A4A3A4"/>
          </p15:clr>
        </p15:guide>
        <p15:guide id="6" pos="5691" userDrawn="1">
          <p15:clr>
            <a:srgbClr val="A4A3A4"/>
          </p15:clr>
        </p15:guide>
        <p15:guide id="7" pos="282" userDrawn="1">
          <p15:clr>
            <a:srgbClr val="A4A3A4"/>
          </p15:clr>
        </p15:guide>
        <p15:guide id="8" pos="10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393B0"/>
    <a:srgbClr val="C00000"/>
    <a:srgbClr val="FF9A56"/>
    <a:srgbClr val="FFBAA5"/>
    <a:srgbClr val="F84E4B"/>
    <a:srgbClr val="00B369"/>
    <a:srgbClr val="1A8CE1"/>
    <a:srgbClr val="FFFFFF"/>
    <a:srgbClr val="A78357"/>
    <a:srgbClr val="28C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269D01E-BC32-4049-B463-5C60D7B0CCD2}" styleName="主题样式 2 - 个性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3" autoAdjust="0"/>
    <p:restoredTop sz="92986" autoAdjust="0"/>
  </p:normalViewPr>
  <p:slideViewPr>
    <p:cSldViewPr>
      <p:cViewPr varScale="1">
        <p:scale>
          <a:sx n="70" d="100"/>
          <a:sy n="70" d="100"/>
        </p:scale>
        <p:origin x="1410" y="78"/>
      </p:cViewPr>
      <p:guideLst>
        <p:guide orient="horz" pos="328"/>
        <p:guide pos="3038"/>
        <p:guide pos="418"/>
        <p:guide orient="horz" pos="4228"/>
        <p:guide pos="5691"/>
        <p:guide pos="282"/>
        <p:guide pos="1013"/>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6125;&#21494;&#26031;&#32479;&#35745;&#20998;&#2651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23398;&#20064;\&#23398;&#20064;\&#39640;&#20013;\&#26366;&#23398;&#35838;&#31243;\&#19992;&#25104;&#26704;\9.1\&#38468;&#20214;\AHP\AH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2000" b="1" dirty="0"/>
              <a:t>Recording Definition(P) In Low Convert </a:t>
            </a:r>
            <a:r>
              <a:rPr lang="en-US" altLang="zh-CN" sz="2000" b="1" dirty="0" smtClean="0"/>
              <a:t>rate</a:t>
            </a:r>
            <a:endParaRPr lang="zh-CN" altLang="en-US" sz="2000" b="1" dirty="0"/>
          </a:p>
        </c:rich>
      </c:tx>
      <c:layout/>
      <c:overlay val="0"/>
      <c:spPr>
        <a:noFill/>
        <a:ln>
          <a:noFill/>
        </a:ln>
        <a:effectLst/>
      </c:sp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numRef>
              <c:f>Sheet1!$A$15:$A$18</c:f>
              <c:numCache>
                <c:formatCode>General</c:formatCode>
                <c:ptCount val="4"/>
                <c:pt idx="0">
                  <c:v>360</c:v>
                </c:pt>
                <c:pt idx="1">
                  <c:v>480</c:v>
                </c:pt>
                <c:pt idx="2">
                  <c:v>720</c:v>
                </c:pt>
                <c:pt idx="3">
                  <c:v>1080</c:v>
                </c:pt>
              </c:numCache>
            </c:numRef>
          </c:cat>
          <c:val>
            <c:numRef>
              <c:f>Sheet1!$B$15:$B$18</c:f>
              <c:numCache>
                <c:formatCode>General</c:formatCode>
                <c:ptCount val="4"/>
                <c:pt idx="0">
                  <c:v>3</c:v>
                </c:pt>
                <c:pt idx="1">
                  <c:v>15</c:v>
                </c:pt>
                <c:pt idx="2">
                  <c:v>14</c:v>
                </c:pt>
                <c:pt idx="3">
                  <c:v>1</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zh-CN" sz="1800" b="0" i="0" baseline="0" dirty="0">
                <a:effectLst/>
              </a:rPr>
              <a:t>Highest Camera Resolution In High Convert </a:t>
            </a:r>
            <a:r>
              <a:rPr lang="en-US" altLang="zh-CN" sz="1800" b="0" i="0" baseline="0" dirty="0" smtClean="0">
                <a:effectLst/>
              </a:rPr>
              <a:t>Rate</a:t>
            </a:r>
            <a:endParaRPr lang="zh-CN" altLang="zh-CN" sz="1800" dirty="0">
              <a:effectLst/>
            </a:endParaRPr>
          </a:p>
        </c:rich>
      </c:tx>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cat>
            <c:numRef>
              <c:f>Sheet1!$A$44:$A$55</c:f>
              <c:numCache>
                <c:formatCode>General</c:formatCode>
                <c:ptCount val="12"/>
                <c:pt idx="0">
                  <c:v>1</c:v>
                </c:pt>
                <c:pt idx="1">
                  <c:v>1.3</c:v>
                </c:pt>
                <c:pt idx="2">
                  <c:v>2</c:v>
                </c:pt>
                <c:pt idx="3">
                  <c:v>4</c:v>
                </c:pt>
                <c:pt idx="4">
                  <c:v>5</c:v>
                </c:pt>
                <c:pt idx="5">
                  <c:v>8</c:v>
                </c:pt>
                <c:pt idx="6">
                  <c:v>12</c:v>
                </c:pt>
                <c:pt idx="7">
                  <c:v>12.1</c:v>
                </c:pt>
                <c:pt idx="8">
                  <c:v>13</c:v>
                </c:pt>
                <c:pt idx="9">
                  <c:v>16</c:v>
                </c:pt>
                <c:pt idx="10">
                  <c:v>20</c:v>
                </c:pt>
                <c:pt idx="11">
                  <c:v>21</c:v>
                </c:pt>
              </c:numCache>
            </c:numRef>
          </c:cat>
          <c:val>
            <c:numRef>
              <c:f>Sheet1!$E$44:$E$55</c:f>
              <c:numCache>
                <c:formatCode>General</c:formatCode>
                <c:ptCount val="12"/>
                <c:pt idx="0">
                  <c:v>0</c:v>
                </c:pt>
                <c:pt idx="1">
                  <c:v>0</c:v>
                </c:pt>
                <c:pt idx="2">
                  <c:v>2</c:v>
                </c:pt>
                <c:pt idx="3">
                  <c:v>1</c:v>
                </c:pt>
                <c:pt idx="4">
                  <c:v>26</c:v>
                </c:pt>
                <c:pt idx="5">
                  <c:v>82</c:v>
                </c:pt>
                <c:pt idx="6">
                  <c:v>40</c:v>
                </c:pt>
                <c:pt idx="7">
                  <c:v>3</c:v>
                </c:pt>
                <c:pt idx="8">
                  <c:v>195</c:v>
                </c:pt>
                <c:pt idx="9">
                  <c:v>20</c:v>
                </c:pt>
                <c:pt idx="10">
                  <c:v>11</c:v>
                </c:pt>
                <c:pt idx="11">
                  <c:v>1</c:v>
                </c:pt>
              </c:numCache>
            </c:numRef>
          </c:val>
        </c:ser>
        <c:dLbls>
          <c:showLegendKey val="0"/>
          <c:showVal val="0"/>
          <c:showCatName val="0"/>
          <c:showSerName val="0"/>
          <c:showPercent val="0"/>
          <c:showBubbleSize val="0"/>
        </c:dLbls>
        <c:gapWidth val="182"/>
        <c:axId val="-15442864"/>
        <c:axId val="-15442320"/>
      </c:barChart>
      <c:catAx>
        <c:axId val="-15442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5442320"/>
        <c:crosses val="autoZero"/>
        <c:auto val="1"/>
        <c:lblAlgn val="ctr"/>
        <c:lblOffset val="100"/>
        <c:noMultiLvlLbl val="0"/>
      </c:catAx>
      <c:valAx>
        <c:axId val="-15442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1544286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Click Rate 1</c:v>
                </c:pt>
              </c:strCache>
            </c:strRef>
          </c:tx>
          <c:spPr>
            <a:solidFill>
              <a:schemeClr val="accent1"/>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Sheet1!$B$2:$B$6</c:f>
              <c:numCache>
                <c:formatCode>General</c:formatCode>
                <c:ptCount val="5"/>
                <c:pt idx="0">
                  <c:v>0.21985815602836906</c:v>
                </c:pt>
                <c:pt idx="1">
                  <c:v>0.25032765399737911</c:v>
                </c:pt>
                <c:pt idx="2">
                  <c:v>0.5625</c:v>
                </c:pt>
                <c:pt idx="3">
                  <c:v>0.227154046997389</c:v>
                </c:pt>
                <c:pt idx="4">
                  <c:v>0.46153846153846212</c:v>
                </c:pt>
              </c:numCache>
            </c:numRef>
          </c:val>
        </c:ser>
        <c:ser>
          <c:idx val="1"/>
          <c:order val="1"/>
          <c:tx>
            <c:strRef>
              <c:f>Sheet1!$C$1</c:f>
              <c:strCache>
                <c:ptCount val="1"/>
                <c:pt idx="0">
                  <c:v>Click Rate 2</c:v>
                </c:pt>
              </c:strCache>
            </c:strRef>
          </c:tx>
          <c:spPr>
            <a:solidFill>
              <a:schemeClr val="accent2"/>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Sheet1!$C$2:$C$6</c:f>
              <c:numCache>
                <c:formatCode>General</c:formatCode>
                <c:ptCount val="5"/>
                <c:pt idx="0">
                  <c:v>0.205673758865248</c:v>
                </c:pt>
                <c:pt idx="1">
                  <c:v>0.17562254259502005</c:v>
                </c:pt>
                <c:pt idx="2">
                  <c:v>6.25E-2</c:v>
                </c:pt>
                <c:pt idx="3">
                  <c:v>0.138381201044386</c:v>
                </c:pt>
                <c:pt idx="4">
                  <c:v>0.23076923076923112</c:v>
                </c:pt>
              </c:numCache>
            </c:numRef>
          </c:val>
        </c:ser>
        <c:ser>
          <c:idx val="2"/>
          <c:order val="2"/>
          <c:tx>
            <c:strRef>
              <c:f>Sheet1!$D$1</c:f>
              <c:strCache>
                <c:ptCount val="1"/>
                <c:pt idx="0">
                  <c:v>Click Rate 3</c:v>
                </c:pt>
              </c:strCache>
            </c:strRef>
          </c:tx>
          <c:spPr>
            <a:solidFill>
              <a:schemeClr val="accent3"/>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Sheet1!$D$2:$D$6</c:f>
              <c:numCache>
                <c:formatCode>General</c:formatCode>
                <c:ptCount val="5"/>
                <c:pt idx="0">
                  <c:v>0.29078014184397211</c:v>
                </c:pt>
                <c:pt idx="1">
                  <c:v>0.28178243774574113</c:v>
                </c:pt>
                <c:pt idx="2">
                  <c:v>0.125</c:v>
                </c:pt>
                <c:pt idx="3">
                  <c:v>0.25848563968668398</c:v>
                </c:pt>
                <c:pt idx="4">
                  <c:v>0.15384615384615408</c:v>
                </c:pt>
              </c:numCache>
            </c:numRef>
          </c:val>
        </c:ser>
        <c:ser>
          <c:idx val="3"/>
          <c:order val="3"/>
          <c:tx>
            <c:strRef>
              <c:f>Sheet1!$E$1</c:f>
              <c:strCache>
                <c:ptCount val="1"/>
                <c:pt idx="0">
                  <c:v>Click Rate 4</c:v>
                </c:pt>
              </c:strCache>
            </c:strRef>
          </c:tx>
          <c:spPr>
            <a:solidFill>
              <a:schemeClr val="accent4"/>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Sheet1!$E$2:$E$6</c:f>
              <c:numCache>
                <c:formatCode>General</c:formatCode>
                <c:ptCount val="5"/>
                <c:pt idx="0">
                  <c:v>0.24822695035461001</c:v>
                </c:pt>
                <c:pt idx="1">
                  <c:v>0.22804718217562311</c:v>
                </c:pt>
                <c:pt idx="2">
                  <c:v>0.125</c:v>
                </c:pt>
                <c:pt idx="3">
                  <c:v>0.28981723237597912</c:v>
                </c:pt>
                <c:pt idx="4">
                  <c:v>0.115384615384615</c:v>
                </c:pt>
              </c:numCache>
            </c:numRef>
          </c:val>
        </c:ser>
        <c:ser>
          <c:idx val="4"/>
          <c:order val="4"/>
          <c:tx>
            <c:strRef>
              <c:f>Sheet1!$F$1</c:f>
              <c:strCache>
                <c:ptCount val="1"/>
                <c:pt idx="0">
                  <c:v>Click Rate 5</c:v>
                </c:pt>
              </c:strCache>
            </c:strRef>
          </c:tx>
          <c:spPr>
            <a:solidFill>
              <a:schemeClr val="accent5"/>
            </a:solidFill>
            <a:ln>
              <a:noFill/>
            </a:ln>
            <a:effectLst/>
          </c:spPr>
          <c:invertIfNegative val="0"/>
          <c:cat>
            <c:strRef>
              <c:f>Sheet1!$A$2:$A$6</c:f>
              <c:strCache>
                <c:ptCount val="5"/>
                <c:pt idx="0">
                  <c:v>Display Resolution 1</c:v>
                </c:pt>
                <c:pt idx="1">
                  <c:v>Display Resolution 2</c:v>
                </c:pt>
                <c:pt idx="2">
                  <c:v>Display Resolution 3</c:v>
                </c:pt>
                <c:pt idx="3">
                  <c:v>Display Resolution 4</c:v>
                </c:pt>
                <c:pt idx="4">
                  <c:v>Display Resolution 5</c:v>
                </c:pt>
              </c:strCache>
            </c:strRef>
          </c:cat>
          <c:val>
            <c:numRef>
              <c:f>Sheet1!$F$2:$F$6</c:f>
              <c:numCache>
                <c:formatCode>General</c:formatCode>
                <c:ptCount val="5"/>
                <c:pt idx="0">
                  <c:v>3.54609929078014E-2</c:v>
                </c:pt>
                <c:pt idx="1">
                  <c:v>6.4220183486238619E-2</c:v>
                </c:pt>
                <c:pt idx="2">
                  <c:v>0.125</c:v>
                </c:pt>
                <c:pt idx="3">
                  <c:v>8.6161879895561427E-2</c:v>
                </c:pt>
                <c:pt idx="4">
                  <c:v>3.8461538461538498E-2</c:v>
                </c:pt>
              </c:numCache>
            </c:numRef>
          </c:val>
        </c:ser>
        <c:dLbls>
          <c:showLegendKey val="0"/>
          <c:showVal val="0"/>
          <c:showCatName val="0"/>
          <c:showSerName val="0"/>
          <c:showPercent val="0"/>
          <c:showBubbleSize val="0"/>
        </c:dLbls>
        <c:gapWidth val="150"/>
        <c:overlap val="100"/>
        <c:axId val="-15451024"/>
        <c:axId val="-15454832"/>
      </c:barChart>
      <c:catAx>
        <c:axId val="-1545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15454832"/>
        <c:crosses val="autoZero"/>
        <c:auto val="1"/>
        <c:lblAlgn val="ctr"/>
        <c:lblOffset val="100"/>
        <c:noMultiLvlLbl val="0"/>
      </c:catAx>
      <c:valAx>
        <c:axId val="-15454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451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dgm:spPr>
        <a:solidFill>
          <a:srgbClr val="FF9A56"/>
        </a:solidFill>
      </dgm:spPr>
      <dgm:t>
        <a:bodyPr/>
        <a:lstStyle/>
        <a:p>
          <a:r>
            <a:rPr lang="zh-CN" altLang="en-US" b="1" dirty="0" smtClean="0"/>
            <a:t>原始数据</a:t>
          </a:r>
          <a:endParaRPr lang="zh-CN" altLang="en-US" b="1" dirty="0"/>
        </a:p>
      </dgm:t>
    </dgm:pt>
    <dgm:pt modelId="{9B6790B1-93E5-8F42-8B5E-8A5D7F39CE7E}" type="parTrans" cxnId="{2FA2A679-F003-A44F-83CD-55E5BDB4E41E}">
      <dgm:prSet/>
      <dgm:spPr/>
      <dgm:t>
        <a:bodyPr/>
        <a:lstStyle/>
        <a:p>
          <a:endParaRPr lang="zh-CN" altLang="en-US"/>
        </a:p>
      </dgm:t>
    </dgm:pt>
    <dgm:pt modelId="{BE4117A5-E5FA-1C4A-A7D3-C488703CC98C}" type="sibTrans" cxnId="{2FA2A679-F003-A44F-83CD-55E5BDB4E41E}">
      <dgm:prSet/>
      <dgm:spPr>
        <a:solidFill>
          <a:schemeClr val="accent3">
            <a:lumMod val="75000"/>
          </a:schemeClr>
        </a:solidFill>
      </dgm:spPr>
      <dgm:t>
        <a:bodyPr/>
        <a:lstStyle/>
        <a:p>
          <a:endParaRPr lang="zh-CN" altLang="en-US" b="1"/>
        </a:p>
      </dgm:t>
    </dgm:pt>
    <dgm:pt modelId="{761A1E7C-6E78-0D4D-9ECF-ED0A1D6BA0AE}">
      <dgm:prSet phldrT="[文本]" custT="1"/>
      <dgm:spPr/>
      <dgm:t>
        <a:bodyPr/>
        <a:lstStyle/>
        <a:p>
          <a:r>
            <a:rPr lang="en-US" altLang="zh-CN" sz="2400" b="1" dirty="0" smtClean="0"/>
            <a:t>Ali</a:t>
          </a:r>
          <a:r>
            <a:rPr lang="zh-CN" altLang="en-US" sz="2400" b="1" dirty="0" smtClean="0"/>
            <a:t> </a:t>
          </a:r>
          <a:r>
            <a:rPr lang="en-US" altLang="zh-CN" sz="2400" b="1" dirty="0" smtClean="0"/>
            <a:t>Express</a:t>
          </a:r>
          <a:endParaRPr lang="zh-CN" altLang="en-US" sz="2400" b="1" dirty="0"/>
        </a:p>
      </dgm:t>
    </dgm:pt>
    <dgm:pt modelId="{B516C853-AF9A-FD4B-8908-0EEF125E7C57}" type="parTrans" cxnId="{36E7D6DC-DF2F-5C47-B720-E881CF2C20C1}">
      <dgm:prSet/>
      <dgm:spPr/>
      <dgm:t>
        <a:bodyPr/>
        <a:lstStyle/>
        <a:p>
          <a:endParaRPr lang="zh-CN" altLang="en-US"/>
        </a:p>
      </dgm:t>
    </dgm:pt>
    <dgm:pt modelId="{A9BA5B63-DF7B-1C47-B60E-2ACEAC75F6A4}" type="sibTrans" cxnId="{36E7D6DC-DF2F-5C47-B720-E881CF2C20C1}">
      <dgm:prSet/>
      <dgm:spPr/>
      <dgm:t>
        <a:bodyPr/>
        <a:lstStyle/>
        <a:p>
          <a:endParaRPr lang="zh-CN" altLang="en-US"/>
        </a:p>
      </dgm:t>
    </dgm:pt>
    <dgm:pt modelId="{D5D3D938-6989-F949-A74D-B4590E61BFBF}">
      <dgm:prSet phldrT="[文本]"/>
      <dgm:spPr>
        <a:solidFill>
          <a:srgbClr val="00B0F0"/>
        </a:solidFill>
      </dgm:spPr>
      <dgm:t>
        <a:bodyPr/>
        <a:lstStyle/>
        <a:p>
          <a:r>
            <a:rPr lang="zh-CN" altLang="en-US" b="1" dirty="0" smtClean="0"/>
            <a:t>数据提取</a:t>
          </a:r>
          <a:endParaRPr lang="zh-CN" altLang="en-US" b="1" dirty="0"/>
        </a:p>
      </dgm:t>
    </dgm:pt>
    <dgm:pt modelId="{E32320FA-C166-0945-B36C-FE6E24FA80FC}" type="parTrans" cxnId="{7022E37F-CCAF-4B4C-877F-5CDC5E4F4D48}">
      <dgm:prSet/>
      <dgm:spPr/>
      <dgm:t>
        <a:bodyPr/>
        <a:lstStyle/>
        <a:p>
          <a:endParaRPr lang="zh-CN" altLang="en-US"/>
        </a:p>
      </dgm:t>
    </dgm:pt>
    <dgm:pt modelId="{1137F3B4-FD3A-054B-9E2D-894E73636463}" type="sibTrans" cxnId="{7022E37F-CCAF-4B4C-877F-5CDC5E4F4D48}">
      <dgm:prSet/>
      <dgm:spPr>
        <a:solidFill>
          <a:schemeClr val="accent3">
            <a:lumMod val="75000"/>
          </a:schemeClr>
        </a:solidFill>
      </dgm:spPr>
      <dgm:t>
        <a:bodyPr/>
        <a:lstStyle/>
        <a:p>
          <a:endParaRPr lang="zh-CN" altLang="en-US" b="1"/>
        </a:p>
      </dgm:t>
    </dgm:pt>
    <dgm:pt modelId="{343C0F99-392A-A645-99F8-0AD2E159BE99}">
      <dgm:prSet phldrT="[文本]" custT="1"/>
      <dgm:spPr/>
      <dgm:t>
        <a:bodyPr/>
        <a:lstStyle/>
        <a:p>
          <a:pPr algn="ctr">
            <a:lnSpc>
              <a:spcPct val="150000"/>
            </a:lnSpc>
          </a:pPr>
          <a:r>
            <a:rPr lang="zh-CN" altLang="en-US" sz="2400" b="1" dirty="0" smtClean="0"/>
            <a:t>提取关键词</a:t>
          </a:r>
          <a:endParaRPr lang="zh-CN" altLang="en-US" sz="2400" b="1" dirty="0"/>
        </a:p>
      </dgm:t>
    </dgm:pt>
    <dgm:pt modelId="{465C2C90-C9DC-BE45-9BC5-AC3E919EB92B}" type="parTrans" cxnId="{338BB8C3-0E40-1C49-9248-877F3F65FEF5}">
      <dgm:prSet/>
      <dgm:spPr/>
      <dgm:t>
        <a:bodyPr/>
        <a:lstStyle/>
        <a:p>
          <a:endParaRPr lang="zh-CN" altLang="en-US"/>
        </a:p>
      </dgm:t>
    </dgm:pt>
    <dgm:pt modelId="{0867B7C0-088E-954B-BFA0-7367F33AF3D0}" type="sibTrans" cxnId="{338BB8C3-0E40-1C49-9248-877F3F65FEF5}">
      <dgm:prSet/>
      <dgm:spPr/>
      <dgm:t>
        <a:bodyPr/>
        <a:lstStyle/>
        <a:p>
          <a:endParaRPr lang="zh-CN" altLang="en-US"/>
        </a:p>
      </dgm:t>
    </dgm:pt>
    <dgm:pt modelId="{84C7CE8E-EA7D-7244-BA24-A16ADFDEC58F}">
      <dgm:prSet phldrT="[文本]"/>
      <dgm:spPr>
        <a:solidFill>
          <a:srgbClr val="7030A0"/>
        </a:solidFill>
      </dgm:spPr>
      <dgm:t>
        <a:bodyPr/>
        <a:lstStyle/>
        <a:p>
          <a:r>
            <a:rPr lang="zh-CN" altLang="en-US" b="1" dirty="0" smtClean="0"/>
            <a:t>数据处理</a:t>
          </a:r>
          <a:endParaRPr lang="zh-CN" altLang="en-US" b="1" dirty="0"/>
        </a:p>
      </dgm:t>
    </dgm:pt>
    <dgm:pt modelId="{1EDF68AE-9847-8143-BF4B-F9784695161F}" type="parTrans" cxnId="{3AF4B5FE-9CE3-3A4A-8655-EC1FF61C2902}">
      <dgm:prSet/>
      <dgm:spPr/>
      <dgm:t>
        <a:bodyPr/>
        <a:lstStyle/>
        <a:p>
          <a:endParaRPr lang="zh-CN" altLang="en-US"/>
        </a:p>
      </dgm:t>
    </dgm:pt>
    <dgm:pt modelId="{27B64FA2-2F37-C54B-B9C7-81FF60992440}" type="sibTrans" cxnId="{3AF4B5FE-9CE3-3A4A-8655-EC1FF61C2902}">
      <dgm:prSet/>
      <dgm:spPr>
        <a:solidFill>
          <a:schemeClr val="accent3">
            <a:lumMod val="75000"/>
          </a:schemeClr>
        </a:solidFill>
      </dgm:spPr>
      <dgm:t>
        <a:bodyPr/>
        <a:lstStyle/>
        <a:p>
          <a:endParaRPr lang="zh-CN" altLang="en-US" b="1"/>
        </a:p>
      </dgm:t>
    </dgm:pt>
    <dgm:pt modelId="{F85F0DB4-66F3-BA4C-BCA0-EF018BB1BDBE}">
      <dgm:prSet phldrT="[文本]"/>
      <dgm:spPr>
        <a:solidFill>
          <a:srgbClr val="92D050"/>
        </a:solidFill>
      </dgm:spPr>
      <dgm:t>
        <a:bodyPr/>
        <a:lstStyle/>
        <a:p>
          <a:r>
            <a:rPr lang="zh-CN" altLang="en-US" b="1" dirty="0" smtClean="0"/>
            <a:t>建立模型</a:t>
          </a:r>
          <a:endParaRPr lang="zh-CN" altLang="en-US" b="1" dirty="0"/>
        </a:p>
      </dgm:t>
    </dgm:pt>
    <dgm:pt modelId="{B87BC62A-8B1C-E349-A888-517D864626B0}" type="parTrans" cxnId="{39199AC9-F641-4D46-9B99-D4D7CC726F18}">
      <dgm:prSet/>
      <dgm:spPr/>
      <dgm:t>
        <a:bodyPr/>
        <a:lstStyle/>
        <a:p>
          <a:endParaRPr lang="zh-CN" altLang="en-US"/>
        </a:p>
      </dgm:t>
    </dgm:pt>
    <dgm:pt modelId="{543957A2-585B-9B43-A52C-8B8D58663C13}" type="sibTrans" cxnId="{39199AC9-F641-4D46-9B99-D4D7CC726F18}">
      <dgm:prSet/>
      <dgm:spPr/>
      <dgm:t>
        <a:bodyPr/>
        <a:lstStyle/>
        <a:p>
          <a:endParaRPr lang="zh-CN" altLang="en-US"/>
        </a:p>
      </dgm:t>
    </dgm:pt>
    <dgm:pt modelId="{D81FFF71-F454-A742-A29F-4DB7A8FB3F42}">
      <dgm:prSet custT="1"/>
      <dgm:spPr/>
      <dgm:t>
        <a:bodyPr/>
        <a:lstStyle/>
        <a:p>
          <a:pPr>
            <a:lnSpc>
              <a:spcPct val="200000"/>
            </a:lnSpc>
          </a:pPr>
          <a:r>
            <a:rPr lang="zh-CN" altLang="en-US" sz="2400" b="1" dirty="0" smtClean="0"/>
            <a:t>削减变量</a:t>
          </a:r>
          <a:endParaRPr lang="zh-CN" altLang="en-US" sz="2400" b="1" dirty="0"/>
        </a:p>
      </dgm:t>
    </dgm:pt>
    <dgm:pt modelId="{C4D62E19-9EDC-974F-9774-872E903DC179}" type="parTrans" cxnId="{5AF9EC12-686C-6F46-B5B4-2E5692872C6C}">
      <dgm:prSet/>
      <dgm:spPr/>
      <dgm:t>
        <a:bodyPr/>
        <a:lstStyle/>
        <a:p>
          <a:endParaRPr lang="zh-CN" altLang="en-US"/>
        </a:p>
      </dgm:t>
    </dgm:pt>
    <dgm:pt modelId="{23654DC1-0013-1F4F-A7B0-AA8ED2D373E6}" type="sibTrans" cxnId="{5AF9EC12-686C-6F46-B5B4-2E5692872C6C}">
      <dgm:prSet/>
      <dgm:spPr/>
      <dgm:t>
        <a:bodyPr/>
        <a:lstStyle/>
        <a:p>
          <a:endParaRPr lang="zh-CN" altLang="en-US"/>
        </a:p>
      </dgm:t>
    </dgm:pt>
    <dgm:pt modelId="{2487B488-47B4-0448-AF38-4F3747F0E506}">
      <dgm:prSet custT="1"/>
      <dgm:spPr/>
      <dgm:t>
        <a:bodyPr/>
        <a:lstStyle/>
        <a:p>
          <a:r>
            <a:rPr lang="zh-CN" altLang="en-US" sz="2400" b="1" dirty="0" smtClean="0"/>
            <a:t>定性结论</a:t>
          </a:r>
          <a:endParaRPr lang="zh-CN" altLang="en-US" sz="2400" b="1" dirty="0"/>
        </a:p>
      </dgm:t>
    </dgm:pt>
    <dgm:pt modelId="{5956E0E7-E998-184A-A94E-93C7283FADF6}" type="parTrans" cxnId="{37125C1B-9A49-324B-82F9-DCA6F784E6BE}">
      <dgm:prSet/>
      <dgm:spPr/>
      <dgm:t>
        <a:bodyPr/>
        <a:lstStyle/>
        <a:p>
          <a:endParaRPr lang="zh-CN" altLang="en-US"/>
        </a:p>
      </dgm:t>
    </dgm:pt>
    <dgm:pt modelId="{2815071E-2FCC-924A-AB60-B0A99C9ABE18}" type="sibTrans" cxnId="{37125C1B-9A49-324B-82F9-DCA6F784E6BE}">
      <dgm:prSet/>
      <dgm:spPr/>
      <dgm:t>
        <a:bodyPr/>
        <a:lstStyle/>
        <a:p>
          <a:endParaRPr lang="zh-CN" altLang="en-US"/>
        </a:p>
      </dgm:t>
    </dgm:pt>
    <dgm:pt modelId="{6A9E9B5A-91F3-6A44-AAD1-360D17570CC8}">
      <dgm:prSet custT="1"/>
      <dgm:spPr/>
      <dgm:t>
        <a:bodyPr/>
        <a:lstStyle/>
        <a:p>
          <a:r>
            <a:rPr lang="zh-CN" altLang="en-US" sz="2400" b="1" dirty="0" smtClean="0"/>
            <a:t>单一变量</a:t>
          </a:r>
          <a:endParaRPr lang="zh-CN" altLang="en-US" sz="2400" b="1" dirty="0"/>
        </a:p>
      </dgm:t>
    </dgm:pt>
    <dgm:pt modelId="{4BFA4F80-BCB7-1443-B9F5-FD1B8CFF1018}" type="parTrans" cxnId="{0E10F9F7-F60B-964B-9393-B1F6FC4C8F00}">
      <dgm:prSet/>
      <dgm:spPr/>
      <dgm:t>
        <a:bodyPr/>
        <a:lstStyle/>
        <a:p>
          <a:endParaRPr lang="zh-CN" altLang="en-US"/>
        </a:p>
      </dgm:t>
    </dgm:pt>
    <dgm:pt modelId="{B57DCF28-11E4-BE49-A7C7-D4E698CBD346}" type="sibTrans" cxnId="{0E10F9F7-F60B-964B-9393-B1F6FC4C8F00}">
      <dgm:prSet/>
      <dgm:spPr/>
      <dgm:t>
        <a:bodyPr/>
        <a:lstStyle/>
        <a:p>
          <a:endParaRPr lang="zh-CN" altLang="en-US"/>
        </a:p>
      </dgm:t>
    </dgm:pt>
    <dgm:pt modelId="{AB99D070-2BF4-104F-8E50-FB1C83D81D77}" type="pres">
      <dgm:prSet presAssocID="{848DE19C-D865-F341-ABE5-129033F0AD84}" presName="Name0" presStyleCnt="0">
        <dgm:presLayoutVars>
          <dgm:dir/>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custScaleX="123039">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custScaleX="121818">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E5B78AFB-B8CD-4744-BFED-36A9E0FF6B03}" type="presOf" srcId="{761A1E7C-6E78-0D4D-9ECF-ED0A1D6BA0AE}" destId="{CD6E10A3-236E-FA45-A22B-E20FD720F627}" srcOrd="0" destOrd="0" presId="urn:microsoft.com/office/officeart/2005/8/layout/hProcess4"/>
    <dgm:cxn modelId="{C8792496-5DDA-E447-A7C2-5960C99D8D0A}" type="presOf" srcId="{64CD8300-C692-3648-9518-57FD2807AB45}" destId="{B33859E7-DCAB-7A4B-AF92-D6C458072AD8}" srcOrd="0" destOrd="0" presId="urn:microsoft.com/office/officeart/2005/8/layout/hProcess4"/>
    <dgm:cxn modelId="{46D7754A-0A79-9749-B2A9-F3887C37A296}" type="presOf" srcId="{761A1E7C-6E78-0D4D-9ECF-ED0A1D6BA0AE}" destId="{015BA3F8-C406-0D40-8626-637215C512FD}" srcOrd="1" destOrd="0" presId="urn:microsoft.com/office/officeart/2005/8/layout/hProcess4"/>
    <dgm:cxn modelId="{E834A285-4BF2-B946-B1A7-887F50E1D4DB}" type="presOf" srcId="{2487B488-47B4-0448-AF38-4F3747F0E506}" destId="{FC6B481A-9769-C446-B06A-AD874D6C6ED2}" srcOrd="0" destOrd="0" presId="urn:microsoft.com/office/officeart/2005/8/layout/hProcess4"/>
    <dgm:cxn modelId="{36E7D6DC-DF2F-5C47-B720-E881CF2C20C1}" srcId="{64CD8300-C692-3648-9518-57FD2807AB45}" destId="{761A1E7C-6E78-0D4D-9ECF-ED0A1D6BA0AE}" srcOrd="0" destOrd="0" parTransId="{B516C853-AF9A-FD4B-8908-0EEF125E7C57}" sibTransId="{A9BA5B63-DF7B-1C47-B60E-2ACEAC75F6A4}"/>
    <dgm:cxn modelId="{8DABF636-E613-A34F-9B88-7F369F37ECE9}" type="presOf" srcId="{F85F0DB4-66F3-BA4C-BCA0-EF018BB1BDBE}" destId="{3CE8E989-C70A-C247-9506-811767E2C2AE}" srcOrd="0" destOrd="0" presId="urn:microsoft.com/office/officeart/2005/8/layout/hProcess4"/>
    <dgm:cxn modelId="{C52C23D8-912F-6C4E-B16F-1959ABA3F6E9}" type="presOf" srcId="{BE4117A5-E5FA-1C4A-A7D3-C488703CC98C}" destId="{1C240820-C469-AF49-99CB-46ADD00BF4B7}" srcOrd="0" destOrd="0"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3AF4B5FE-9CE3-3A4A-8655-EC1FF61C2902}" srcId="{848DE19C-D865-F341-ABE5-129033F0AD84}" destId="{84C7CE8E-EA7D-7244-BA24-A16ADFDEC58F}" srcOrd="2" destOrd="0" parTransId="{1EDF68AE-9847-8143-BF4B-F9784695161F}" sibTransId="{27B64FA2-2F37-C54B-B9C7-81FF60992440}"/>
    <dgm:cxn modelId="{37C1FC34-7456-074B-AF9E-5C8B0D10CE2A}" type="presOf" srcId="{6A9E9B5A-91F3-6A44-AAD1-360D17570CC8}" destId="{F92ECBA5-A310-B542-87E9-CCE280583DBE}" srcOrd="1" destOrd="1" presId="urn:microsoft.com/office/officeart/2005/8/layout/hProcess4"/>
    <dgm:cxn modelId="{3AC06C27-7734-174B-AB3C-C49A964D37AC}" type="presOf" srcId="{27B64FA2-2F37-C54B-B9C7-81FF60992440}" destId="{C408327A-1DD3-9D41-B796-4CFD61EEDB33}" srcOrd="0" destOrd="0" presId="urn:microsoft.com/office/officeart/2005/8/layout/hProcess4"/>
    <dgm:cxn modelId="{C510C415-4446-7345-8A20-62F9DC2CC882}" type="presOf" srcId="{343C0F99-392A-A645-99F8-0AD2E159BE99}" destId="{684DB46B-0F80-7E46-BC2A-24445EE330E8}" srcOrd="1" destOrd="0" presId="urn:microsoft.com/office/officeart/2005/8/layout/hProcess4"/>
    <dgm:cxn modelId="{D63A139A-FA9E-AE4F-AEDD-9137ED1876D7}" type="presOf" srcId="{2487B488-47B4-0448-AF38-4F3747F0E506}" destId="{F92ECBA5-A310-B542-87E9-CCE280583DBE}" srcOrd="1" destOrd="0" presId="urn:microsoft.com/office/officeart/2005/8/layout/hProcess4"/>
    <dgm:cxn modelId="{0E10F9F7-F60B-964B-9393-B1F6FC4C8F00}" srcId="{F85F0DB4-66F3-BA4C-BCA0-EF018BB1BDBE}" destId="{6A9E9B5A-91F3-6A44-AAD1-360D17570CC8}" srcOrd="1" destOrd="0" parTransId="{4BFA4F80-BCB7-1443-B9F5-FD1B8CFF1018}" sibTransId="{B57DCF28-11E4-BE49-A7C7-D4E698CBD346}"/>
    <dgm:cxn modelId="{8A50ECDC-F20D-3944-A78E-BF889D83A9BB}" type="presOf" srcId="{1137F3B4-FD3A-054B-9E2D-894E73636463}" destId="{F40ECD94-FDC7-0F48-AFEB-DA35E7D37198}" srcOrd="0" destOrd="0" presId="urn:microsoft.com/office/officeart/2005/8/layout/hProcess4"/>
    <dgm:cxn modelId="{686DEAD8-7226-A54B-B344-1324D47FDFA1}" type="presOf" srcId="{84C7CE8E-EA7D-7244-BA24-A16ADFDEC58F}" destId="{382EFC9B-EE14-E343-8493-5783CFFD7F75}"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39199AC9-F641-4D46-9B99-D4D7CC726F18}" srcId="{848DE19C-D865-F341-ABE5-129033F0AD84}" destId="{F85F0DB4-66F3-BA4C-BCA0-EF018BB1BDBE}" srcOrd="3" destOrd="0" parTransId="{B87BC62A-8B1C-E349-A888-517D864626B0}" sibTransId="{543957A2-585B-9B43-A52C-8B8D58663C13}"/>
    <dgm:cxn modelId="{D813072A-6060-0C48-B664-95A40C74792A}" type="presOf" srcId="{D81FFF71-F454-A742-A29F-4DB7A8FB3F42}" destId="{0D84B994-5634-F540-9304-16120A2AAC52}" srcOrd="0" destOrd="0" presId="urn:microsoft.com/office/officeart/2005/8/layout/hProcess4"/>
    <dgm:cxn modelId="{2766E265-262E-1940-B438-6B48F84AE625}" type="presOf" srcId="{343C0F99-392A-A645-99F8-0AD2E159BE99}" destId="{1D2326C6-8DF1-A54D-B3E6-7439FEF9387D}" srcOrd="0" destOrd="0" presId="urn:microsoft.com/office/officeart/2005/8/layout/hProcess4"/>
    <dgm:cxn modelId="{F14FE526-71E8-1247-9E45-6A421DA5D7C7}" type="presOf" srcId="{D81FFF71-F454-A742-A29F-4DB7A8FB3F42}" destId="{B90A29C2-48BA-AA42-848C-F200DAABEDF9}" srcOrd="1" destOrd="0"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5AF9EC12-686C-6F46-B5B4-2E5692872C6C}" srcId="{84C7CE8E-EA7D-7244-BA24-A16ADFDEC58F}" destId="{D81FFF71-F454-A742-A29F-4DB7A8FB3F42}" srcOrd="0" destOrd="0" parTransId="{C4D62E19-9EDC-974F-9774-872E903DC179}" sibTransId="{23654DC1-0013-1F4F-A7B0-AA8ED2D373E6}"/>
    <dgm:cxn modelId="{B43564CA-9A37-A24A-8C56-D4EE13372FEC}" type="presOf" srcId="{6A9E9B5A-91F3-6A44-AAD1-360D17570CC8}" destId="{FC6B481A-9769-C446-B06A-AD874D6C6ED2}" srcOrd="0" destOrd="1" presId="urn:microsoft.com/office/officeart/2005/8/layout/hProcess4"/>
    <dgm:cxn modelId="{8EBE74E9-BA34-E642-8B56-6C18D1A09F79}" type="presOf" srcId="{848DE19C-D865-F341-ABE5-129033F0AD84}" destId="{AB99D070-2BF4-104F-8E50-FB1C83D81D77}" srcOrd="0" destOrd="0" presId="urn:microsoft.com/office/officeart/2005/8/layout/hProcess4"/>
    <dgm:cxn modelId="{6303AEE9-300B-CD4C-B140-AD761A8AA82D}" type="presOf" srcId="{D5D3D938-6989-F949-A74D-B4590E61BFBF}" destId="{4BAEA2B6-9B04-7944-A3CB-3AA0C8CF5EA3}" srcOrd="0" destOrd="0" presId="urn:microsoft.com/office/officeart/2005/8/layout/hProcess4"/>
    <dgm:cxn modelId="{37125C1B-9A49-324B-82F9-DCA6F784E6BE}" srcId="{F85F0DB4-66F3-BA4C-BCA0-EF018BB1BDBE}" destId="{2487B488-47B4-0448-AF38-4F3747F0E506}" srcOrd="0" destOrd="0" parTransId="{5956E0E7-E998-184A-A94E-93C7283FADF6}" sibTransId="{2815071E-2FCC-924A-AB60-B0A99C9ABE18}"/>
    <dgm:cxn modelId="{1E7A23AC-7A6F-A34A-A2EF-1990991097F2}" type="presParOf" srcId="{AB99D070-2BF4-104F-8E50-FB1C83D81D77}" destId="{AECA433F-B1A1-B14C-85ED-9C7804EF7238}" srcOrd="0" destOrd="0" presId="urn:microsoft.com/office/officeart/2005/8/layout/hProcess4"/>
    <dgm:cxn modelId="{736DA2AD-FB20-E546-BD8E-4B24B01B4457}" type="presParOf" srcId="{AB99D070-2BF4-104F-8E50-FB1C83D81D77}" destId="{EB8700A8-A89A-644D-B0B9-5AE103670CAF}" srcOrd="1" destOrd="0" presId="urn:microsoft.com/office/officeart/2005/8/layout/hProcess4"/>
    <dgm:cxn modelId="{5A3208CD-E56F-2649-8260-ED4FD62306A0}" type="presParOf" srcId="{AB99D070-2BF4-104F-8E50-FB1C83D81D77}" destId="{E82324CE-89D7-7C4D-81DA-C7FA942F0322}" srcOrd="2" destOrd="0" presId="urn:microsoft.com/office/officeart/2005/8/layout/hProcess4"/>
    <dgm:cxn modelId="{ED57A781-D05F-684E-8B7E-392B06231129}" type="presParOf" srcId="{E82324CE-89D7-7C4D-81DA-C7FA942F0322}" destId="{A95C5CA4-3F82-F346-9CFA-5E4FB4821992}" srcOrd="0" destOrd="0" presId="urn:microsoft.com/office/officeart/2005/8/layout/hProcess4"/>
    <dgm:cxn modelId="{B2222042-BE98-4A49-BA7A-4E2B1F213D48}" type="presParOf" srcId="{A95C5CA4-3F82-F346-9CFA-5E4FB4821992}" destId="{8B566F39-724D-1F47-B2A9-E4B1AA4CBF73}" srcOrd="0" destOrd="0" presId="urn:microsoft.com/office/officeart/2005/8/layout/hProcess4"/>
    <dgm:cxn modelId="{F7B6EE44-8A2E-3F45-9BA9-741120F4F667}" type="presParOf" srcId="{A95C5CA4-3F82-F346-9CFA-5E4FB4821992}" destId="{CD6E10A3-236E-FA45-A22B-E20FD720F627}" srcOrd="1" destOrd="0" presId="urn:microsoft.com/office/officeart/2005/8/layout/hProcess4"/>
    <dgm:cxn modelId="{E4BA35DD-8A35-514E-8453-F90F6BDAADCE}" type="presParOf" srcId="{A95C5CA4-3F82-F346-9CFA-5E4FB4821992}" destId="{015BA3F8-C406-0D40-8626-637215C512FD}" srcOrd="2" destOrd="0" presId="urn:microsoft.com/office/officeart/2005/8/layout/hProcess4"/>
    <dgm:cxn modelId="{934E9C57-7AA0-5540-907E-0D0F9F8F3474}" type="presParOf" srcId="{A95C5CA4-3F82-F346-9CFA-5E4FB4821992}" destId="{B33859E7-DCAB-7A4B-AF92-D6C458072AD8}" srcOrd="3" destOrd="0" presId="urn:microsoft.com/office/officeart/2005/8/layout/hProcess4"/>
    <dgm:cxn modelId="{57BFF3FE-A4A2-884A-872D-56EF14514BD4}" type="presParOf" srcId="{A95C5CA4-3F82-F346-9CFA-5E4FB4821992}" destId="{AF27C230-AAD5-914B-94B6-A5574587CDCF}" srcOrd="4" destOrd="0" presId="urn:microsoft.com/office/officeart/2005/8/layout/hProcess4"/>
    <dgm:cxn modelId="{8272D151-4C5C-954B-9186-032797FB4677}" type="presParOf" srcId="{E82324CE-89D7-7C4D-81DA-C7FA942F0322}" destId="{1C240820-C469-AF49-99CB-46ADD00BF4B7}" srcOrd="1" destOrd="0" presId="urn:microsoft.com/office/officeart/2005/8/layout/hProcess4"/>
    <dgm:cxn modelId="{06E1B49E-D69F-F146-966D-8E83B2EF533A}" type="presParOf" srcId="{E82324CE-89D7-7C4D-81DA-C7FA942F0322}" destId="{6DCB76FE-D2C4-6A40-82BE-34FEA1B71149}" srcOrd="2" destOrd="0" presId="urn:microsoft.com/office/officeart/2005/8/layout/hProcess4"/>
    <dgm:cxn modelId="{E1D55372-7D11-544A-9297-3CF2A45784C4}" type="presParOf" srcId="{6DCB76FE-D2C4-6A40-82BE-34FEA1B71149}" destId="{438474B9-812B-E549-8CAB-888ED0D79261}" srcOrd="0" destOrd="0" presId="urn:microsoft.com/office/officeart/2005/8/layout/hProcess4"/>
    <dgm:cxn modelId="{1C92B084-02B2-C147-BB32-83DFC72D11FF}" type="presParOf" srcId="{6DCB76FE-D2C4-6A40-82BE-34FEA1B71149}" destId="{1D2326C6-8DF1-A54D-B3E6-7439FEF9387D}" srcOrd="1" destOrd="0" presId="urn:microsoft.com/office/officeart/2005/8/layout/hProcess4"/>
    <dgm:cxn modelId="{1C6E85F2-24C1-BF4E-A1C5-22798DDBB478}" type="presParOf" srcId="{6DCB76FE-D2C4-6A40-82BE-34FEA1B71149}" destId="{684DB46B-0F80-7E46-BC2A-24445EE330E8}" srcOrd="2" destOrd="0" presId="urn:microsoft.com/office/officeart/2005/8/layout/hProcess4"/>
    <dgm:cxn modelId="{628E8F5C-D911-4443-BE3E-90E63F00C1C9}" type="presParOf" srcId="{6DCB76FE-D2C4-6A40-82BE-34FEA1B71149}" destId="{4BAEA2B6-9B04-7944-A3CB-3AA0C8CF5EA3}" srcOrd="3" destOrd="0" presId="urn:microsoft.com/office/officeart/2005/8/layout/hProcess4"/>
    <dgm:cxn modelId="{57BB1131-B258-0A49-A0CB-DC69DCD8A31A}" type="presParOf" srcId="{6DCB76FE-D2C4-6A40-82BE-34FEA1B71149}" destId="{BD11E3DB-9BD3-E44F-9B67-D9221FEEE291}" srcOrd="4" destOrd="0" presId="urn:microsoft.com/office/officeart/2005/8/layout/hProcess4"/>
    <dgm:cxn modelId="{24357337-1CE4-4E4A-BD2D-D5A28E4D33AD}" type="presParOf" srcId="{E82324CE-89D7-7C4D-81DA-C7FA942F0322}" destId="{F40ECD94-FDC7-0F48-AFEB-DA35E7D37198}" srcOrd="3" destOrd="0" presId="urn:microsoft.com/office/officeart/2005/8/layout/hProcess4"/>
    <dgm:cxn modelId="{05832AAC-9D97-C24A-8594-814DB3586A9B}" type="presParOf" srcId="{E82324CE-89D7-7C4D-81DA-C7FA942F0322}" destId="{11D6F97B-6407-2C49-BEE9-1DD2BB3D744B}" srcOrd="4" destOrd="0" presId="urn:microsoft.com/office/officeart/2005/8/layout/hProcess4"/>
    <dgm:cxn modelId="{ABA91E1B-F3A5-714D-8C25-51C5396A9820}" type="presParOf" srcId="{11D6F97B-6407-2C49-BEE9-1DD2BB3D744B}" destId="{CED152C7-D624-7143-B4EB-DC651FF85BAE}" srcOrd="0" destOrd="0" presId="urn:microsoft.com/office/officeart/2005/8/layout/hProcess4"/>
    <dgm:cxn modelId="{58C7147F-8A35-3B4E-9D8E-A433ACCB63BD}" type="presParOf" srcId="{11D6F97B-6407-2C49-BEE9-1DD2BB3D744B}" destId="{0D84B994-5634-F540-9304-16120A2AAC52}" srcOrd="1" destOrd="0" presId="urn:microsoft.com/office/officeart/2005/8/layout/hProcess4"/>
    <dgm:cxn modelId="{008BF403-401F-AA40-8E23-8EC273A09EB0}" type="presParOf" srcId="{11D6F97B-6407-2C49-BEE9-1DD2BB3D744B}" destId="{B90A29C2-48BA-AA42-848C-F200DAABEDF9}" srcOrd="2" destOrd="0" presId="urn:microsoft.com/office/officeart/2005/8/layout/hProcess4"/>
    <dgm:cxn modelId="{7EEC93A1-1CA1-8E45-881A-9F21508CD6E3}" type="presParOf" srcId="{11D6F97B-6407-2C49-BEE9-1DD2BB3D744B}" destId="{382EFC9B-EE14-E343-8493-5783CFFD7F75}" srcOrd="3" destOrd="0" presId="urn:microsoft.com/office/officeart/2005/8/layout/hProcess4"/>
    <dgm:cxn modelId="{E3761BD0-2278-B844-B4E9-2830D5BA77BF}" type="presParOf" srcId="{11D6F97B-6407-2C49-BEE9-1DD2BB3D744B}" destId="{B5BC0564-0F98-8B46-AC6E-241AABF94D63}" srcOrd="4" destOrd="0" presId="urn:microsoft.com/office/officeart/2005/8/layout/hProcess4"/>
    <dgm:cxn modelId="{B68BE198-5C0E-8442-9BA0-780BA2994E35}" type="presParOf" srcId="{E82324CE-89D7-7C4D-81DA-C7FA942F0322}" destId="{C408327A-1DD3-9D41-B796-4CFD61EEDB33}" srcOrd="5" destOrd="0" presId="urn:microsoft.com/office/officeart/2005/8/layout/hProcess4"/>
    <dgm:cxn modelId="{5097A381-D4D3-C445-BE73-23ADE48EBEC0}" type="presParOf" srcId="{E82324CE-89D7-7C4D-81DA-C7FA942F0322}" destId="{DD288577-6884-964A-A9A9-510615AEC595}" srcOrd="6" destOrd="0" presId="urn:microsoft.com/office/officeart/2005/8/layout/hProcess4"/>
    <dgm:cxn modelId="{961B196F-60D0-3E45-AF57-221DE42D9427}" type="presParOf" srcId="{DD288577-6884-964A-A9A9-510615AEC595}" destId="{A05E1C75-8F60-484E-BDAF-096D4E33FFCD}" srcOrd="0" destOrd="0" presId="urn:microsoft.com/office/officeart/2005/8/layout/hProcess4"/>
    <dgm:cxn modelId="{AE1C4652-8485-344C-A2C6-F4C62764E826}" type="presParOf" srcId="{DD288577-6884-964A-A9A9-510615AEC595}" destId="{FC6B481A-9769-C446-B06A-AD874D6C6ED2}" srcOrd="1" destOrd="0" presId="urn:microsoft.com/office/officeart/2005/8/layout/hProcess4"/>
    <dgm:cxn modelId="{AD4A1AD1-292B-8743-AAB5-1F0AB2ACBD80}" type="presParOf" srcId="{DD288577-6884-964A-A9A9-510615AEC595}" destId="{F92ECBA5-A310-B542-87E9-CCE280583DBE}" srcOrd="2" destOrd="0" presId="urn:microsoft.com/office/officeart/2005/8/layout/hProcess4"/>
    <dgm:cxn modelId="{991D7259-FA53-3D42-83C8-DF2DB76ED325}" type="presParOf" srcId="{DD288577-6884-964A-A9A9-510615AEC595}" destId="{3CE8E989-C70A-C247-9506-811767E2C2AE}" srcOrd="3" destOrd="0" presId="urn:microsoft.com/office/officeart/2005/8/layout/hProcess4"/>
    <dgm:cxn modelId="{6BAE089D-BF3E-F842-9A47-9545EFC2F231}" type="presParOf" srcId="{DD288577-6884-964A-A9A9-510615AEC595}" destId="{A54FB76C-88EE-9D4F-BFA9-26588DA486B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DE19C-D865-F341-ABE5-129033F0AD84}" type="doc">
      <dgm:prSet loTypeId="urn:microsoft.com/office/officeart/2005/8/layout/hProcess4" loCatId="" qsTypeId="urn:microsoft.com/office/officeart/2005/8/quickstyle/simple2" qsCatId="simple" csTypeId="urn:microsoft.com/office/officeart/2005/8/colors/accent1_2" csCatId="accent1" phldr="1"/>
      <dgm:spPr/>
      <dgm:t>
        <a:bodyPr/>
        <a:lstStyle/>
        <a:p>
          <a:endParaRPr lang="zh-CN" altLang="en-US"/>
        </a:p>
      </dgm:t>
    </dgm:pt>
    <dgm:pt modelId="{64CD8300-C692-3648-9518-57FD2807AB45}">
      <dgm:prSet phldrT="[文本]" custT="1"/>
      <dgm:spPr>
        <a:solidFill>
          <a:srgbClr val="FFC000"/>
        </a:solidFill>
      </dgm:spPr>
      <dgm:t>
        <a:bodyPr/>
        <a:lstStyle/>
        <a:p>
          <a:r>
            <a:rPr lang="zh-CN" altLang="en-US" sz="2800" b="1" dirty="0" smtClean="0"/>
            <a:t>模型优化</a:t>
          </a:r>
          <a:endParaRPr lang="zh-CN" altLang="en-US" sz="2800" b="1" dirty="0"/>
        </a:p>
      </dgm:t>
    </dgm:pt>
    <dgm:pt modelId="{9B6790B1-93E5-8F42-8B5E-8A5D7F39CE7E}" type="parTrans" cxnId="{2FA2A679-F003-A44F-83CD-55E5BDB4E41E}">
      <dgm:prSet/>
      <dgm:spPr/>
      <dgm:t>
        <a:bodyPr/>
        <a:lstStyle/>
        <a:p>
          <a:endParaRPr lang="zh-CN" altLang="en-US" b="1"/>
        </a:p>
      </dgm:t>
    </dgm:pt>
    <dgm:pt modelId="{BE4117A5-E5FA-1C4A-A7D3-C488703CC98C}" type="sibTrans" cxnId="{2FA2A679-F003-A44F-83CD-55E5BDB4E41E}">
      <dgm:prSet/>
      <dgm:spPr>
        <a:solidFill>
          <a:schemeClr val="accent3">
            <a:lumMod val="75000"/>
          </a:schemeClr>
        </a:solidFill>
      </dgm:spPr>
      <dgm:t>
        <a:bodyPr/>
        <a:lstStyle/>
        <a:p>
          <a:endParaRPr lang="zh-CN" altLang="en-US" b="1"/>
        </a:p>
      </dgm:t>
    </dgm:pt>
    <dgm:pt modelId="{761A1E7C-6E78-0D4D-9ECF-ED0A1D6BA0AE}">
      <dgm:prSet phldrT="[文本]"/>
      <dgm:spPr/>
      <dgm:t>
        <a:bodyPr/>
        <a:lstStyle/>
        <a:p>
          <a:pPr>
            <a:lnSpc>
              <a:spcPct val="100000"/>
            </a:lnSpc>
          </a:pPr>
          <a:r>
            <a:rPr lang="zh-CN" altLang="en-US" b="1" dirty="0" smtClean="0"/>
            <a:t>定量结论</a:t>
          </a:r>
          <a:endParaRPr lang="zh-CN" altLang="en-US" b="1" dirty="0"/>
        </a:p>
      </dgm:t>
    </dgm:pt>
    <dgm:pt modelId="{B516C853-AF9A-FD4B-8908-0EEF125E7C57}" type="parTrans" cxnId="{36E7D6DC-DF2F-5C47-B720-E881CF2C20C1}">
      <dgm:prSet/>
      <dgm:spPr/>
      <dgm:t>
        <a:bodyPr/>
        <a:lstStyle/>
        <a:p>
          <a:endParaRPr lang="zh-CN" altLang="en-US" b="1"/>
        </a:p>
      </dgm:t>
    </dgm:pt>
    <dgm:pt modelId="{A9BA5B63-DF7B-1C47-B60E-2ACEAC75F6A4}" type="sibTrans" cxnId="{36E7D6DC-DF2F-5C47-B720-E881CF2C20C1}">
      <dgm:prSet/>
      <dgm:spPr/>
      <dgm:t>
        <a:bodyPr/>
        <a:lstStyle/>
        <a:p>
          <a:endParaRPr lang="zh-CN" altLang="en-US" b="1"/>
        </a:p>
      </dgm:t>
    </dgm:pt>
    <dgm:pt modelId="{D5D3D938-6989-F949-A74D-B4590E61BFBF}">
      <dgm:prSet phldrT="[文本]" custT="1"/>
      <dgm:spPr>
        <a:solidFill>
          <a:srgbClr val="C00000"/>
        </a:solidFill>
      </dgm:spPr>
      <dgm:t>
        <a:bodyPr/>
        <a:lstStyle/>
        <a:p>
          <a:r>
            <a:rPr lang="zh-CN" altLang="en-US" sz="2800" b="1" dirty="0" smtClean="0"/>
            <a:t>应用</a:t>
          </a:r>
          <a:endParaRPr lang="zh-CN" altLang="en-US" sz="2800" b="1" dirty="0"/>
        </a:p>
      </dgm:t>
    </dgm:pt>
    <dgm:pt modelId="{E32320FA-C166-0945-B36C-FE6E24FA80FC}" type="parTrans" cxnId="{7022E37F-CCAF-4B4C-877F-5CDC5E4F4D48}">
      <dgm:prSet/>
      <dgm:spPr/>
      <dgm:t>
        <a:bodyPr/>
        <a:lstStyle/>
        <a:p>
          <a:endParaRPr lang="zh-CN" altLang="en-US" b="1"/>
        </a:p>
      </dgm:t>
    </dgm:pt>
    <dgm:pt modelId="{1137F3B4-FD3A-054B-9E2D-894E73636463}" type="sibTrans" cxnId="{7022E37F-CCAF-4B4C-877F-5CDC5E4F4D48}">
      <dgm:prSet/>
      <dgm:spPr>
        <a:solidFill>
          <a:schemeClr val="accent3">
            <a:lumMod val="75000"/>
          </a:schemeClr>
        </a:solidFill>
      </dgm:spPr>
      <dgm:t>
        <a:bodyPr/>
        <a:lstStyle/>
        <a:p>
          <a:endParaRPr lang="zh-CN" altLang="en-US" b="1"/>
        </a:p>
      </dgm:t>
    </dgm:pt>
    <dgm:pt modelId="{343C0F99-392A-A645-99F8-0AD2E159BE99}">
      <dgm:prSet phldrT="[文本]"/>
      <dgm:spPr/>
      <dgm:t>
        <a:bodyPr/>
        <a:lstStyle/>
        <a:p>
          <a:pPr>
            <a:lnSpc>
              <a:spcPct val="150000"/>
            </a:lnSpc>
          </a:pPr>
          <a:r>
            <a:rPr lang="zh-CN" altLang="en-US" b="1" dirty="0" smtClean="0"/>
            <a:t>预测销量</a:t>
          </a:r>
          <a:endParaRPr lang="zh-CN" altLang="en-US" b="1" dirty="0"/>
        </a:p>
      </dgm:t>
    </dgm:pt>
    <dgm:pt modelId="{465C2C90-C9DC-BE45-9BC5-AC3E919EB92B}" type="parTrans" cxnId="{338BB8C3-0E40-1C49-9248-877F3F65FEF5}">
      <dgm:prSet/>
      <dgm:spPr/>
      <dgm:t>
        <a:bodyPr/>
        <a:lstStyle/>
        <a:p>
          <a:endParaRPr lang="zh-CN" altLang="en-US" b="1"/>
        </a:p>
      </dgm:t>
    </dgm:pt>
    <dgm:pt modelId="{0867B7C0-088E-954B-BFA0-7367F33AF3D0}" type="sibTrans" cxnId="{338BB8C3-0E40-1C49-9248-877F3F65FEF5}">
      <dgm:prSet/>
      <dgm:spPr/>
      <dgm:t>
        <a:bodyPr/>
        <a:lstStyle/>
        <a:p>
          <a:endParaRPr lang="zh-CN" altLang="en-US" b="1"/>
        </a:p>
      </dgm:t>
    </dgm:pt>
    <dgm:pt modelId="{84C7CE8E-EA7D-7244-BA24-A16ADFDEC58F}">
      <dgm:prSet phldrT="[文本]" custT="1"/>
      <dgm:spPr>
        <a:solidFill>
          <a:srgbClr val="00B050"/>
        </a:solidFill>
      </dgm:spPr>
      <dgm:t>
        <a:bodyPr/>
        <a:lstStyle/>
        <a:p>
          <a:r>
            <a:rPr lang="zh-CN" altLang="en-US" sz="2800" b="1" dirty="0" smtClean="0"/>
            <a:t>灵敏度分析</a:t>
          </a:r>
          <a:endParaRPr lang="zh-CN" altLang="en-US" sz="2800" b="1" dirty="0"/>
        </a:p>
      </dgm:t>
    </dgm:pt>
    <dgm:pt modelId="{1EDF68AE-9847-8143-BF4B-F9784695161F}" type="parTrans" cxnId="{3AF4B5FE-9CE3-3A4A-8655-EC1FF61C2902}">
      <dgm:prSet/>
      <dgm:spPr/>
      <dgm:t>
        <a:bodyPr/>
        <a:lstStyle/>
        <a:p>
          <a:endParaRPr lang="zh-CN" altLang="en-US" b="1"/>
        </a:p>
      </dgm:t>
    </dgm:pt>
    <dgm:pt modelId="{27B64FA2-2F37-C54B-B9C7-81FF60992440}" type="sibTrans" cxnId="{3AF4B5FE-9CE3-3A4A-8655-EC1FF61C2902}">
      <dgm:prSet/>
      <dgm:spPr>
        <a:solidFill>
          <a:schemeClr val="accent3">
            <a:lumMod val="75000"/>
          </a:schemeClr>
        </a:solidFill>
      </dgm:spPr>
      <dgm:t>
        <a:bodyPr/>
        <a:lstStyle/>
        <a:p>
          <a:endParaRPr lang="zh-CN" altLang="en-US" b="1"/>
        </a:p>
      </dgm:t>
    </dgm:pt>
    <dgm:pt modelId="{F85F0DB4-66F3-BA4C-BCA0-EF018BB1BDBE}">
      <dgm:prSet phldrT="[文本]" custT="1"/>
      <dgm:spPr>
        <a:solidFill>
          <a:srgbClr val="0070C0"/>
        </a:solidFill>
      </dgm:spPr>
      <dgm:t>
        <a:bodyPr/>
        <a:lstStyle/>
        <a:p>
          <a:r>
            <a:rPr lang="zh-CN" altLang="en-US" sz="2800" b="1" dirty="0" smtClean="0"/>
            <a:t>结论</a:t>
          </a:r>
          <a:endParaRPr lang="zh-CN" altLang="en-US" sz="2800" b="1" dirty="0"/>
        </a:p>
      </dgm:t>
    </dgm:pt>
    <dgm:pt modelId="{B87BC62A-8B1C-E349-A888-517D864626B0}" type="parTrans" cxnId="{39199AC9-F641-4D46-9B99-D4D7CC726F18}">
      <dgm:prSet/>
      <dgm:spPr/>
      <dgm:t>
        <a:bodyPr/>
        <a:lstStyle/>
        <a:p>
          <a:endParaRPr lang="zh-CN" altLang="en-US" b="1"/>
        </a:p>
      </dgm:t>
    </dgm:pt>
    <dgm:pt modelId="{543957A2-585B-9B43-A52C-8B8D58663C13}" type="sibTrans" cxnId="{39199AC9-F641-4D46-9B99-D4D7CC726F18}">
      <dgm:prSet/>
      <dgm:spPr/>
      <dgm:t>
        <a:bodyPr/>
        <a:lstStyle/>
        <a:p>
          <a:endParaRPr lang="zh-CN" altLang="en-US" b="1"/>
        </a:p>
      </dgm:t>
    </dgm:pt>
    <dgm:pt modelId="{D81FFF71-F454-A742-A29F-4DB7A8FB3F42}">
      <dgm:prSet/>
      <dgm:spPr/>
      <dgm:t>
        <a:bodyPr/>
        <a:lstStyle/>
        <a:p>
          <a:pPr>
            <a:lnSpc>
              <a:spcPct val="200000"/>
            </a:lnSpc>
          </a:pPr>
          <a:r>
            <a:rPr lang="zh-CN" altLang="en-US" b="1" dirty="0" smtClean="0"/>
            <a:t>评估精准度</a:t>
          </a:r>
          <a:endParaRPr lang="zh-CN" altLang="en-US" b="1" dirty="0"/>
        </a:p>
      </dgm:t>
    </dgm:pt>
    <dgm:pt modelId="{C4D62E19-9EDC-974F-9774-872E903DC179}" type="parTrans" cxnId="{5AF9EC12-686C-6F46-B5B4-2E5692872C6C}">
      <dgm:prSet/>
      <dgm:spPr/>
      <dgm:t>
        <a:bodyPr/>
        <a:lstStyle/>
        <a:p>
          <a:endParaRPr lang="zh-CN" altLang="en-US" b="1"/>
        </a:p>
      </dgm:t>
    </dgm:pt>
    <dgm:pt modelId="{23654DC1-0013-1F4F-A7B0-AA8ED2D373E6}" type="sibTrans" cxnId="{5AF9EC12-686C-6F46-B5B4-2E5692872C6C}">
      <dgm:prSet/>
      <dgm:spPr/>
      <dgm:t>
        <a:bodyPr/>
        <a:lstStyle/>
        <a:p>
          <a:endParaRPr lang="zh-CN" altLang="en-US" b="1"/>
        </a:p>
      </dgm:t>
    </dgm:pt>
    <dgm:pt modelId="{2487B488-47B4-0448-AF38-4F3747F0E506}">
      <dgm:prSet/>
      <dgm:spPr/>
      <dgm:t>
        <a:bodyPr/>
        <a:lstStyle/>
        <a:p>
          <a:r>
            <a:rPr lang="zh-CN" altLang="en-US" b="1" dirty="0" smtClean="0"/>
            <a:t>数据结果</a:t>
          </a:r>
          <a:endParaRPr lang="zh-CN" altLang="en-US" b="1" dirty="0"/>
        </a:p>
      </dgm:t>
    </dgm:pt>
    <dgm:pt modelId="{5956E0E7-E998-184A-A94E-93C7283FADF6}" type="parTrans" cxnId="{37125C1B-9A49-324B-82F9-DCA6F784E6BE}">
      <dgm:prSet/>
      <dgm:spPr/>
      <dgm:t>
        <a:bodyPr/>
        <a:lstStyle/>
        <a:p>
          <a:endParaRPr lang="zh-CN" altLang="en-US" b="1"/>
        </a:p>
      </dgm:t>
    </dgm:pt>
    <dgm:pt modelId="{2815071E-2FCC-924A-AB60-B0A99C9ABE18}" type="sibTrans" cxnId="{37125C1B-9A49-324B-82F9-DCA6F784E6BE}">
      <dgm:prSet/>
      <dgm:spPr/>
      <dgm:t>
        <a:bodyPr/>
        <a:lstStyle/>
        <a:p>
          <a:endParaRPr lang="zh-CN" altLang="en-US" b="1"/>
        </a:p>
      </dgm:t>
    </dgm:pt>
    <dgm:pt modelId="{6A9E9B5A-91F3-6A44-AAD1-360D17570CC8}">
      <dgm:prSet/>
      <dgm:spPr/>
      <dgm:t>
        <a:bodyPr/>
        <a:lstStyle/>
        <a:p>
          <a:r>
            <a:rPr lang="zh-CN" altLang="en-US" b="1" smtClean="0"/>
            <a:t>优缺点</a:t>
          </a:r>
          <a:endParaRPr lang="zh-CN" altLang="en-US" b="1" dirty="0"/>
        </a:p>
      </dgm:t>
    </dgm:pt>
    <dgm:pt modelId="{4BFA4F80-BCB7-1443-B9F5-FD1B8CFF1018}" type="parTrans" cxnId="{0E10F9F7-F60B-964B-9393-B1F6FC4C8F00}">
      <dgm:prSet/>
      <dgm:spPr/>
      <dgm:t>
        <a:bodyPr/>
        <a:lstStyle/>
        <a:p>
          <a:endParaRPr lang="zh-CN" altLang="en-US" b="1"/>
        </a:p>
      </dgm:t>
    </dgm:pt>
    <dgm:pt modelId="{B57DCF28-11E4-BE49-A7C7-D4E698CBD346}" type="sibTrans" cxnId="{0E10F9F7-F60B-964B-9393-B1F6FC4C8F00}">
      <dgm:prSet/>
      <dgm:spPr/>
      <dgm:t>
        <a:bodyPr/>
        <a:lstStyle/>
        <a:p>
          <a:endParaRPr lang="zh-CN" altLang="en-US" b="1"/>
        </a:p>
      </dgm:t>
    </dgm:pt>
    <dgm:pt modelId="{2FC7F719-5938-1746-A4C2-28E411FE52D3}">
      <dgm:prSet phldrT="[文本]"/>
      <dgm:spPr/>
      <dgm:t>
        <a:bodyPr/>
        <a:lstStyle/>
        <a:p>
          <a:pPr>
            <a:lnSpc>
              <a:spcPct val="100000"/>
            </a:lnSpc>
          </a:pPr>
          <a:r>
            <a:rPr lang="zh-CN" altLang="en-US" b="1" dirty="0" smtClean="0"/>
            <a:t>多重变量</a:t>
          </a:r>
          <a:endParaRPr lang="zh-CN" altLang="en-US" b="1" dirty="0"/>
        </a:p>
      </dgm:t>
    </dgm:pt>
    <dgm:pt modelId="{5A6D3F1E-2938-D84D-88D9-19BB8624C96E}" type="parTrans" cxnId="{74C02776-860A-6849-B175-15F2A3F74419}">
      <dgm:prSet/>
      <dgm:spPr/>
      <dgm:t>
        <a:bodyPr/>
        <a:lstStyle/>
        <a:p>
          <a:endParaRPr lang="zh-CN" altLang="en-US" b="1"/>
        </a:p>
      </dgm:t>
    </dgm:pt>
    <dgm:pt modelId="{B8F7AA12-21C6-9C46-8433-B5334439BF0A}" type="sibTrans" cxnId="{74C02776-860A-6849-B175-15F2A3F74419}">
      <dgm:prSet/>
      <dgm:spPr/>
      <dgm:t>
        <a:bodyPr/>
        <a:lstStyle/>
        <a:p>
          <a:endParaRPr lang="zh-CN" altLang="en-US" b="1"/>
        </a:p>
      </dgm:t>
    </dgm:pt>
    <dgm:pt modelId="{AB99D070-2BF4-104F-8E50-FB1C83D81D77}" type="pres">
      <dgm:prSet presAssocID="{848DE19C-D865-F341-ABE5-129033F0AD84}" presName="Name0" presStyleCnt="0">
        <dgm:presLayoutVars>
          <dgm:dir val="rev"/>
          <dgm:animLvl val="lvl"/>
          <dgm:resizeHandles val="exact"/>
        </dgm:presLayoutVars>
      </dgm:prSet>
      <dgm:spPr/>
      <dgm:t>
        <a:bodyPr/>
        <a:lstStyle/>
        <a:p>
          <a:endParaRPr lang="zh-CN" altLang="en-US"/>
        </a:p>
      </dgm:t>
    </dgm:pt>
    <dgm:pt modelId="{AECA433F-B1A1-B14C-85ED-9C7804EF7238}" type="pres">
      <dgm:prSet presAssocID="{848DE19C-D865-F341-ABE5-129033F0AD84}" presName="tSp" presStyleCnt="0"/>
      <dgm:spPr/>
    </dgm:pt>
    <dgm:pt modelId="{EB8700A8-A89A-644D-B0B9-5AE103670CAF}" type="pres">
      <dgm:prSet presAssocID="{848DE19C-D865-F341-ABE5-129033F0AD84}" presName="bSp" presStyleCnt="0"/>
      <dgm:spPr/>
    </dgm:pt>
    <dgm:pt modelId="{E82324CE-89D7-7C4D-81DA-C7FA942F0322}" type="pres">
      <dgm:prSet presAssocID="{848DE19C-D865-F341-ABE5-129033F0AD84}" presName="process" presStyleCnt="0"/>
      <dgm:spPr/>
    </dgm:pt>
    <dgm:pt modelId="{A95C5CA4-3F82-F346-9CFA-5E4FB4821992}" type="pres">
      <dgm:prSet presAssocID="{64CD8300-C692-3648-9518-57FD2807AB45}" presName="composite1" presStyleCnt="0"/>
      <dgm:spPr/>
    </dgm:pt>
    <dgm:pt modelId="{8B566F39-724D-1F47-B2A9-E4B1AA4CBF73}" type="pres">
      <dgm:prSet presAssocID="{64CD8300-C692-3648-9518-57FD2807AB45}" presName="dummyNode1" presStyleLbl="node1" presStyleIdx="0" presStyleCnt="4"/>
      <dgm:spPr/>
    </dgm:pt>
    <dgm:pt modelId="{CD6E10A3-236E-FA45-A22B-E20FD720F627}" type="pres">
      <dgm:prSet presAssocID="{64CD8300-C692-3648-9518-57FD2807AB45}" presName="childNode1" presStyleLbl="bgAcc1" presStyleIdx="0" presStyleCnt="4">
        <dgm:presLayoutVars>
          <dgm:bulletEnabled val="1"/>
        </dgm:presLayoutVars>
      </dgm:prSet>
      <dgm:spPr/>
      <dgm:t>
        <a:bodyPr/>
        <a:lstStyle/>
        <a:p>
          <a:endParaRPr lang="zh-CN" altLang="en-US"/>
        </a:p>
      </dgm:t>
    </dgm:pt>
    <dgm:pt modelId="{015BA3F8-C406-0D40-8626-637215C512FD}" type="pres">
      <dgm:prSet presAssocID="{64CD8300-C692-3648-9518-57FD2807AB45}" presName="childNode1tx" presStyleLbl="bgAcc1" presStyleIdx="0" presStyleCnt="4">
        <dgm:presLayoutVars>
          <dgm:bulletEnabled val="1"/>
        </dgm:presLayoutVars>
      </dgm:prSet>
      <dgm:spPr/>
      <dgm:t>
        <a:bodyPr/>
        <a:lstStyle/>
        <a:p>
          <a:endParaRPr lang="zh-CN" altLang="en-US"/>
        </a:p>
      </dgm:t>
    </dgm:pt>
    <dgm:pt modelId="{B33859E7-DCAB-7A4B-AF92-D6C458072AD8}" type="pres">
      <dgm:prSet presAssocID="{64CD8300-C692-3648-9518-57FD2807AB45}" presName="parentNode1" presStyleLbl="node1" presStyleIdx="0" presStyleCnt="4" custScaleX="124667">
        <dgm:presLayoutVars>
          <dgm:chMax val="1"/>
          <dgm:bulletEnabled val="1"/>
        </dgm:presLayoutVars>
      </dgm:prSet>
      <dgm:spPr/>
      <dgm:t>
        <a:bodyPr/>
        <a:lstStyle/>
        <a:p>
          <a:endParaRPr lang="zh-CN" altLang="en-US"/>
        </a:p>
      </dgm:t>
    </dgm:pt>
    <dgm:pt modelId="{AF27C230-AAD5-914B-94B6-A5574587CDCF}" type="pres">
      <dgm:prSet presAssocID="{64CD8300-C692-3648-9518-57FD2807AB45}" presName="connSite1" presStyleCnt="0"/>
      <dgm:spPr/>
    </dgm:pt>
    <dgm:pt modelId="{1C240820-C469-AF49-99CB-46ADD00BF4B7}" type="pres">
      <dgm:prSet presAssocID="{BE4117A5-E5FA-1C4A-A7D3-C488703CC98C}" presName="Name9" presStyleLbl="sibTrans2D1" presStyleIdx="0" presStyleCnt="3"/>
      <dgm:spPr/>
      <dgm:t>
        <a:bodyPr/>
        <a:lstStyle/>
        <a:p>
          <a:endParaRPr lang="zh-CN" altLang="en-US"/>
        </a:p>
      </dgm:t>
    </dgm:pt>
    <dgm:pt modelId="{6DCB76FE-D2C4-6A40-82BE-34FEA1B71149}" type="pres">
      <dgm:prSet presAssocID="{D5D3D938-6989-F949-A74D-B4590E61BFBF}" presName="composite2" presStyleCnt="0"/>
      <dgm:spPr/>
    </dgm:pt>
    <dgm:pt modelId="{438474B9-812B-E549-8CAB-888ED0D79261}" type="pres">
      <dgm:prSet presAssocID="{D5D3D938-6989-F949-A74D-B4590E61BFBF}" presName="dummyNode2" presStyleLbl="node1" presStyleIdx="0" presStyleCnt="4"/>
      <dgm:spPr/>
    </dgm:pt>
    <dgm:pt modelId="{1D2326C6-8DF1-A54D-B3E6-7439FEF9387D}" type="pres">
      <dgm:prSet presAssocID="{D5D3D938-6989-F949-A74D-B4590E61BFBF}" presName="childNode2" presStyleLbl="bgAcc1" presStyleIdx="1" presStyleCnt="4">
        <dgm:presLayoutVars>
          <dgm:bulletEnabled val="1"/>
        </dgm:presLayoutVars>
      </dgm:prSet>
      <dgm:spPr/>
      <dgm:t>
        <a:bodyPr/>
        <a:lstStyle/>
        <a:p>
          <a:endParaRPr lang="zh-CN" altLang="en-US"/>
        </a:p>
      </dgm:t>
    </dgm:pt>
    <dgm:pt modelId="{684DB46B-0F80-7E46-BC2A-24445EE330E8}" type="pres">
      <dgm:prSet presAssocID="{D5D3D938-6989-F949-A74D-B4590E61BFBF}" presName="childNode2tx" presStyleLbl="bgAcc1" presStyleIdx="1" presStyleCnt="4">
        <dgm:presLayoutVars>
          <dgm:bulletEnabled val="1"/>
        </dgm:presLayoutVars>
      </dgm:prSet>
      <dgm:spPr/>
      <dgm:t>
        <a:bodyPr/>
        <a:lstStyle/>
        <a:p>
          <a:endParaRPr lang="zh-CN" altLang="en-US"/>
        </a:p>
      </dgm:t>
    </dgm:pt>
    <dgm:pt modelId="{4BAEA2B6-9B04-7944-A3CB-3AA0C8CF5EA3}" type="pres">
      <dgm:prSet presAssocID="{D5D3D938-6989-F949-A74D-B4590E61BFBF}" presName="parentNode2" presStyleLbl="node1" presStyleIdx="1" presStyleCnt="4">
        <dgm:presLayoutVars>
          <dgm:chMax val="0"/>
          <dgm:bulletEnabled val="1"/>
        </dgm:presLayoutVars>
      </dgm:prSet>
      <dgm:spPr/>
      <dgm:t>
        <a:bodyPr/>
        <a:lstStyle/>
        <a:p>
          <a:endParaRPr lang="zh-CN" altLang="en-US"/>
        </a:p>
      </dgm:t>
    </dgm:pt>
    <dgm:pt modelId="{BD11E3DB-9BD3-E44F-9B67-D9221FEEE291}" type="pres">
      <dgm:prSet presAssocID="{D5D3D938-6989-F949-A74D-B4590E61BFBF}" presName="connSite2" presStyleCnt="0"/>
      <dgm:spPr/>
    </dgm:pt>
    <dgm:pt modelId="{F40ECD94-FDC7-0F48-AFEB-DA35E7D37198}" type="pres">
      <dgm:prSet presAssocID="{1137F3B4-FD3A-054B-9E2D-894E73636463}" presName="Name18" presStyleLbl="sibTrans2D1" presStyleIdx="1" presStyleCnt="3"/>
      <dgm:spPr/>
      <dgm:t>
        <a:bodyPr/>
        <a:lstStyle/>
        <a:p>
          <a:endParaRPr lang="zh-CN" altLang="en-US"/>
        </a:p>
      </dgm:t>
    </dgm:pt>
    <dgm:pt modelId="{11D6F97B-6407-2C49-BEE9-1DD2BB3D744B}" type="pres">
      <dgm:prSet presAssocID="{84C7CE8E-EA7D-7244-BA24-A16ADFDEC58F}" presName="composite1" presStyleCnt="0"/>
      <dgm:spPr/>
    </dgm:pt>
    <dgm:pt modelId="{CED152C7-D624-7143-B4EB-DC651FF85BAE}" type="pres">
      <dgm:prSet presAssocID="{84C7CE8E-EA7D-7244-BA24-A16ADFDEC58F}" presName="dummyNode1" presStyleLbl="node1" presStyleIdx="1" presStyleCnt="4"/>
      <dgm:spPr/>
    </dgm:pt>
    <dgm:pt modelId="{0D84B994-5634-F540-9304-16120A2AAC52}" type="pres">
      <dgm:prSet presAssocID="{84C7CE8E-EA7D-7244-BA24-A16ADFDEC58F}" presName="childNode1" presStyleLbl="bgAcc1" presStyleIdx="2" presStyleCnt="4" custScaleX="139535">
        <dgm:presLayoutVars>
          <dgm:bulletEnabled val="1"/>
        </dgm:presLayoutVars>
      </dgm:prSet>
      <dgm:spPr/>
      <dgm:t>
        <a:bodyPr/>
        <a:lstStyle/>
        <a:p>
          <a:endParaRPr lang="zh-CN" altLang="en-US"/>
        </a:p>
      </dgm:t>
    </dgm:pt>
    <dgm:pt modelId="{B90A29C2-48BA-AA42-848C-F200DAABEDF9}" type="pres">
      <dgm:prSet presAssocID="{84C7CE8E-EA7D-7244-BA24-A16ADFDEC58F}" presName="childNode1tx" presStyleLbl="bgAcc1" presStyleIdx="2" presStyleCnt="4">
        <dgm:presLayoutVars>
          <dgm:bulletEnabled val="1"/>
        </dgm:presLayoutVars>
      </dgm:prSet>
      <dgm:spPr/>
      <dgm:t>
        <a:bodyPr/>
        <a:lstStyle/>
        <a:p>
          <a:endParaRPr lang="zh-CN" altLang="en-US"/>
        </a:p>
      </dgm:t>
    </dgm:pt>
    <dgm:pt modelId="{382EFC9B-EE14-E343-8493-5783CFFD7F75}" type="pres">
      <dgm:prSet presAssocID="{84C7CE8E-EA7D-7244-BA24-A16ADFDEC58F}" presName="parentNode1" presStyleLbl="node1" presStyleIdx="2" presStyleCnt="4" custScaleX="141716">
        <dgm:presLayoutVars>
          <dgm:chMax val="1"/>
          <dgm:bulletEnabled val="1"/>
        </dgm:presLayoutVars>
      </dgm:prSet>
      <dgm:spPr/>
      <dgm:t>
        <a:bodyPr/>
        <a:lstStyle/>
        <a:p>
          <a:endParaRPr lang="zh-CN" altLang="en-US"/>
        </a:p>
      </dgm:t>
    </dgm:pt>
    <dgm:pt modelId="{B5BC0564-0F98-8B46-AC6E-241AABF94D63}" type="pres">
      <dgm:prSet presAssocID="{84C7CE8E-EA7D-7244-BA24-A16ADFDEC58F}" presName="connSite1" presStyleCnt="0"/>
      <dgm:spPr/>
    </dgm:pt>
    <dgm:pt modelId="{C408327A-1DD3-9D41-B796-4CFD61EEDB33}" type="pres">
      <dgm:prSet presAssocID="{27B64FA2-2F37-C54B-B9C7-81FF60992440}" presName="Name9" presStyleLbl="sibTrans2D1" presStyleIdx="2" presStyleCnt="3"/>
      <dgm:spPr/>
      <dgm:t>
        <a:bodyPr/>
        <a:lstStyle/>
        <a:p>
          <a:endParaRPr lang="zh-CN" altLang="en-US"/>
        </a:p>
      </dgm:t>
    </dgm:pt>
    <dgm:pt modelId="{DD288577-6884-964A-A9A9-510615AEC595}" type="pres">
      <dgm:prSet presAssocID="{F85F0DB4-66F3-BA4C-BCA0-EF018BB1BDBE}" presName="composite2" presStyleCnt="0"/>
      <dgm:spPr/>
    </dgm:pt>
    <dgm:pt modelId="{A05E1C75-8F60-484E-BDAF-096D4E33FFCD}" type="pres">
      <dgm:prSet presAssocID="{F85F0DB4-66F3-BA4C-BCA0-EF018BB1BDBE}" presName="dummyNode2" presStyleLbl="node1" presStyleIdx="2" presStyleCnt="4"/>
      <dgm:spPr/>
    </dgm:pt>
    <dgm:pt modelId="{FC6B481A-9769-C446-B06A-AD874D6C6ED2}" type="pres">
      <dgm:prSet presAssocID="{F85F0DB4-66F3-BA4C-BCA0-EF018BB1BDBE}" presName="childNode2" presStyleLbl="bgAcc1" presStyleIdx="3" presStyleCnt="4">
        <dgm:presLayoutVars>
          <dgm:bulletEnabled val="1"/>
        </dgm:presLayoutVars>
      </dgm:prSet>
      <dgm:spPr/>
      <dgm:t>
        <a:bodyPr/>
        <a:lstStyle/>
        <a:p>
          <a:endParaRPr lang="zh-CN" altLang="en-US"/>
        </a:p>
      </dgm:t>
    </dgm:pt>
    <dgm:pt modelId="{F92ECBA5-A310-B542-87E9-CCE280583DBE}" type="pres">
      <dgm:prSet presAssocID="{F85F0DB4-66F3-BA4C-BCA0-EF018BB1BDBE}" presName="childNode2tx" presStyleLbl="bgAcc1" presStyleIdx="3" presStyleCnt="4">
        <dgm:presLayoutVars>
          <dgm:bulletEnabled val="1"/>
        </dgm:presLayoutVars>
      </dgm:prSet>
      <dgm:spPr/>
      <dgm:t>
        <a:bodyPr/>
        <a:lstStyle/>
        <a:p>
          <a:endParaRPr lang="zh-CN" altLang="en-US"/>
        </a:p>
      </dgm:t>
    </dgm:pt>
    <dgm:pt modelId="{3CE8E989-C70A-C247-9506-811767E2C2AE}" type="pres">
      <dgm:prSet presAssocID="{F85F0DB4-66F3-BA4C-BCA0-EF018BB1BDBE}" presName="parentNode2" presStyleLbl="node1" presStyleIdx="3" presStyleCnt="4">
        <dgm:presLayoutVars>
          <dgm:chMax val="0"/>
          <dgm:bulletEnabled val="1"/>
        </dgm:presLayoutVars>
      </dgm:prSet>
      <dgm:spPr/>
      <dgm:t>
        <a:bodyPr/>
        <a:lstStyle/>
        <a:p>
          <a:endParaRPr lang="zh-CN" altLang="en-US"/>
        </a:p>
      </dgm:t>
    </dgm:pt>
    <dgm:pt modelId="{A54FB76C-88EE-9D4F-BFA9-26588DA486BC}" type="pres">
      <dgm:prSet presAssocID="{F85F0DB4-66F3-BA4C-BCA0-EF018BB1BDBE}" presName="connSite2" presStyleCnt="0"/>
      <dgm:spPr/>
    </dgm:pt>
  </dgm:ptLst>
  <dgm:cxnLst>
    <dgm:cxn modelId="{4CF0DA37-0172-5945-BA2F-F72C52136793}" type="presOf" srcId="{2487B488-47B4-0448-AF38-4F3747F0E506}" destId="{F92ECBA5-A310-B542-87E9-CCE280583DBE}" srcOrd="1" destOrd="0" presId="urn:microsoft.com/office/officeart/2005/8/layout/hProcess4"/>
    <dgm:cxn modelId="{806C6AC0-1B30-5243-B388-FAD492A68446}" type="presOf" srcId="{27B64FA2-2F37-C54B-B9C7-81FF60992440}" destId="{C408327A-1DD3-9D41-B796-4CFD61EEDB33}" srcOrd="0" destOrd="0" presId="urn:microsoft.com/office/officeart/2005/8/layout/hProcess4"/>
    <dgm:cxn modelId="{EE7EB7F5-D9BD-FB42-AE5C-F7397C7E3B4E}" type="presOf" srcId="{761A1E7C-6E78-0D4D-9ECF-ED0A1D6BA0AE}" destId="{CD6E10A3-236E-FA45-A22B-E20FD720F627}" srcOrd="0" destOrd="0" presId="urn:microsoft.com/office/officeart/2005/8/layout/hProcess4"/>
    <dgm:cxn modelId="{BAB4D830-B187-464F-A07B-87F54D033C2F}" type="presOf" srcId="{1137F3B4-FD3A-054B-9E2D-894E73636463}" destId="{F40ECD94-FDC7-0F48-AFEB-DA35E7D37198}" srcOrd="0" destOrd="0" presId="urn:microsoft.com/office/officeart/2005/8/layout/hProcess4"/>
    <dgm:cxn modelId="{6809F941-A149-C745-BE99-A12F85C04691}" type="presOf" srcId="{2FC7F719-5938-1746-A4C2-28E411FE52D3}" destId="{CD6E10A3-236E-FA45-A22B-E20FD720F627}" srcOrd="0" destOrd="1" presId="urn:microsoft.com/office/officeart/2005/8/layout/hProcess4"/>
    <dgm:cxn modelId="{EE737D94-A40E-D541-8624-406779B9DCFB}" type="presOf" srcId="{D81FFF71-F454-A742-A29F-4DB7A8FB3F42}" destId="{B90A29C2-48BA-AA42-848C-F200DAABEDF9}" srcOrd="1" destOrd="0" presId="urn:microsoft.com/office/officeart/2005/8/layout/hProcess4"/>
    <dgm:cxn modelId="{71760FC1-115E-6145-AC48-A9278BCAD4D9}" type="presOf" srcId="{BE4117A5-E5FA-1C4A-A7D3-C488703CC98C}" destId="{1C240820-C469-AF49-99CB-46ADD00BF4B7}" srcOrd="0" destOrd="0" presId="urn:microsoft.com/office/officeart/2005/8/layout/hProcess4"/>
    <dgm:cxn modelId="{5CCA3B31-E1B9-1549-883B-7D3E71892ED5}" type="presOf" srcId="{6A9E9B5A-91F3-6A44-AAD1-360D17570CC8}" destId="{FC6B481A-9769-C446-B06A-AD874D6C6ED2}" srcOrd="0" destOrd="1" presId="urn:microsoft.com/office/officeart/2005/8/layout/hProcess4"/>
    <dgm:cxn modelId="{74C02776-860A-6849-B175-15F2A3F74419}" srcId="{64CD8300-C692-3648-9518-57FD2807AB45}" destId="{2FC7F719-5938-1746-A4C2-28E411FE52D3}" srcOrd="1" destOrd="0" parTransId="{5A6D3F1E-2938-D84D-88D9-19BB8624C96E}" sibTransId="{B8F7AA12-21C6-9C46-8433-B5334439BF0A}"/>
    <dgm:cxn modelId="{269E834E-9A5A-234C-B7BB-740B5EAFFD90}" type="presOf" srcId="{D81FFF71-F454-A742-A29F-4DB7A8FB3F42}" destId="{0D84B994-5634-F540-9304-16120A2AAC52}" srcOrd="0" destOrd="0" presId="urn:microsoft.com/office/officeart/2005/8/layout/hProcess4"/>
    <dgm:cxn modelId="{7022E37F-CCAF-4B4C-877F-5CDC5E4F4D48}" srcId="{848DE19C-D865-F341-ABE5-129033F0AD84}" destId="{D5D3D938-6989-F949-A74D-B4590E61BFBF}" srcOrd="1" destOrd="0" parTransId="{E32320FA-C166-0945-B36C-FE6E24FA80FC}" sibTransId="{1137F3B4-FD3A-054B-9E2D-894E73636463}"/>
    <dgm:cxn modelId="{DE91FBC0-FFBC-2D44-9B7F-DD4AA92A3031}" type="presOf" srcId="{6A9E9B5A-91F3-6A44-AAD1-360D17570CC8}" destId="{F92ECBA5-A310-B542-87E9-CCE280583DBE}" srcOrd="1" destOrd="1" presId="urn:microsoft.com/office/officeart/2005/8/layout/hProcess4"/>
    <dgm:cxn modelId="{5AF9EC12-686C-6F46-B5B4-2E5692872C6C}" srcId="{84C7CE8E-EA7D-7244-BA24-A16ADFDEC58F}" destId="{D81FFF71-F454-A742-A29F-4DB7A8FB3F42}" srcOrd="0" destOrd="0" parTransId="{C4D62E19-9EDC-974F-9774-872E903DC179}" sibTransId="{23654DC1-0013-1F4F-A7B0-AA8ED2D373E6}"/>
    <dgm:cxn modelId="{0E10F9F7-F60B-964B-9393-B1F6FC4C8F00}" srcId="{F85F0DB4-66F3-BA4C-BCA0-EF018BB1BDBE}" destId="{6A9E9B5A-91F3-6A44-AAD1-360D17570CC8}" srcOrd="1" destOrd="0" parTransId="{4BFA4F80-BCB7-1443-B9F5-FD1B8CFF1018}" sibTransId="{B57DCF28-11E4-BE49-A7C7-D4E698CBD346}"/>
    <dgm:cxn modelId="{266C411E-43C3-0A4D-A805-58D2A0F23CCE}" type="presOf" srcId="{D5D3D938-6989-F949-A74D-B4590E61BFBF}" destId="{4BAEA2B6-9B04-7944-A3CB-3AA0C8CF5EA3}" srcOrd="0" destOrd="0" presId="urn:microsoft.com/office/officeart/2005/8/layout/hProcess4"/>
    <dgm:cxn modelId="{2AC1B67C-376C-4F43-B932-C11F45D37ACD}" type="presOf" srcId="{2FC7F719-5938-1746-A4C2-28E411FE52D3}" destId="{015BA3F8-C406-0D40-8626-637215C512FD}" srcOrd="1" destOrd="1" presId="urn:microsoft.com/office/officeart/2005/8/layout/hProcess4"/>
    <dgm:cxn modelId="{2FA2A679-F003-A44F-83CD-55E5BDB4E41E}" srcId="{848DE19C-D865-F341-ABE5-129033F0AD84}" destId="{64CD8300-C692-3648-9518-57FD2807AB45}" srcOrd="0" destOrd="0" parTransId="{9B6790B1-93E5-8F42-8B5E-8A5D7F39CE7E}" sibTransId="{BE4117A5-E5FA-1C4A-A7D3-C488703CC98C}"/>
    <dgm:cxn modelId="{36E7D6DC-DF2F-5C47-B720-E881CF2C20C1}" srcId="{64CD8300-C692-3648-9518-57FD2807AB45}" destId="{761A1E7C-6E78-0D4D-9ECF-ED0A1D6BA0AE}" srcOrd="0" destOrd="0" parTransId="{B516C853-AF9A-FD4B-8908-0EEF125E7C57}" sibTransId="{A9BA5B63-DF7B-1C47-B60E-2ACEAC75F6A4}"/>
    <dgm:cxn modelId="{BF77D6D3-3B7F-584D-A2B6-9399AC695FE3}" type="presOf" srcId="{848DE19C-D865-F341-ABE5-129033F0AD84}" destId="{AB99D070-2BF4-104F-8E50-FB1C83D81D77}" srcOrd="0" destOrd="0" presId="urn:microsoft.com/office/officeart/2005/8/layout/hProcess4"/>
    <dgm:cxn modelId="{A34252D8-396A-3349-BCE0-0A583733FD9A}" type="presOf" srcId="{343C0F99-392A-A645-99F8-0AD2E159BE99}" destId="{1D2326C6-8DF1-A54D-B3E6-7439FEF9387D}" srcOrd="0" destOrd="0" presId="urn:microsoft.com/office/officeart/2005/8/layout/hProcess4"/>
    <dgm:cxn modelId="{0259522A-9CAC-8343-B98C-11E7296461A6}" type="presOf" srcId="{84C7CE8E-EA7D-7244-BA24-A16ADFDEC58F}" destId="{382EFC9B-EE14-E343-8493-5783CFFD7F75}" srcOrd="0" destOrd="0" presId="urn:microsoft.com/office/officeart/2005/8/layout/hProcess4"/>
    <dgm:cxn modelId="{338BB8C3-0E40-1C49-9248-877F3F65FEF5}" srcId="{D5D3D938-6989-F949-A74D-B4590E61BFBF}" destId="{343C0F99-392A-A645-99F8-0AD2E159BE99}" srcOrd="0" destOrd="0" parTransId="{465C2C90-C9DC-BE45-9BC5-AC3E919EB92B}" sibTransId="{0867B7C0-088E-954B-BFA0-7367F33AF3D0}"/>
    <dgm:cxn modelId="{39199AC9-F641-4D46-9B99-D4D7CC726F18}" srcId="{848DE19C-D865-F341-ABE5-129033F0AD84}" destId="{F85F0DB4-66F3-BA4C-BCA0-EF018BB1BDBE}" srcOrd="3" destOrd="0" parTransId="{B87BC62A-8B1C-E349-A888-517D864626B0}" sibTransId="{543957A2-585B-9B43-A52C-8B8D58663C13}"/>
    <dgm:cxn modelId="{37125C1B-9A49-324B-82F9-DCA6F784E6BE}" srcId="{F85F0DB4-66F3-BA4C-BCA0-EF018BB1BDBE}" destId="{2487B488-47B4-0448-AF38-4F3747F0E506}" srcOrd="0" destOrd="0" parTransId="{5956E0E7-E998-184A-A94E-93C7283FADF6}" sibTransId="{2815071E-2FCC-924A-AB60-B0A99C9ABE18}"/>
    <dgm:cxn modelId="{CD141AC5-0B65-A644-8D54-6D4F64D81C12}" type="presOf" srcId="{343C0F99-392A-A645-99F8-0AD2E159BE99}" destId="{684DB46B-0F80-7E46-BC2A-24445EE330E8}" srcOrd="1" destOrd="0" presId="urn:microsoft.com/office/officeart/2005/8/layout/hProcess4"/>
    <dgm:cxn modelId="{3AF4B5FE-9CE3-3A4A-8655-EC1FF61C2902}" srcId="{848DE19C-D865-F341-ABE5-129033F0AD84}" destId="{84C7CE8E-EA7D-7244-BA24-A16ADFDEC58F}" srcOrd="2" destOrd="0" parTransId="{1EDF68AE-9847-8143-BF4B-F9784695161F}" sibTransId="{27B64FA2-2F37-C54B-B9C7-81FF60992440}"/>
    <dgm:cxn modelId="{62235F84-8D24-A341-9BF2-6A3D8CCA3EB3}" type="presOf" srcId="{F85F0DB4-66F3-BA4C-BCA0-EF018BB1BDBE}" destId="{3CE8E989-C70A-C247-9506-811767E2C2AE}" srcOrd="0" destOrd="0" presId="urn:microsoft.com/office/officeart/2005/8/layout/hProcess4"/>
    <dgm:cxn modelId="{FB709EB0-490F-684C-A811-FBFC8E751C7C}" type="presOf" srcId="{761A1E7C-6E78-0D4D-9ECF-ED0A1D6BA0AE}" destId="{015BA3F8-C406-0D40-8626-637215C512FD}" srcOrd="1" destOrd="0" presId="urn:microsoft.com/office/officeart/2005/8/layout/hProcess4"/>
    <dgm:cxn modelId="{CDC1B07C-D871-3B49-948D-DCC07632ED26}" type="presOf" srcId="{64CD8300-C692-3648-9518-57FD2807AB45}" destId="{B33859E7-DCAB-7A4B-AF92-D6C458072AD8}" srcOrd="0" destOrd="0" presId="urn:microsoft.com/office/officeart/2005/8/layout/hProcess4"/>
    <dgm:cxn modelId="{CA3549F9-D464-594A-8F42-294F5FAE2357}" type="presOf" srcId="{2487B488-47B4-0448-AF38-4F3747F0E506}" destId="{FC6B481A-9769-C446-B06A-AD874D6C6ED2}" srcOrd="0" destOrd="0" presId="urn:microsoft.com/office/officeart/2005/8/layout/hProcess4"/>
    <dgm:cxn modelId="{E84DA1BF-49E1-8046-B796-600B24FDCB77}" type="presParOf" srcId="{AB99D070-2BF4-104F-8E50-FB1C83D81D77}" destId="{AECA433F-B1A1-B14C-85ED-9C7804EF7238}" srcOrd="0" destOrd="0" presId="urn:microsoft.com/office/officeart/2005/8/layout/hProcess4"/>
    <dgm:cxn modelId="{C97A8E04-1997-A340-ACF8-1592364F6213}" type="presParOf" srcId="{AB99D070-2BF4-104F-8E50-FB1C83D81D77}" destId="{EB8700A8-A89A-644D-B0B9-5AE103670CAF}" srcOrd="1" destOrd="0" presId="urn:microsoft.com/office/officeart/2005/8/layout/hProcess4"/>
    <dgm:cxn modelId="{D5701CB1-7232-B546-9C42-F9ADCF45E887}" type="presParOf" srcId="{AB99D070-2BF4-104F-8E50-FB1C83D81D77}" destId="{E82324CE-89D7-7C4D-81DA-C7FA942F0322}" srcOrd="2" destOrd="0" presId="urn:microsoft.com/office/officeart/2005/8/layout/hProcess4"/>
    <dgm:cxn modelId="{231D156F-3B42-A94B-842C-DC8D3CD54976}" type="presParOf" srcId="{E82324CE-89D7-7C4D-81DA-C7FA942F0322}" destId="{A95C5CA4-3F82-F346-9CFA-5E4FB4821992}" srcOrd="0" destOrd="0" presId="urn:microsoft.com/office/officeart/2005/8/layout/hProcess4"/>
    <dgm:cxn modelId="{F59866F8-C32D-7B48-B2CC-E584843FCED0}" type="presParOf" srcId="{A95C5CA4-3F82-F346-9CFA-5E4FB4821992}" destId="{8B566F39-724D-1F47-B2A9-E4B1AA4CBF73}" srcOrd="0" destOrd="0" presId="urn:microsoft.com/office/officeart/2005/8/layout/hProcess4"/>
    <dgm:cxn modelId="{B1D2E88A-776F-C444-B85F-BC6E32D35D60}" type="presParOf" srcId="{A95C5CA4-3F82-F346-9CFA-5E4FB4821992}" destId="{CD6E10A3-236E-FA45-A22B-E20FD720F627}" srcOrd="1" destOrd="0" presId="urn:microsoft.com/office/officeart/2005/8/layout/hProcess4"/>
    <dgm:cxn modelId="{EE8F1E98-28EA-164E-B686-D9E29C0C9D09}" type="presParOf" srcId="{A95C5CA4-3F82-F346-9CFA-5E4FB4821992}" destId="{015BA3F8-C406-0D40-8626-637215C512FD}" srcOrd="2" destOrd="0" presId="urn:microsoft.com/office/officeart/2005/8/layout/hProcess4"/>
    <dgm:cxn modelId="{73103046-7125-874B-8CD2-4173A8719247}" type="presParOf" srcId="{A95C5CA4-3F82-F346-9CFA-5E4FB4821992}" destId="{B33859E7-DCAB-7A4B-AF92-D6C458072AD8}" srcOrd="3" destOrd="0" presId="urn:microsoft.com/office/officeart/2005/8/layout/hProcess4"/>
    <dgm:cxn modelId="{AB15B063-1AA9-1A4E-B688-451038EA7105}" type="presParOf" srcId="{A95C5CA4-3F82-F346-9CFA-5E4FB4821992}" destId="{AF27C230-AAD5-914B-94B6-A5574587CDCF}" srcOrd="4" destOrd="0" presId="urn:microsoft.com/office/officeart/2005/8/layout/hProcess4"/>
    <dgm:cxn modelId="{A1993147-49DE-6141-8D77-BF72541E6BA2}" type="presParOf" srcId="{E82324CE-89D7-7C4D-81DA-C7FA942F0322}" destId="{1C240820-C469-AF49-99CB-46ADD00BF4B7}" srcOrd="1" destOrd="0" presId="urn:microsoft.com/office/officeart/2005/8/layout/hProcess4"/>
    <dgm:cxn modelId="{29DC8AE9-9068-8143-AA8C-696CC67C0E88}" type="presParOf" srcId="{E82324CE-89D7-7C4D-81DA-C7FA942F0322}" destId="{6DCB76FE-D2C4-6A40-82BE-34FEA1B71149}" srcOrd="2" destOrd="0" presId="urn:microsoft.com/office/officeart/2005/8/layout/hProcess4"/>
    <dgm:cxn modelId="{D3ED15DE-C9C4-304F-87F3-4A9EEE54EF12}" type="presParOf" srcId="{6DCB76FE-D2C4-6A40-82BE-34FEA1B71149}" destId="{438474B9-812B-E549-8CAB-888ED0D79261}" srcOrd="0" destOrd="0" presId="urn:microsoft.com/office/officeart/2005/8/layout/hProcess4"/>
    <dgm:cxn modelId="{EDB4EF60-EF92-9A47-9DAF-190629E10FBB}" type="presParOf" srcId="{6DCB76FE-D2C4-6A40-82BE-34FEA1B71149}" destId="{1D2326C6-8DF1-A54D-B3E6-7439FEF9387D}" srcOrd="1" destOrd="0" presId="urn:microsoft.com/office/officeart/2005/8/layout/hProcess4"/>
    <dgm:cxn modelId="{201A2AA4-B699-1A40-A827-46F9CE7B7AE1}" type="presParOf" srcId="{6DCB76FE-D2C4-6A40-82BE-34FEA1B71149}" destId="{684DB46B-0F80-7E46-BC2A-24445EE330E8}" srcOrd="2" destOrd="0" presId="urn:microsoft.com/office/officeart/2005/8/layout/hProcess4"/>
    <dgm:cxn modelId="{6F04F9CE-AD4E-1C40-94D5-6A7AB2E51B52}" type="presParOf" srcId="{6DCB76FE-D2C4-6A40-82BE-34FEA1B71149}" destId="{4BAEA2B6-9B04-7944-A3CB-3AA0C8CF5EA3}" srcOrd="3" destOrd="0" presId="urn:microsoft.com/office/officeart/2005/8/layout/hProcess4"/>
    <dgm:cxn modelId="{8192DF04-5860-4441-AE74-0A8D9B37F0B8}" type="presParOf" srcId="{6DCB76FE-D2C4-6A40-82BE-34FEA1B71149}" destId="{BD11E3DB-9BD3-E44F-9B67-D9221FEEE291}" srcOrd="4" destOrd="0" presId="urn:microsoft.com/office/officeart/2005/8/layout/hProcess4"/>
    <dgm:cxn modelId="{C29DF326-4CD9-1847-90C4-DD93E1B6230E}" type="presParOf" srcId="{E82324CE-89D7-7C4D-81DA-C7FA942F0322}" destId="{F40ECD94-FDC7-0F48-AFEB-DA35E7D37198}" srcOrd="3" destOrd="0" presId="urn:microsoft.com/office/officeart/2005/8/layout/hProcess4"/>
    <dgm:cxn modelId="{FC1650F7-AB55-7A44-A3C8-982E4DBED80A}" type="presParOf" srcId="{E82324CE-89D7-7C4D-81DA-C7FA942F0322}" destId="{11D6F97B-6407-2C49-BEE9-1DD2BB3D744B}" srcOrd="4" destOrd="0" presId="urn:microsoft.com/office/officeart/2005/8/layout/hProcess4"/>
    <dgm:cxn modelId="{BC21C85A-2FD7-0547-B240-DA4A0D72A2E9}" type="presParOf" srcId="{11D6F97B-6407-2C49-BEE9-1DD2BB3D744B}" destId="{CED152C7-D624-7143-B4EB-DC651FF85BAE}" srcOrd="0" destOrd="0" presId="urn:microsoft.com/office/officeart/2005/8/layout/hProcess4"/>
    <dgm:cxn modelId="{C25689B7-3EAA-4B43-B42F-07D26E419C42}" type="presParOf" srcId="{11D6F97B-6407-2C49-BEE9-1DD2BB3D744B}" destId="{0D84B994-5634-F540-9304-16120A2AAC52}" srcOrd="1" destOrd="0" presId="urn:microsoft.com/office/officeart/2005/8/layout/hProcess4"/>
    <dgm:cxn modelId="{9C86CB13-CA76-204F-BFE9-ACD5B0E27CB0}" type="presParOf" srcId="{11D6F97B-6407-2C49-BEE9-1DD2BB3D744B}" destId="{B90A29C2-48BA-AA42-848C-F200DAABEDF9}" srcOrd="2" destOrd="0" presId="urn:microsoft.com/office/officeart/2005/8/layout/hProcess4"/>
    <dgm:cxn modelId="{6C6AE033-BC8E-8E46-8EA2-38CD622876B9}" type="presParOf" srcId="{11D6F97B-6407-2C49-BEE9-1DD2BB3D744B}" destId="{382EFC9B-EE14-E343-8493-5783CFFD7F75}" srcOrd="3" destOrd="0" presId="urn:microsoft.com/office/officeart/2005/8/layout/hProcess4"/>
    <dgm:cxn modelId="{36D8A321-2443-C045-80E6-46737967A054}" type="presParOf" srcId="{11D6F97B-6407-2C49-BEE9-1DD2BB3D744B}" destId="{B5BC0564-0F98-8B46-AC6E-241AABF94D63}" srcOrd="4" destOrd="0" presId="urn:microsoft.com/office/officeart/2005/8/layout/hProcess4"/>
    <dgm:cxn modelId="{F377A7A5-0B87-884D-A307-6CE50F9CB35B}" type="presParOf" srcId="{E82324CE-89D7-7C4D-81DA-C7FA942F0322}" destId="{C408327A-1DD3-9D41-B796-4CFD61EEDB33}" srcOrd="5" destOrd="0" presId="urn:microsoft.com/office/officeart/2005/8/layout/hProcess4"/>
    <dgm:cxn modelId="{8C100FDB-B035-2241-8BA0-44BC152ED7C6}" type="presParOf" srcId="{E82324CE-89D7-7C4D-81DA-C7FA942F0322}" destId="{DD288577-6884-964A-A9A9-510615AEC595}" srcOrd="6" destOrd="0" presId="urn:microsoft.com/office/officeart/2005/8/layout/hProcess4"/>
    <dgm:cxn modelId="{B6D58E64-C5D7-2A41-A778-656C5BB8D8E0}" type="presParOf" srcId="{DD288577-6884-964A-A9A9-510615AEC595}" destId="{A05E1C75-8F60-484E-BDAF-096D4E33FFCD}" srcOrd="0" destOrd="0" presId="urn:microsoft.com/office/officeart/2005/8/layout/hProcess4"/>
    <dgm:cxn modelId="{59D7D1FA-1715-9D44-A149-31DB49054880}" type="presParOf" srcId="{DD288577-6884-964A-A9A9-510615AEC595}" destId="{FC6B481A-9769-C446-B06A-AD874D6C6ED2}" srcOrd="1" destOrd="0" presId="urn:microsoft.com/office/officeart/2005/8/layout/hProcess4"/>
    <dgm:cxn modelId="{EBED4C23-EFD8-7D4B-8702-8D90119D5B99}" type="presParOf" srcId="{DD288577-6884-964A-A9A9-510615AEC595}" destId="{F92ECBA5-A310-B542-87E9-CCE280583DBE}" srcOrd="2" destOrd="0" presId="urn:microsoft.com/office/officeart/2005/8/layout/hProcess4"/>
    <dgm:cxn modelId="{0D21DC4D-1E44-C84C-9339-B5AEE403A4AC}" type="presParOf" srcId="{DD288577-6884-964A-A9A9-510615AEC595}" destId="{3CE8E989-C70A-C247-9506-811767E2C2AE}" srcOrd="3" destOrd="0" presId="urn:microsoft.com/office/officeart/2005/8/layout/hProcess4"/>
    <dgm:cxn modelId="{76E3020B-56F0-8042-87E0-89BCAB1423EB}" type="presParOf" srcId="{DD288577-6884-964A-A9A9-510615AEC595}" destId="{A54FB76C-88EE-9D4F-BFA9-26588DA486BC}" srcOrd="4" destOrd="0" presId="urn:microsoft.com/office/officeart/2005/8/layout/hProcess4"/>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046057-0083-44BC-979F-8B3B9A33F70D}"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F10DED6F-F1A5-4395-8D97-81E6FC84D1A1}">
      <dgm:prSet phldrT="[文本]" custT="1"/>
      <dgm:spPr/>
      <dgm:t>
        <a:bodyPr/>
        <a:lstStyle/>
        <a:p>
          <a:r>
            <a:rPr lang="zh-CN" altLang="en-US" sz="3200" dirty="0" smtClean="0"/>
            <a:t>首选因素</a:t>
          </a:r>
          <a:endParaRPr lang="zh-CN" altLang="en-US" sz="3200" dirty="0"/>
        </a:p>
      </dgm:t>
    </dgm:pt>
    <dgm:pt modelId="{5871CD4D-75FC-46EE-99C3-F1CD76D08F38}" type="parTrans" cxnId="{E2CB2EE8-8C60-415F-AE2C-B337DD494276}">
      <dgm:prSet/>
      <dgm:spPr/>
      <dgm:t>
        <a:bodyPr/>
        <a:lstStyle/>
        <a:p>
          <a:endParaRPr lang="zh-CN" altLang="en-US"/>
        </a:p>
      </dgm:t>
    </dgm:pt>
    <dgm:pt modelId="{733DB24E-E952-42C6-AAE2-7E8EDBF9780B}" type="sibTrans" cxnId="{E2CB2EE8-8C60-415F-AE2C-B337DD494276}">
      <dgm:prSet/>
      <dgm:spPr/>
      <dgm:t>
        <a:bodyPr/>
        <a:lstStyle/>
        <a:p>
          <a:endParaRPr lang="zh-CN" altLang="en-US"/>
        </a:p>
      </dgm:t>
    </dgm:pt>
    <dgm:pt modelId="{47814C37-F493-4299-81DC-CAE3894975A6}">
      <dgm:prSet phldrT="[文本]" custT="1"/>
      <dgm:spPr/>
      <dgm:t>
        <a:bodyPr/>
        <a:lstStyle/>
        <a:p>
          <a:r>
            <a:rPr lang="zh-CN" altLang="en-US" sz="3200" dirty="0" smtClean="0"/>
            <a:t>不敏感因素</a:t>
          </a:r>
          <a:endParaRPr lang="zh-CN" altLang="en-US" sz="3200" dirty="0"/>
        </a:p>
      </dgm:t>
    </dgm:pt>
    <dgm:pt modelId="{B4FA5893-5448-49F9-B322-96E6DC01451D}" type="parTrans" cxnId="{35742238-644E-45E2-8396-8C873388ABC3}">
      <dgm:prSet/>
      <dgm:spPr/>
      <dgm:t>
        <a:bodyPr/>
        <a:lstStyle/>
        <a:p>
          <a:endParaRPr lang="zh-CN" altLang="en-US"/>
        </a:p>
      </dgm:t>
    </dgm:pt>
    <dgm:pt modelId="{2848245C-187A-42BD-86F0-C2FAF031B6E7}" type="sibTrans" cxnId="{35742238-644E-45E2-8396-8C873388ABC3}">
      <dgm:prSet/>
      <dgm:spPr/>
      <dgm:t>
        <a:bodyPr/>
        <a:lstStyle/>
        <a:p>
          <a:endParaRPr lang="zh-CN" altLang="en-US"/>
        </a:p>
      </dgm:t>
    </dgm:pt>
    <dgm:pt modelId="{05512DBE-4089-421E-8449-DFDC84FC9C15}">
      <dgm:prSet phldrT="[文本]" custT="1"/>
      <dgm:spPr/>
      <dgm:t>
        <a:bodyPr/>
        <a:lstStyle/>
        <a:p>
          <a:pPr>
            <a:lnSpc>
              <a:spcPct val="100000"/>
            </a:lnSpc>
          </a:pPr>
          <a:r>
            <a:rPr lang="en-US" altLang="zh-CN" sz="2400" b="1" dirty="0" smtClean="0">
              <a:solidFill>
                <a:srgbClr val="FF0000"/>
              </a:solidFill>
            </a:rPr>
            <a:t>RAM,ROM,CPU</a:t>
          </a:r>
          <a:r>
            <a:rPr lang="zh-CN" altLang="en-US" sz="2400" b="1" dirty="0" smtClean="0"/>
            <a:t>可成为生产时质量提高的首选</a:t>
          </a:r>
          <a:endParaRPr lang="zh-CN" altLang="en-US" sz="2400" b="1" dirty="0"/>
        </a:p>
      </dgm:t>
    </dgm:pt>
    <dgm:pt modelId="{E35B299A-43B6-4547-8C83-6912F6AA91A9}" type="parTrans" cxnId="{FDCE6D7C-4502-4747-8BF7-EB9AF8A8C70C}">
      <dgm:prSet/>
      <dgm:spPr/>
      <dgm:t>
        <a:bodyPr/>
        <a:lstStyle/>
        <a:p>
          <a:endParaRPr lang="zh-CN" altLang="en-US"/>
        </a:p>
      </dgm:t>
    </dgm:pt>
    <dgm:pt modelId="{C974AC38-789A-4C8E-8201-D3A02653CB2F}" type="sibTrans" cxnId="{FDCE6D7C-4502-4747-8BF7-EB9AF8A8C70C}">
      <dgm:prSet/>
      <dgm:spPr/>
      <dgm:t>
        <a:bodyPr/>
        <a:lstStyle/>
        <a:p>
          <a:endParaRPr lang="zh-CN" altLang="en-US"/>
        </a:p>
      </dgm:t>
    </dgm:pt>
    <dgm:pt modelId="{E7739807-B14B-4AFF-BDFD-8A8D37490972}">
      <dgm:prSet phldrT="[文本]" custT="1"/>
      <dgm:spPr/>
      <dgm:t>
        <a:bodyPr/>
        <a:lstStyle/>
        <a:p>
          <a:pPr>
            <a:lnSpc>
              <a:spcPct val="100000"/>
            </a:lnSpc>
          </a:pPr>
          <a:r>
            <a:rPr lang="zh-CN" altLang="en-US" sz="2400" b="1" dirty="0" smtClean="0"/>
            <a:t>公众对</a:t>
          </a:r>
          <a:r>
            <a:rPr lang="zh-CN" altLang="en-US" sz="2400" b="1" dirty="0" smtClean="0">
              <a:solidFill>
                <a:srgbClr val="FF0000"/>
              </a:solidFill>
            </a:rPr>
            <a:t>屏幕分辨率与像素</a:t>
          </a:r>
          <a:r>
            <a:rPr lang="zh-CN" altLang="en-US" sz="2400" b="1" dirty="0" smtClean="0">
              <a:solidFill>
                <a:srgbClr val="7030A0"/>
              </a:solidFill>
            </a:rPr>
            <a:t>敏感度不高</a:t>
          </a:r>
          <a:r>
            <a:rPr lang="zh-CN" altLang="en-US" sz="2400" b="1" dirty="0" smtClean="0"/>
            <a:t>，相较于价格，生产时应更注意</a:t>
          </a:r>
          <a:r>
            <a:rPr lang="zh-CN" altLang="en-US" sz="2400" b="1" dirty="0" smtClean="0">
              <a:solidFill>
                <a:srgbClr val="FF0000"/>
              </a:solidFill>
            </a:rPr>
            <a:t>成本降低</a:t>
          </a:r>
          <a:endParaRPr lang="zh-CN" altLang="en-US" sz="2400" b="1" dirty="0">
            <a:solidFill>
              <a:srgbClr val="FF0000"/>
            </a:solidFill>
          </a:endParaRPr>
        </a:p>
      </dgm:t>
    </dgm:pt>
    <dgm:pt modelId="{9507BACA-1D65-4DE5-BC63-E35EAA700B17}" type="parTrans" cxnId="{28B71391-953B-4C97-B962-9D0A0CA04E2F}">
      <dgm:prSet/>
      <dgm:spPr/>
      <dgm:t>
        <a:bodyPr/>
        <a:lstStyle/>
        <a:p>
          <a:endParaRPr lang="zh-CN" altLang="en-US"/>
        </a:p>
      </dgm:t>
    </dgm:pt>
    <dgm:pt modelId="{1878C7E2-6BEF-40B6-B5B1-ECB55D3D7D85}" type="sibTrans" cxnId="{28B71391-953B-4C97-B962-9D0A0CA04E2F}">
      <dgm:prSet/>
      <dgm:spPr/>
      <dgm:t>
        <a:bodyPr/>
        <a:lstStyle/>
        <a:p>
          <a:endParaRPr lang="zh-CN" altLang="en-US"/>
        </a:p>
      </dgm:t>
    </dgm:pt>
    <dgm:pt modelId="{48BAC9D4-3257-4948-847F-E8337EB792DD}" type="pres">
      <dgm:prSet presAssocID="{60046057-0083-44BC-979F-8B3B9A33F70D}" presName="Name0" presStyleCnt="0">
        <dgm:presLayoutVars>
          <dgm:dir/>
          <dgm:animLvl val="lvl"/>
          <dgm:resizeHandles/>
        </dgm:presLayoutVars>
      </dgm:prSet>
      <dgm:spPr/>
      <dgm:t>
        <a:bodyPr/>
        <a:lstStyle/>
        <a:p>
          <a:endParaRPr lang="zh-CN" altLang="en-US"/>
        </a:p>
      </dgm:t>
    </dgm:pt>
    <dgm:pt modelId="{7E07806B-11DD-4592-A0A1-74E0ED7745E2}" type="pres">
      <dgm:prSet presAssocID="{F10DED6F-F1A5-4395-8D97-81E6FC84D1A1}" presName="linNode" presStyleCnt="0"/>
      <dgm:spPr/>
    </dgm:pt>
    <dgm:pt modelId="{6A1A3DCA-A819-45E8-AE5B-3C4B633FD574}" type="pres">
      <dgm:prSet presAssocID="{F10DED6F-F1A5-4395-8D97-81E6FC84D1A1}" presName="parentShp" presStyleLbl="node1" presStyleIdx="0" presStyleCnt="2" custScaleX="57925" custScaleY="57487">
        <dgm:presLayoutVars>
          <dgm:bulletEnabled val="1"/>
        </dgm:presLayoutVars>
      </dgm:prSet>
      <dgm:spPr/>
      <dgm:t>
        <a:bodyPr/>
        <a:lstStyle/>
        <a:p>
          <a:endParaRPr lang="zh-CN" altLang="en-US"/>
        </a:p>
      </dgm:t>
    </dgm:pt>
    <dgm:pt modelId="{2645EF57-307A-43C8-8ECA-4E4322153777}" type="pres">
      <dgm:prSet presAssocID="{F10DED6F-F1A5-4395-8D97-81E6FC84D1A1}" presName="childShp" presStyleLbl="bgAccFollowNode1" presStyleIdx="0" presStyleCnt="2" custScaleX="80738" custScaleY="78544" custLinFactNeighborX="-280" custLinFactNeighborY="-26">
        <dgm:presLayoutVars>
          <dgm:bulletEnabled val="1"/>
        </dgm:presLayoutVars>
      </dgm:prSet>
      <dgm:spPr/>
      <dgm:t>
        <a:bodyPr/>
        <a:lstStyle/>
        <a:p>
          <a:endParaRPr lang="zh-CN" altLang="en-US"/>
        </a:p>
      </dgm:t>
    </dgm:pt>
    <dgm:pt modelId="{EB4AD5EE-649D-486F-8AF6-F1AE2D7E2611}" type="pres">
      <dgm:prSet presAssocID="{733DB24E-E952-42C6-AAE2-7E8EDBF9780B}" presName="spacing" presStyleCnt="0"/>
      <dgm:spPr/>
    </dgm:pt>
    <dgm:pt modelId="{488CD8C2-0D89-4293-AAD3-3748380B7BFD}" type="pres">
      <dgm:prSet presAssocID="{47814C37-F493-4299-81DC-CAE3894975A6}" presName="linNode" presStyleCnt="0"/>
      <dgm:spPr/>
    </dgm:pt>
    <dgm:pt modelId="{BE32D75B-6649-43C6-8B39-FB4895679A16}" type="pres">
      <dgm:prSet presAssocID="{47814C37-F493-4299-81DC-CAE3894975A6}" presName="parentShp" presStyleLbl="node1" presStyleIdx="1" presStyleCnt="2" custScaleX="53768" custScaleY="60294" custLinFactNeighborX="3438" custLinFactNeighborY="1494">
        <dgm:presLayoutVars>
          <dgm:bulletEnabled val="1"/>
        </dgm:presLayoutVars>
      </dgm:prSet>
      <dgm:spPr/>
      <dgm:t>
        <a:bodyPr/>
        <a:lstStyle/>
        <a:p>
          <a:endParaRPr lang="zh-CN" altLang="en-US"/>
        </a:p>
      </dgm:t>
    </dgm:pt>
    <dgm:pt modelId="{608BD255-0184-476F-AF9E-EC3422C6E1F9}" type="pres">
      <dgm:prSet presAssocID="{47814C37-F493-4299-81DC-CAE3894975A6}" presName="childShp" presStyleLbl="bgAccFollowNode1" presStyleIdx="1" presStyleCnt="2" custScaleX="90397" custScaleY="78512" custLinFactNeighborX="1286" custLinFactNeighborY="9242">
        <dgm:presLayoutVars>
          <dgm:bulletEnabled val="1"/>
        </dgm:presLayoutVars>
      </dgm:prSet>
      <dgm:spPr/>
      <dgm:t>
        <a:bodyPr/>
        <a:lstStyle/>
        <a:p>
          <a:endParaRPr lang="zh-CN" altLang="en-US"/>
        </a:p>
      </dgm:t>
    </dgm:pt>
  </dgm:ptLst>
  <dgm:cxnLst>
    <dgm:cxn modelId="{28B71391-953B-4C97-B962-9D0A0CA04E2F}" srcId="{47814C37-F493-4299-81DC-CAE3894975A6}" destId="{E7739807-B14B-4AFF-BDFD-8A8D37490972}" srcOrd="0" destOrd="0" parTransId="{9507BACA-1D65-4DE5-BC63-E35EAA700B17}" sibTransId="{1878C7E2-6BEF-40B6-B5B1-ECB55D3D7D85}"/>
    <dgm:cxn modelId="{71947489-F0A4-5449-809D-6BB982AEA8BB}" type="presOf" srcId="{47814C37-F493-4299-81DC-CAE3894975A6}" destId="{BE32D75B-6649-43C6-8B39-FB4895679A16}" srcOrd="0" destOrd="0" presId="urn:microsoft.com/office/officeart/2005/8/layout/vList6"/>
    <dgm:cxn modelId="{D8D77E6A-DC4B-4841-BD0C-EAC75B978A66}" type="presOf" srcId="{05512DBE-4089-421E-8449-DFDC84FC9C15}" destId="{2645EF57-307A-43C8-8ECA-4E4322153777}" srcOrd="0" destOrd="0" presId="urn:microsoft.com/office/officeart/2005/8/layout/vList6"/>
    <dgm:cxn modelId="{BFAE188E-BA2D-8342-A03D-78A24B35F91F}" type="presOf" srcId="{60046057-0083-44BC-979F-8B3B9A33F70D}" destId="{48BAC9D4-3257-4948-847F-E8337EB792DD}" srcOrd="0" destOrd="0" presId="urn:microsoft.com/office/officeart/2005/8/layout/vList6"/>
    <dgm:cxn modelId="{FDCE6D7C-4502-4747-8BF7-EB9AF8A8C70C}" srcId="{F10DED6F-F1A5-4395-8D97-81E6FC84D1A1}" destId="{05512DBE-4089-421E-8449-DFDC84FC9C15}" srcOrd="0" destOrd="0" parTransId="{E35B299A-43B6-4547-8C83-6912F6AA91A9}" sibTransId="{C974AC38-789A-4C8E-8201-D3A02653CB2F}"/>
    <dgm:cxn modelId="{93401BC1-4FF5-A64F-9A7C-8B0911778E5B}" type="presOf" srcId="{F10DED6F-F1A5-4395-8D97-81E6FC84D1A1}" destId="{6A1A3DCA-A819-45E8-AE5B-3C4B633FD574}" srcOrd="0" destOrd="0" presId="urn:microsoft.com/office/officeart/2005/8/layout/vList6"/>
    <dgm:cxn modelId="{35742238-644E-45E2-8396-8C873388ABC3}" srcId="{60046057-0083-44BC-979F-8B3B9A33F70D}" destId="{47814C37-F493-4299-81DC-CAE3894975A6}" srcOrd="1" destOrd="0" parTransId="{B4FA5893-5448-49F9-B322-96E6DC01451D}" sibTransId="{2848245C-187A-42BD-86F0-C2FAF031B6E7}"/>
    <dgm:cxn modelId="{E2CB2EE8-8C60-415F-AE2C-B337DD494276}" srcId="{60046057-0083-44BC-979F-8B3B9A33F70D}" destId="{F10DED6F-F1A5-4395-8D97-81E6FC84D1A1}" srcOrd="0" destOrd="0" parTransId="{5871CD4D-75FC-46EE-99C3-F1CD76D08F38}" sibTransId="{733DB24E-E952-42C6-AAE2-7E8EDBF9780B}"/>
    <dgm:cxn modelId="{908C2252-AFBA-C34E-B3D1-85C7F1EF8AE6}" type="presOf" srcId="{E7739807-B14B-4AFF-BDFD-8A8D37490972}" destId="{608BD255-0184-476F-AF9E-EC3422C6E1F9}" srcOrd="0" destOrd="0" presId="urn:microsoft.com/office/officeart/2005/8/layout/vList6"/>
    <dgm:cxn modelId="{E0D221DB-B947-3240-A122-9980D9E8612A}" type="presParOf" srcId="{48BAC9D4-3257-4948-847F-E8337EB792DD}" destId="{7E07806B-11DD-4592-A0A1-74E0ED7745E2}" srcOrd="0" destOrd="0" presId="urn:microsoft.com/office/officeart/2005/8/layout/vList6"/>
    <dgm:cxn modelId="{C5F479DA-0A34-8146-9A04-56621DF27E91}" type="presParOf" srcId="{7E07806B-11DD-4592-A0A1-74E0ED7745E2}" destId="{6A1A3DCA-A819-45E8-AE5B-3C4B633FD574}" srcOrd="0" destOrd="0" presId="urn:microsoft.com/office/officeart/2005/8/layout/vList6"/>
    <dgm:cxn modelId="{135430F3-F099-6845-8E6E-FFB596A54ED7}" type="presParOf" srcId="{7E07806B-11DD-4592-A0A1-74E0ED7745E2}" destId="{2645EF57-307A-43C8-8ECA-4E4322153777}" srcOrd="1" destOrd="0" presId="urn:microsoft.com/office/officeart/2005/8/layout/vList6"/>
    <dgm:cxn modelId="{580C8517-460F-E647-9869-19C68A0AEE6D}" type="presParOf" srcId="{48BAC9D4-3257-4948-847F-E8337EB792DD}" destId="{EB4AD5EE-649D-486F-8AF6-F1AE2D7E2611}" srcOrd="1" destOrd="0" presId="urn:microsoft.com/office/officeart/2005/8/layout/vList6"/>
    <dgm:cxn modelId="{8915A111-0287-7247-870E-0528FF9C4057}" type="presParOf" srcId="{48BAC9D4-3257-4948-847F-E8337EB792DD}" destId="{488CD8C2-0D89-4293-AAD3-3748380B7BFD}" srcOrd="2" destOrd="0" presId="urn:microsoft.com/office/officeart/2005/8/layout/vList6"/>
    <dgm:cxn modelId="{712D0C15-13F9-CC45-AF22-B5FF409345FC}" type="presParOf" srcId="{488CD8C2-0D89-4293-AAD3-3748380B7BFD}" destId="{BE32D75B-6649-43C6-8B39-FB4895679A16}" srcOrd="0" destOrd="0" presId="urn:microsoft.com/office/officeart/2005/8/layout/vList6"/>
    <dgm:cxn modelId="{25C27546-46A0-DB43-A4FE-3DF0D087388C}" type="presParOf" srcId="{488CD8C2-0D89-4293-AAD3-3748380B7BFD}" destId="{608BD255-0184-476F-AF9E-EC3422C6E1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00F5CB-A690-4EF8-AA00-43AE7B38357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54C5ADE1-812E-4298-A821-B2770137D22A}">
      <dgm:prSet phldrT="[文本]"/>
      <dgm:spPr/>
      <dgm:t>
        <a:bodyPr/>
        <a:lstStyle/>
        <a:p>
          <a:r>
            <a:rPr lang="zh-CN" altLang="en-US" b="1" dirty="0" smtClean="0"/>
            <a:t>定性分析</a:t>
          </a:r>
          <a:endParaRPr lang="zh-CN" altLang="en-US" b="1" dirty="0"/>
        </a:p>
      </dgm:t>
    </dgm:pt>
    <dgm:pt modelId="{8DA93C0F-EFEB-492B-B8A2-2C6EA9279F37}" type="parTrans" cxnId="{A7A80476-58DC-4726-AA57-44DF63B4212D}">
      <dgm:prSet/>
      <dgm:spPr/>
      <dgm:t>
        <a:bodyPr/>
        <a:lstStyle/>
        <a:p>
          <a:endParaRPr lang="zh-CN" altLang="en-US"/>
        </a:p>
      </dgm:t>
    </dgm:pt>
    <dgm:pt modelId="{489D6379-C4DE-40EB-83B1-9D026FCA3CF0}" type="sibTrans" cxnId="{A7A80476-58DC-4726-AA57-44DF63B4212D}">
      <dgm:prSet/>
      <dgm:spPr/>
      <dgm:t>
        <a:bodyPr/>
        <a:lstStyle/>
        <a:p>
          <a:endParaRPr lang="zh-CN" altLang="en-US"/>
        </a:p>
      </dgm:t>
    </dgm:pt>
    <dgm:pt modelId="{9E9AB031-32BC-49C1-BECF-8C7374B336A8}">
      <dgm:prSet phldrT="[文本]"/>
      <dgm:spPr/>
      <dgm:t>
        <a:bodyPr/>
        <a:lstStyle/>
        <a:p>
          <a:r>
            <a:rPr lang="zh-CN" altLang="en-US" b="1" dirty="0" smtClean="0">
              <a:solidFill>
                <a:srgbClr val="FF0000"/>
              </a:solidFill>
            </a:rPr>
            <a:t>权重确定方法</a:t>
          </a:r>
          <a:r>
            <a:rPr lang="zh-CN" altLang="en-US" b="1" dirty="0" smtClean="0"/>
            <a:t>可对独立变量重要程度进行直观的</a:t>
          </a:r>
          <a:r>
            <a:rPr lang="zh-CN" altLang="en-US" b="1" dirty="0" smtClean="0">
              <a:solidFill>
                <a:srgbClr val="FF0000"/>
              </a:solidFill>
            </a:rPr>
            <a:t>定性</a:t>
          </a:r>
          <a:r>
            <a:rPr lang="zh-CN" altLang="en-US" b="1" dirty="0" smtClean="0"/>
            <a:t>展现，帮助生产商进行辅助分析</a:t>
          </a:r>
          <a:endParaRPr lang="zh-CN" altLang="en-US" b="1" dirty="0"/>
        </a:p>
      </dgm:t>
    </dgm:pt>
    <dgm:pt modelId="{7474F7C1-CD6B-462F-8578-C22F67EBB245}" type="parTrans" cxnId="{795C474A-2489-438E-AF63-14F21C0F2A14}">
      <dgm:prSet/>
      <dgm:spPr/>
      <dgm:t>
        <a:bodyPr/>
        <a:lstStyle/>
        <a:p>
          <a:endParaRPr lang="zh-CN" altLang="en-US"/>
        </a:p>
      </dgm:t>
    </dgm:pt>
    <dgm:pt modelId="{2EB20660-954C-4BA6-ADF3-B57B861D9BFD}" type="sibTrans" cxnId="{795C474A-2489-438E-AF63-14F21C0F2A14}">
      <dgm:prSet/>
      <dgm:spPr/>
      <dgm:t>
        <a:bodyPr/>
        <a:lstStyle/>
        <a:p>
          <a:endParaRPr lang="zh-CN" altLang="en-US"/>
        </a:p>
      </dgm:t>
    </dgm:pt>
    <dgm:pt modelId="{BB47568A-3B6E-41B6-9732-6A5915EEF2E2}">
      <dgm:prSet phldrT="[文本]"/>
      <dgm:spPr/>
      <dgm:t>
        <a:bodyPr/>
        <a:lstStyle/>
        <a:p>
          <a:r>
            <a:rPr lang="zh-CN" altLang="en-US" b="1" dirty="0" smtClean="0"/>
            <a:t>因素排名</a:t>
          </a:r>
          <a:endParaRPr lang="zh-CN" altLang="en-US" b="1" dirty="0"/>
        </a:p>
      </dgm:t>
    </dgm:pt>
    <dgm:pt modelId="{882032A8-0FF7-4790-82CE-D0352E8A2793}" type="parTrans" cxnId="{BD279185-D450-433D-8192-57DB02865526}">
      <dgm:prSet/>
      <dgm:spPr/>
      <dgm:t>
        <a:bodyPr/>
        <a:lstStyle/>
        <a:p>
          <a:endParaRPr lang="zh-CN" altLang="en-US"/>
        </a:p>
      </dgm:t>
    </dgm:pt>
    <dgm:pt modelId="{84E38701-A796-488D-B9A3-9DC991D88752}" type="sibTrans" cxnId="{BD279185-D450-433D-8192-57DB02865526}">
      <dgm:prSet/>
      <dgm:spPr/>
      <dgm:t>
        <a:bodyPr/>
        <a:lstStyle/>
        <a:p>
          <a:endParaRPr lang="zh-CN" altLang="en-US"/>
        </a:p>
      </dgm:t>
    </dgm:pt>
    <dgm:pt modelId="{58C4DE59-49B3-4E65-B2B6-756426C8B5A3}">
      <dgm:prSet phldrT="[文本]"/>
      <dgm:spPr/>
      <dgm:t>
        <a:bodyPr/>
        <a:lstStyle/>
        <a:p>
          <a:r>
            <a:rPr lang="zh-CN" altLang="en-US" b="1" dirty="0" smtClean="0">
              <a:solidFill>
                <a:srgbClr val="FF0000"/>
              </a:solidFill>
            </a:rPr>
            <a:t>主成分分析</a:t>
          </a:r>
          <a:r>
            <a:rPr lang="zh-CN" altLang="en-US" b="1" dirty="0" smtClean="0"/>
            <a:t>，</a:t>
          </a:r>
          <a:r>
            <a:rPr lang="zh-CN" altLang="en-US" b="1" dirty="0" smtClean="0">
              <a:solidFill>
                <a:srgbClr val="FF0000"/>
              </a:solidFill>
            </a:rPr>
            <a:t>神经网络</a:t>
          </a:r>
          <a:r>
            <a:rPr lang="zh-CN" altLang="en-US" b="1" dirty="0" smtClean="0"/>
            <a:t>等定量数据处理方法分析独立变量，探究大众需求，得出了</a:t>
          </a:r>
          <a:r>
            <a:rPr lang="zh-CN" altLang="en-US" b="1" dirty="0" smtClean="0">
              <a:solidFill>
                <a:srgbClr val="FF0000"/>
              </a:solidFill>
            </a:rPr>
            <a:t>重要因素的具体排名</a:t>
          </a:r>
          <a:endParaRPr lang="zh-CN" altLang="en-US" b="1" dirty="0">
            <a:solidFill>
              <a:srgbClr val="FF0000"/>
            </a:solidFill>
          </a:endParaRPr>
        </a:p>
      </dgm:t>
    </dgm:pt>
    <dgm:pt modelId="{6F17B68D-6BAD-4693-960D-D9621DFC0A5C}" type="parTrans" cxnId="{774C793C-82AC-4B69-946F-F7B66D06BA7A}">
      <dgm:prSet/>
      <dgm:spPr/>
      <dgm:t>
        <a:bodyPr/>
        <a:lstStyle/>
        <a:p>
          <a:endParaRPr lang="zh-CN" altLang="en-US"/>
        </a:p>
      </dgm:t>
    </dgm:pt>
    <dgm:pt modelId="{543E1DA6-29A7-4B58-B52D-36C62371284B}" type="sibTrans" cxnId="{774C793C-82AC-4B69-946F-F7B66D06BA7A}">
      <dgm:prSet/>
      <dgm:spPr/>
      <dgm:t>
        <a:bodyPr/>
        <a:lstStyle/>
        <a:p>
          <a:endParaRPr lang="zh-CN" altLang="en-US"/>
        </a:p>
      </dgm:t>
    </dgm:pt>
    <dgm:pt modelId="{0970E5E0-1B61-45DB-A4E4-F2182B6EFA49}">
      <dgm:prSet phldrT="[文本]"/>
      <dgm:spPr/>
      <dgm:t>
        <a:bodyPr/>
        <a:lstStyle/>
        <a:p>
          <a:r>
            <a:rPr lang="zh-CN" altLang="en-US" b="1" dirty="0" smtClean="0"/>
            <a:t>定量优化</a:t>
          </a:r>
          <a:endParaRPr lang="zh-CN" altLang="en-US" b="1" dirty="0"/>
        </a:p>
      </dgm:t>
    </dgm:pt>
    <dgm:pt modelId="{A68EB98F-34E6-4179-92FF-E138AB7C514D}" type="parTrans" cxnId="{E1ED7AC5-E478-45BC-ABBF-2C014926427C}">
      <dgm:prSet/>
      <dgm:spPr/>
      <dgm:t>
        <a:bodyPr/>
        <a:lstStyle/>
        <a:p>
          <a:endParaRPr lang="zh-CN" altLang="en-US"/>
        </a:p>
      </dgm:t>
    </dgm:pt>
    <dgm:pt modelId="{14CF5161-2895-473D-B889-90506C612FD0}" type="sibTrans" cxnId="{E1ED7AC5-E478-45BC-ABBF-2C014926427C}">
      <dgm:prSet/>
      <dgm:spPr/>
      <dgm:t>
        <a:bodyPr/>
        <a:lstStyle/>
        <a:p>
          <a:endParaRPr lang="zh-CN" altLang="en-US"/>
        </a:p>
      </dgm:t>
    </dgm:pt>
    <dgm:pt modelId="{BAE28226-7DE8-4753-8F49-6B7FE4321F5E}">
      <dgm:prSet phldrT="[文本]"/>
      <dgm:spPr/>
      <dgm:t>
        <a:bodyPr/>
        <a:lstStyle/>
        <a:p>
          <a:r>
            <a:rPr lang="zh-CN" altLang="en-US" b="1" dirty="0" smtClean="0">
              <a:solidFill>
                <a:srgbClr val="FF0000"/>
              </a:solidFill>
            </a:rPr>
            <a:t>优化模型</a:t>
          </a:r>
          <a:r>
            <a:rPr lang="zh-CN" altLang="en-US" b="1" dirty="0" smtClean="0"/>
            <a:t>对手机</a:t>
          </a:r>
          <a:r>
            <a:rPr lang="zh-CN" altLang="en-US" b="1" dirty="0" smtClean="0">
              <a:solidFill>
                <a:srgbClr val="FF0000"/>
              </a:solidFill>
            </a:rPr>
            <a:t>具体特征</a:t>
          </a:r>
          <a:r>
            <a:rPr lang="zh-CN" altLang="en-US" b="1" dirty="0" smtClean="0"/>
            <a:t>对销量的影响进行了</a:t>
          </a:r>
          <a:r>
            <a:rPr lang="zh-CN" altLang="en-US" b="1" dirty="0" smtClean="0">
              <a:solidFill>
                <a:srgbClr val="FF0000"/>
              </a:solidFill>
            </a:rPr>
            <a:t>定量分析</a:t>
          </a:r>
          <a:r>
            <a:rPr lang="zh-CN" altLang="en-US" b="1" dirty="0" smtClean="0"/>
            <a:t>，其结论对具体产品制造进行了指导优化</a:t>
          </a:r>
          <a:endParaRPr lang="zh-CN" altLang="en-US" b="1" dirty="0"/>
        </a:p>
      </dgm:t>
    </dgm:pt>
    <dgm:pt modelId="{C1D28C14-C9CB-49EC-A322-F8459F21FEB4}" type="parTrans" cxnId="{B1394F87-0DF1-4E0B-9BF5-48415D6C93A0}">
      <dgm:prSet/>
      <dgm:spPr/>
      <dgm:t>
        <a:bodyPr/>
        <a:lstStyle/>
        <a:p>
          <a:endParaRPr lang="zh-CN" altLang="en-US"/>
        </a:p>
      </dgm:t>
    </dgm:pt>
    <dgm:pt modelId="{73FC5A72-4DC8-4D09-9FA5-6B3C1B4202AF}" type="sibTrans" cxnId="{B1394F87-0DF1-4E0B-9BF5-48415D6C93A0}">
      <dgm:prSet/>
      <dgm:spPr/>
      <dgm:t>
        <a:bodyPr/>
        <a:lstStyle/>
        <a:p>
          <a:endParaRPr lang="zh-CN" altLang="en-US"/>
        </a:p>
      </dgm:t>
    </dgm:pt>
    <dgm:pt modelId="{67152304-62A2-4480-BB0F-7312C6C166BD}">
      <dgm:prSet phldrT="[文本]"/>
      <dgm:spPr/>
      <dgm:t>
        <a:bodyPr/>
        <a:lstStyle/>
        <a:p>
          <a:r>
            <a:rPr lang="zh-CN" altLang="en-US" b="1" dirty="0" smtClean="0">
              <a:solidFill>
                <a:srgbClr val="FF0000"/>
              </a:solidFill>
            </a:rPr>
            <a:t>应用与优化模型</a:t>
          </a:r>
          <a:r>
            <a:rPr lang="zh-CN" altLang="en-US" b="1" dirty="0" smtClean="0"/>
            <a:t>可以成功高效的</a:t>
          </a:r>
          <a:r>
            <a:rPr lang="zh-CN" altLang="en-US" b="1" dirty="0" smtClean="0">
              <a:solidFill>
                <a:srgbClr val="FF0000"/>
              </a:solidFill>
            </a:rPr>
            <a:t>预测销量</a:t>
          </a:r>
          <a:r>
            <a:rPr lang="zh-CN" altLang="en-US" b="1" dirty="0" smtClean="0"/>
            <a:t>，有着重要的</a:t>
          </a:r>
          <a:r>
            <a:rPr lang="zh-CN" altLang="en-US" b="1" dirty="0" smtClean="0">
              <a:solidFill>
                <a:srgbClr val="FF0000"/>
              </a:solidFill>
            </a:rPr>
            <a:t>实际应用价值</a:t>
          </a:r>
          <a:endParaRPr lang="zh-CN" altLang="en-US" b="1" dirty="0">
            <a:solidFill>
              <a:srgbClr val="FF0000"/>
            </a:solidFill>
          </a:endParaRPr>
        </a:p>
      </dgm:t>
    </dgm:pt>
    <dgm:pt modelId="{C48BABFC-2D25-48A2-8F8F-688DD1F53D42}" type="parTrans" cxnId="{6B988224-D267-48E6-BB88-11D7EB33A9E5}">
      <dgm:prSet/>
      <dgm:spPr/>
      <dgm:t>
        <a:bodyPr/>
        <a:lstStyle/>
        <a:p>
          <a:endParaRPr lang="zh-CN" altLang="en-US"/>
        </a:p>
      </dgm:t>
    </dgm:pt>
    <dgm:pt modelId="{56D1CEEC-8FA6-449B-8C0F-188C5E28427E}" type="sibTrans" cxnId="{6B988224-D267-48E6-BB88-11D7EB33A9E5}">
      <dgm:prSet/>
      <dgm:spPr/>
      <dgm:t>
        <a:bodyPr/>
        <a:lstStyle/>
        <a:p>
          <a:endParaRPr lang="zh-CN" altLang="en-US"/>
        </a:p>
      </dgm:t>
    </dgm:pt>
    <dgm:pt modelId="{942B22BF-A410-4B05-907C-72F38DBF34E5}">
      <dgm:prSet phldrT="[文本]"/>
      <dgm:spPr/>
      <dgm:t>
        <a:bodyPr/>
        <a:lstStyle/>
        <a:p>
          <a:r>
            <a:rPr lang="zh-CN" altLang="en-US" b="1" dirty="0" smtClean="0"/>
            <a:t>应用价值</a:t>
          </a:r>
          <a:endParaRPr lang="zh-CN" altLang="en-US" b="1" dirty="0"/>
        </a:p>
      </dgm:t>
    </dgm:pt>
    <dgm:pt modelId="{5A6BE4C1-6113-4E75-97E5-06925B84730E}" type="parTrans" cxnId="{ABE574FB-D950-429D-91EF-FFD561B64E5C}">
      <dgm:prSet/>
      <dgm:spPr/>
      <dgm:t>
        <a:bodyPr/>
        <a:lstStyle/>
        <a:p>
          <a:endParaRPr lang="zh-CN" altLang="en-US"/>
        </a:p>
      </dgm:t>
    </dgm:pt>
    <dgm:pt modelId="{3D20E243-CD2B-4850-814D-793D3EABF7F3}" type="sibTrans" cxnId="{ABE574FB-D950-429D-91EF-FFD561B64E5C}">
      <dgm:prSet/>
      <dgm:spPr/>
      <dgm:t>
        <a:bodyPr/>
        <a:lstStyle/>
        <a:p>
          <a:endParaRPr lang="zh-CN" altLang="en-US"/>
        </a:p>
      </dgm:t>
    </dgm:pt>
    <dgm:pt modelId="{BCF41435-2819-43BC-9FE4-E114365F3B56}" type="pres">
      <dgm:prSet presAssocID="{CE00F5CB-A690-4EF8-AA00-43AE7B383577}" presName="linearFlow" presStyleCnt="0">
        <dgm:presLayoutVars>
          <dgm:dir/>
          <dgm:animLvl val="lvl"/>
          <dgm:resizeHandles val="exact"/>
        </dgm:presLayoutVars>
      </dgm:prSet>
      <dgm:spPr/>
      <dgm:t>
        <a:bodyPr/>
        <a:lstStyle/>
        <a:p>
          <a:endParaRPr lang="zh-CN" altLang="en-US"/>
        </a:p>
      </dgm:t>
    </dgm:pt>
    <dgm:pt modelId="{91D432DE-0914-466A-9A54-9F58FA4FB8E2}" type="pres">
      <dgm:prSet presAssocID="{54C5ADE1-812E-4298-A821-B2770137D22A}" presName="composite" presStyleCnt="0"/>
      <dgm:spPr/>
    </dgm:pt>
    <dgm:pt modelId="{5BE1741A-31AB-49C7-BBB9-17048400F0B3}" type="pres">
      <dgm:prSet presAssocID="{54C5ADE1-812E-4298-A821-B2770137D22A}" presName="parentText" presStyleLbl="alignNode1" presStyleIdx="0" presStyleCnt="4" custLinFactNeighborX="0" custLinFactNeighborY="439">
        <dgm:presLayoutVars>
          <dgm:chMax val="1"/>
          <dgm:bulletEnabled val="1"/>
        </dgm:presLayoutVars>
      </dgm:prSet>
      <dgm:spPr/>
      <dgm:t>
        <a:bodyPr/>
        <a:lstStyle/>
        <a:p>
          <a:endParaRPr lang="zh-CN" altLang="en-US"/>
        </a:p>
      </dgm:t>
    </dgm:pt>
    <dgm:pt modelId="{4C720786-CD0F-4B01-9C54-52A2D3B3891A}" type="pres">
      <dgm:prSet presAssocID="{54C5ADE1-812E-4298-A821-B2770137D22A}" presName="descendantText" presStyleLbl="alignAcc1" presStyleIdx="0" presStyleCnt="4">
        <dgm:presLayoutVars>
          <dgm:bulletEnabled val="1"/>
        </dgm:presLayoutVars>
      </dgm:prSet>
      <dgm:spPr/>
      <dgm:t>
        <a:bodyPr/>
        <a:lstStyle/>
        <a:p>
          <a:endParaRPr lang="zh-CN" altLang="en-US"/>
        </a:p>
      </dgm:t>
    </dgm:pt>
    <dgm:pt modelId="{D73EAC5E-666A-4FA4-B4B0-0CAC8F9DAABB}" type="pres">
      <dgm:prSet presAssocID="{489D6379-C4DE-40EB-83B1-9D026FCA3CF0}" presName="sp" presStyleCnt="0"/>
      <dgm:spPr/>
    </dgm:pt>
    <dgm:pt modelId="{EEF2B9B8-9D60-40F8-9CB0-FDC7D1530A28}" type="pres">
      <dgm:prSet presAssocID="{BB47568A-3B6E-41B6-9732-6A5915EEF2E2}" presName="composite" presStyleCnt="0"/>
      <dgm:spPr/>
    </dgm:pt>
    <dgm:pt modelId="{7D512C88-9E75-4BB5-B297-D84E27B83F9F}" type="pres">
      <dgm:prSet presAssocID="{BB47568A-3B6E-41B6-9732-6A5915EEF2E2}" presName="parentText" presStyleLbl="alignNode1" presStyleIdx="1" presStyleCnt="4">
        <dgm:presLayoutVars>
          <dgm:chMax val="1"/>
          <dgm:bulletEnabled val="1"/>
        </dgm:presLayoutVars>
      </dgm:prSet>
      <dgm:spPr/>
      <dgm:t>
        <a:bodyPr/>
        <a:lstStyle/>
        <a:p>
          <a:endParaRPr lang="zh-CN" altLang="en-US"/>
        </a:p>
      </dgm:t>
    </dgm:pt>
    <dgm:pt modelId="{1B1DFB7F-9975-4C1F-A29D-28D02B14EF80}" type="pres">
      <dgm:prSet presAssocID="{BB47568A-3B6E-41B6-9732-6A5915EEF2E2}" presName="descendantText" presStyleLbl="alignAcc1" presStyleIdx="1" presStyleCnt="4">
        <dgm:presLayoutVars>
          <dgm:bulletEnabled val="1"/>
        </dgm:presLayoutVars>
      </dgm:prSet>
      <dgm:spPr/>
      <dgm:t>
        <a:bodyPr/>
        <a:lstStyle/>
        <a:p>
          <a:endParaRPr lang="zh-CN" altLang="en-US"/>
        </a:p>
      </dgm:t>
    </dgm:pt>
    <dgm:pt modelId="{E2C66ED5-6E15-4526-9265-EB80D1AFFCFB}" type="pres">
      <dgm:prSet presAssocID="{84E38701-A796-488D-B9A3-9DC991D88752}" presName="sp" presStyleCnt="0"/>
      <dgm:spPr/>
    </dgm:pt>
    <dgm:pt modelId="{574ECFF0-C016-433F-BE5D-876784883F1A}" type="pres">
      <dgm:prSet presAssocID="{0970E5E0-1B61-45DB-A4E4-F2182B6EFA49}" presName="composite" presStyleCnt="0"/>
      <dgm:spPr/>
    </dgm:pt>
    <dgm:pt modelId="{75604D26-8377-4B8B-AC20-983F51702F76}" type="pres">
      <dgm:prSet presAssocID="{0970E5E0-1B61-45DB-A4E4-F2182B6EFA49}" presName="parentText" presStyleLbl="alignNode1" presStyleIdx="2" presStyleCnt="4">
        <dgm:presLayoutVars>
          <dgm:chMax val="1"/>
          <dgm:bulletEnabled val="1"/>
        </dgm:presLayoutVars>
      </dgm:prSet>
      <dgm:spPr/>
      <dgm:t>
        <a:bodyPr/>
        <a:lstStyle/>
        <a:p>
          <a:endParaRPr lang="zh-CN" altLang="en-US"/>
        </a:p>
      </dgm:t>
    </dgm:pt>
    <dgm:pt modelId="{D0B6C5D0-1DF6-4822-8B10-3810AF366E2A}" type="pres">
      <dgm:prSet presAssocID="{0970E5E0-1B61-45DB-A4E4-F2182B6EFA49}" presName="descendantText" presStyleLbl="alignAcc1" presStyleIdx="2" presStyleCnt="4">
        <dgm:presLayoutVars>
          <dgm:bulletEnabled val="1"/>
        </dgm:presLayoutVars>
      </dgm:prSet>
      <dgm:spPr/>
      <dgm:t>
        <a:bodyPr/>
        <a:lstStyle/>
        <a:p>
          <a:endParaRPr lang="zh-CN" altLang="en-US"/>
        </a:p>
      </dgm:t>
    </dgm:pt>
    <dgm:pt modelId="{C1369DF1-1ABB-4540-B037-9D00711A706E}" type="pres">
      <dgm:prSet presAssocID="{14CF5161-2895-473D-B889-90506C612FD0}" presName="sp" presStyleCnt="0"/>
      <dgm:spPr/>
    </dgm:pt>
    <dgm:pt modelId="{B7B364D3-4BEA-499A-B0F3-878480D8FB65}" type="pres">
      <dgm:prSet presAssocID="{942B22BF-A410-4B05-907C-72F38DBF34E5}" presName="composite" presStyleCnt="0"/>
      <dgm:spPr/>
    </dgm:pt>
    <dgm:pt modelId="{24EAAECF-B7AF-4C64-A740-60FEF886795C}" type="pres">
      <dgm:prSet presAssocID="{942B22BF-A410-4B05-907C-72F38DBF34E5}" presName="parentText" presStyleLbl="alignNode1" presStyleIdx="3" presStyleCnt="4">
        <dgm:presLayoutVars>
          <dgm:chMax val="1"/>
          <dgm:bulletEnabled val="1"/>
        </dgm:presLayoutVars>
      </dgm:prSet>
      <dgm:spPr/>
      <dgm:t>
        <a:bodyPr/>
        <a:lstStyle/>
        <a:p>
          <a:endParaRPr lang="zh-CN" altLang="en-US"/>
        </a:p>
      </dgm:t>
    </dgm:pt>
    <dgm:pt modelId="{75AEB1D8-0BF8-4263-8800-95E8985D3CC3}" type="pres">
      <dgm:prSet presAssocID="{942B22BF-A410-4B05-907C-72F38DBF34E5}" presName="descendantText" presStyleLbl="alignAcc1" presStyleIdx="3" presStyleCnt="4">
        <dgm:presLayoutVars>
          <dgm:bulletEnabled val="1"/>
        </dgm:presLayoutVars>
      </dgm:prSet>
      <dgm:spPr/>
      <dgm:t>
        <a:bodyPr/>
        <a:lstStyle/>
        <a:p>
          <a:endParaRPr lang="zh-CN" altLang="en-US"/>
        </a:p>
      </dgm:t>
    </dgm:pt>
  </dgm:ptLst>
  <dgm:cxnLst>
    <dgm:cxn modelId="{24BE7514-0F1A-4EBF-8A9C-26FDAD44EDC0}" type="presOf" srcId="{9E9AB031-32BC-49C1-BECF-8C7374B336A8}" destId="{4C720786-CD0F-4B01-9C54-52A2D3B3891A}" srcOrd="0" destOrd="0" presId="urn:microsoft.com/office/officeart/2005/8/layout/chevron2"/>
    <dgm:cxn modelId="{189CC3D8-2463-4E73-8D40-E47A2769583E}" type="presOf" srcId="{54C5ADE1-812E-4298-A821-B2770137D22A}" destId="{5BE1741A-31AB-49C7-BBB9-17048400F0B3}" srcOrd="0" destOrd="0" presId="urn:microsoft.com/office/officeart/2005/8/layout/chevron2"/>
    <dgm:cxn modelId="{6B988224-D267-48E6-BB88-11D7EB33A9E5}" srcId="{942B22BF-A410-4B05-907C-72F38DBF34E5}" destId="{67152304-62A2-4480-BB0F-7312C6C166BD}" srcOrd="0" destOrd="0" parTransId="{C48BABFC-2D25-48A2-8F8F-688DD1F53D42}" sibTransId="{56D1CEEC-8FA6-449B-8C0F-188C5E28427E}"/>
    <dgm:cxn modelId="{E1ED7AC5-E478-45BC-ABBF-2C014926427C}" srcId="{CE00F5CB-A690-4EF8-AA00-43AE7B383577}" destId="{0970E5E0-1B61-45DB-A4E4-F2182B6EFA49}" srcOrd="2" destOrd="0" parTransId="{A68EB98F-34E6-4179-92FF-E138AB7C514D}" sibTransId="{14CF5161-2895-473D-B889-90506C612FD0}"/>
    <dgm:cxn modelId="{A7A80476-58DC-4726-AA57-44DF63B4212D}" srcId="{CE00F5CB-A690-4EF8-AA00-43AE7B383577}" destId="{54C5ADE1-812E-4298-A821-B2770137D22A}" srcOrd="0" destOrd="0" parTransId="{8DA93C0F-EFEB-492B-B8A2-2C6EA9279F37}" sibTransId="{489D6379-C4DE-40EB-83B1-9D026FCA3CF0}"/>
    <dgm:cxn modelId="{4B8E0791-D11C-452E-9CD7-5C1B1176904E}" type="presOf" srcId="{CE00F5CB-A690-4EF8-AA00-43AE7B383577}" destId="{BCF41435-2819-43BC-9FE4-E114365F3B56}" srcOrd="0" destOrd="0" presId="urn:microsoft.com/office/officeart/2005/8/layout/chevron2"/>
    <dgm:cxn modelId="{607C6264-B539-4684-BD88-77933A04A86B}" type="presOf" srcId="{58C4DE59-49B3-4E65-B2B6-756426C8B5A3}" destId="{1B1DFB7F-9975-4C1F-A29D-28D02B14EF80}" srcOrd="0" destOrd="0" presId="urn:microsoft.com/office/officeart/2005/8/layout/chevron2"/>
    <dgm:cxn modelId="{795C474A-2489-438E-AF63-14F21C0F2A14}" srcId="{54C5ADE1-812E-4298-A821-B2770137D22A}" destId="{9E9AB031-32BC-49C1-BECF-8C7374B336A8}" srcOrd="0" destOrd="0" parTransId="{7474F7C1-CD6B-462F-8578-C22F67EBB245}" sibTransId="{2EB20660-954C-4BA6-ADF3-B57B861D9BFD}"/>
    <dgm:cxn modelId="{9C1CD57C-E568-4D4A-845A-E2BD3DF4DBED}" type="presOf" srcId="{BAE28226-7DE8-4753-8F49-6B7FE4321F5E}" destId="{D0B6C5D0-1DF6-4822-8B10-3810AF366E2A}" srcOrd="0" destOrd="0" presId="urn:microsoft.com/office/officeart/2005/8/layout/chevron2"/>
    <dgm:cxn modelId="{DB1D7F46-EA90-4203-9EA3-C1380F5AE0F4}" type="presOf" srcId="{942B22BF-A410-4B05-907C-72F38DBF34E5}" destId="{24EAAECF-B7AF-4C64-A740-60FEF886795C}" srcOrd="0" destOrd="0" presId="urn:microsoft.com/office/officeart/2005/8/layout/chevron2"/>
    <dgm:cxn modelId="{774C793C-82AC-4B69-946F-F7B66D06BA7A}" srcId="{BB47568A-3B6E-41B6-9732-6A5915EEF2E2}" destId="{58C4DE59-49B3-4E65-B2B6-756426C8B5A3}" srcOrd="0" destOrd="0" parTransId="{6F17B68D-6BAD-4693-960D-D9621DFC0A5C}" sibTransId="{543E1DA6-29A7-4B58-B52D-36C62371284B}"/>
    <dgm:cxn modelId="{310AD5D1-DB5E-413E-8475-EBD929E05DE9}" type="presOf" srcId="{67152304-62A2-4480-BB0F-7312C6C166BD}" destId="{75AEB1D8-0BF8-4263-8800-95E8985D3CC3}" srcOrd="0" destOrd="0" presId="urn:microsoft.com/office/officeart/2005/8/layout/chevron2"/>
    <dgm:cxn modelId="{BD279185-D450-433D-8192-57DB02865526}" srcId="{CE00F5CB-A690-4EF8-AA00-43AE7B383577}" destId="{BB47568A-3B6E-41B6-9732-6A5915EEF2E2}" srcOrd="1" destOrd="0" parTransId="{882032A8-0FF7-4790-82CE-D0352E8A2793}" sibTransId="{84E38701-A796-488D-B9A3-9DC991D88752}"/>
    <dgm:cxn modelId="{B1394F87-0DF1-4E0B-9BF5-48415D6C93A0}" srcId="{0970E5E0-1B61-45DB-A4E4-F2182B6EFA49}" destId="{BAE28226-7DE8-4753-8F49-6B7FE4321F5E}" srcOrd="0" destOrd="0" parTransId="{C1D28C14-C9CB-49EC-A322-F8459F21FEB4}" sibTransId="{73FC5A72-4DC8-4D09-9FA5-6B3C1B4202AF}"/>
    <dgm:cxn modelId="{840C28B5-9B74-4DDE-BF64-0211848B1B2A}" type="presOf" srcId="{0970E5E0-1B61-45DB-A4E4-F2182B6EFA49}" destId="{75604D26-8377-4B8B-AC20-983F51702F76}" srcOrd="0" destOrd="0" presId="urn:microsoft.com/office/officeart/2005/8/layout/chevron2"/>
    <dgm:cxn modelId="{ABE574FB-D950-429D-91EF-FFD561B64E5C}" srcId="{CE00F5CB-A690-4EF8-AA00-43AE7B383577}" destId="{942B22BF-A410-4B05-907C-72F38DBF34E5}" srcOrd="3" destOrd="0" parTransId="{5A6BE4C1-6113-4E75-97E5-06925B84730E}" sibTransId="{3D20E243-CD2B-4850-814D-793D3EABF7F3}"/>
    <dgm:cxn modelId="{70570C37-27DC-49BC-9307-F8516CA62770}" type="presOf" srcId="{BB47568A-3B6E-41B6-9732-6A5915EEF2E2}" destId="{7D512C88-9E75-4BB5-B297-D84E27B83F9F}" srcOrd="0" destOrd="0" presId="urn:microsoft.com/office/officeart/2005/8/layout/chevron2"/>
    <dgm:cxn modelId="{68CB7FEB-F04A-4D51-81ED-E8BD5C776140}" type="presParOf" srcId="{BCF41435-2819-43BC-9FE4-E114365F3B56}" destId="{91D432DE-0914-466A-9A54-9F58FA4FB8E2}" srcOrd="0" destOrd="0" presId="urn:microsoft.com/office/officeart/2005/8/layout/chevron2"/>
    <dgm:cxn modelId="{7DCF40D0-C909-4798-AEA3-881E1B717A2C}" type="presParOf" srcId="{91D432DE-0914-466A-9A54-9F58FA4FB8E2}" destId="{5BE1741A-31AB-49C7-BBB9-17048400F0B3}" srcOrd="0" destOrd="0" presId="urn:microsoft.com/office/officeart/2005/8/layout/chevron2"/>
    <dgm:cxn modelId="{53ED6FCC-B73B-430D-9C43-DE895BAD8CB3}" type="presParOf" srcId="{91D432DE-0914-466A-9A54-9F58FA4FB8E2}" destId="{4C720786-CD0F-4B01-9C54-52A2D3B3891A}" srcOrd="1" destOrd="0" presId="urn:microsoft.com/office/officeart/2005/8/layout/chevron2"/>
    <dgm:cxn modelId="{BAD6D939-B7C4-40BC-8C0B-1DA5D74388D7}" type="presParOf" srcId="{BCF41435-2819-43BC-9FE4-E114365F3B56}" destId="{D73EAC5E-666A-4FA4-B4B0-0CAC8F9DAABB}" srcOrd="1" destOrd="0" presId="urn:microsoft.com/office/officeart/2005/8/layout/chevron2"/>
    <dgm:cxn modelId="{797521BF-A06A-4EF5-9067-5AAFAA827654}" type="presParOf" srcId="{BCF41435-2819-43BC-9FE4-E114365F3B56}" destId="{EEF2B9B8-9D60-40F8-9CB0-FDC7D1530A28}" srcOrd="2" destOrd="0" presId="urn:microsoft.com/office/officeart/2005/8/layout/chevron2"/>
    <dgm:cxn modelId="{B5BB5A1B-B2CB-44A9-99E2-61074762F72F}" type="presParOf" srcId="{EEF2B9B8-9D60-40F8-9CB0-FDC7D1530A28}" destId="{7D512C88-9E75-4BB5-B297-D84E27B83F9F}" srcOrd="0" destOrd="0" presId="urn:microsoft.com/office/officeart/2005/8/layout/chevron2"/>
    <dgm:cxn modelId="{1A30862B-E85D-4B8A-8E24-05ADCA96C0A3}" type="presParOf" srcId="{EEF2B9B8-9D60-40F8-9CB0-FDC7D1530A28}" destId="{1B1DFB7F-9975-4C1F-A29D-28D02B14EF80}" srcOrd="1" destOrd="0" presId="urn:microsoft.com/office/officeart/2005/8/layout/chevron2"/>
    <dgm:cxn modelId="{85707671-A3C2-4303-AE3D-05FB806E0CDC}" type="presParOf" srcId="{BCF41435-2819-43BC-9FE4-E114365F3B56}" destId="{E2C66ED5-6E15-4526-9265-EB80D1AFFCFB}" srcOrd="3" destOrd="0" presId="urn:microsoft.com/office/officeart/2005/8/layout/chevron2"/>
    <dgm:cxn modelId="{72CCEC90-7F12-49C9-A96E-C18EAC046844}" type="presParOf" srcId="{BCF41435-2819-43BC-9FE4-E114365F3B56}" destId="{574ECFF0-C016-433F-BE5D-876784883F1A}" srcOrd="4" destOrd="0" presId="urn:microsoft.com/office/officeart/2005/8/layout/chevron2"/>
    <dgm:cxn modelId="{BA7FBBA1-F48C-466A-B537-430B1F9372F3}" type="presParOf" srcId="{574ECFF0-C016-433F-BE5D-876784883F1A}" destId="{75604D26-8377-4B8B-AC20-983F51702F76}" srcOrd="0" destOrd="0" presId="urn:microsoft.com/office/officeart/2005/8/layout/chevron2"/>
    <dgm:cxn modelId="{EE3F7ADB-E829-4211-8202-74199037DB27}" type="presParOf" srcId="{574ECFF0-C016-433F-BE5D-876784883F1A}" destId="{D0B6C5D0-1DF6-4822-8B10-3810AF366E2A}" srcOrd="1" destOrd="0" presId="urn:microsoft.com/office/officeart/2005/8/layout/chevron2"/>
    <dgm:cxn modelId="{918AC415-9ACC-495B-8357-94BC95CC9EF1}" type="presParOf" srcId="{BCF41435-2819-43BC-9FE4-E114365F3B56}" destId="{C1369DF1-1ABB-4540-B037-9D00711A706E}" srcOrd="5" destOrd="0" presId="urn:microsoft.com/office/officeart/2005/8/layout/chevron2"/>
    <dgm:cxn modelId="{56E58700-7853-4DB5-8D4A-B8BA17121A2F}" type="presParOf" srcId="{BCF41435-2819-43BC-9FE4-E114365F3B56}" destId="{B7B364D3-4BEA-499A-B0F3-878480D8FB65}" srcOrd="6" destOrd="0" presId="urn:microsoft.com/office/officeart/2005/8/layout/chevron2"/>
    <dgm:cxn modelId="{9BA58CDB-5296-491F-92D2-E8741073F8AE}" type="presParOf" srcId="{B7B364D3-4BEA-499A-B0F3-878480D8FB65}" destId="{24EAAECF-B7AF-4C64-A740-60FEF886795C}" srcOrd="0" destOrd="0" presId="urn:microsoft.com/office/officeart/2005/8/layout/chevron2"/>
    <dgm:cxn modelId="{B9E08B84-BC80-4CE8-AEB9-6EFABAAA584B}" type="presParOf" srcId="{B7B364D3-4BEA-499A-B0F3-878480D8FB65}" destId="{75AEB1D8-0BF8-4263-8800-95E8985D3CC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10A3-236E-FA45-A22B-E20FD720F627}">
      <dsp:nvSpPr>
        <dsp:cNvPr id="0" name=""/>
        <dsp:cNvSpPr/>
      </dsp:nvSpPr>
      <dsp:spPr>
        <a:xfrm>
          <a:off x="2656" y="2158096"/>
          <a:ext cx="1695954" cy="13988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en-US" altLang="zh-CN" sz="2400" b="1" kern="1200" dirty="0" smtClean="0"/>
            <a:t>Ali</a:t>
          </a:r>
          <a:r>
            <a:rPr lang="zh-CN" altLang="en-US" sz="2400" b="1" kern="1200" dirty="0" smtClean="0"/>
            <a:t> </a:t>
          </a:r>
          <a:r>
            <a:rPr lang="en-US" altLang="zh-CN" sz="2400" b="1" kern="1200" dirty="0" smtClean="0"/>
            <a:t>Express</a:t>
          </a:r>
          <a:endParaRPr lang="zh-CN" altLang="en-US" sz="2400" b="1" kern="1200" dirty="0"/>
        </a:p>
      </dsp:txBody>
      <dsp:txXfrm>
        <a:off x="34846" y="2190286"/>
        <a:ext cx="1631574" cy="1034683"/>
      </dsp:txXfrm>
    </dsp:sp>
    <dsp:sp modelId="{1C240820-C469-AF49-99CB-46ADD00BF4B7}">
      <dsp:nvSpPr>
        <dsp:cNvPr id="0" name=""/>
        <dsp:cNvSpPr/>
      </dsp:nvSpPr>
      <dsp:spPr>
        <a:xfrm>
          <a:off x="961302" y="2396051"/>
          <a:ext cx="1987725" cy="1987725"/>
        </a:xfrm>
        <a:prstGeom prst="leftCircularArrow">
          <a:avLst>
            <a:gd name="adj1" fmla="val 2262"/>
            <a:gd name="adj2" fmla="val 272632"/>
            <a:gd name="adj3" fmla="val 2048142"/>
            <a:gd name="adj4" fmla="val 9024489"/>
            <a:gd name="adj5" fmla="val 2639"/>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B33859E7-DCAB-7A4B-AF92-D6C458072AD8}">
      <dsp:nvSpPr>
        <dsp:cNvPr id="0" name=""/>
        <dsp:cNvSpPr/>
      </dsp:nvSpPr>
      <dsp:spPr>
        <a:xfrm>
          <a:off x="379534" y="3257159"/>
          <a:ext cx="1507514" cy="599488"/>
        </a:xfrm>
        <a:prstGeom prst="roundRect">
          <a:avLst>
            <a:gd name="adj" fmla="val 10000"/>
          </a:avLst>
        </a:prstGeom>
        <a:solidFill>
          <a:srgbClr val="FF9A56"/>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t>原始数据</a:t>
          </a:r>
          <a:endParaRPr lang="zh-CN" altLang="en-US" sz="2600" b="1" kern="1200" dirty="0"/>
        </a:p>
      </dsp:txBody>
      <dsp:txXfrm>
        <a:off x="397092" y="3274717"/>
        <a:ext cx="1472398" cy="564372"/>
      </dsp:txXfrm>
    </dsp:sp>
    <dsp:sp modelId="{1D2326C6-8DF1-A54D-B3E6-7439FEF9387D}">
      <dsp:nvSpPr>
        <dsp:cNvPr id="0" name=""/>
        <dsp:cNvSpPr/>
      </dsp:nvSpPr>
      <dsp:spPr>
        <a:xfrm>
          <a:off x="2101153" y="2158096"/>
          <a:ext cx="2086685" cy="13988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ctr" defTabSz="1066800">
            <a:lnSpc>
              <a:spcPct val="150000"/>
            </a:lnSpc>
            <a:spcBef>
              <a:spcPct val="0"/>
            </a:spcBef>
            <a:spcAft>
              <a:spcPct val="15000"/>
            </a:spcAft>
            <a:buChar char="••"/>
          </a:pPr>
          <a:r>
            <a:rPr lang="zh-CN" altLang="en-US" sz="2400" b="1" kern="1200" dirty="0" smtClean="0"/>
            <a:t>提取关键词</a:t>
          </a:r>
          <a:endParaRPr lang="zh-CN" altLang="en-US" sz="2400" b="1" kern="1200" dirty="0"/>
        </a:p>
      </dsp:txBody>
      <dsp:txXfrm>
        <a:off x="2133343" y="2490030"/>
        <a:ext cx="2022305" cy="1034683"/>
      </dsp:txXfrm>
    </dsp:sp>
    <dsp:sp modelId="{F40ECD94-FDC7-0F48-AFEB-DA35E7D37198}">
      <dsp:nvSpPr>
        <dsp:cNvPr id="0" name=""/>
        <dsp:cNvSpPr/>
      </dsp:nvSpPr>
      <dsp:spPr>
        <a:xfrm>
          <a:off x="3255165" y="1331223"/>
          <a:ext cx="1987725" cy="1987725"/>
        </a:xfrm>
        <a:prstGeom prst="circularArrow">
          <a:avLst>
            <a:gd name="adj1" fmla="val 2262"/>
            <a:gd name="adj2" fmla="val 272632"/>
            <a:gd name="adj3" fmla="val 19551858"/>
            <a:gd name="adj4" fmla="val 12575511"/>
            <a:gd name="adj5" fmla="val 2639"/>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4BAEA2B6-9B04-7944-A3CB-3AA0C8CF5EA3}">
      <dsp:nvSpPr>
        <dsp:cNvPr id="0" name=""/>
        <dsp:cNvSpPr/>
      </dsp:nvSpPr>
      <dsp:spPr>
        <a:xfrm>
          <a:off x="2673397" y="1858351"/>
          <a:ext cx="1507514" cy="599488"/>
        </a:xfrm>
        <a:prstGeom prst="roundRect">
          <a:avLst>
            <a:gd name="adj" fmla="val 10000"/>
          </a:avLst>
        </a:prstGeom>
        <a:solidFill>
          <a:srgbClr val="00B0F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t>数据提取</a:t>
          </a:r>
          <a:endParaRPr lang="zh-CN" altLang="en-US" sz="2600" b="1" kern="1200" dirty="0"/>
        </a:p>
      </dsp:txBody>
      <dsp:txXfrm>
        <a:off x="2690955" y="1875909"/>
        <a:ext cx="1472398" cy="564372"/>
      </dsp:txXfrm>
    </dsp:sp>
    <dsp:sp modelId="{0D84B994-5634-F540-9304-16120A2AAC52}">
      <dsp:nvSpPr>
        <dsp:cNvPr id="0" name=""/>
        <dsp:cNvSpPr/>
      </dsp:nvSpPr>
      <dsp:spPr>
        <a:xfrm>
          <a:off x="4401941" y="2158096"/>
          <a:ext cx="1695954" cy="13988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200000"/>
            </a:lnSpc>
            <a:spcBef>
              <a:spcPct val="0"/>
            </a:spcBef>
            <a:spcAft>
              <a:spcPct val="15000"/>
            </a:spcAft>
            <a:buChar char="••"/>
          </a:pPr>
          <a:r>
            <a:rPr lang="zh-CN" altLang="en-US" sz="2400" b="1" kern="1200" dirty="0" smtClean="0"/>
            <a:t>削减变量</a:t>
          </a:r>
          <a:endParaRPr lang="zh-CN" altLang="en-US" sz="2400" b="1" kern="1200" dirty="0"/>
        </a:p>
      </dsp:txBody>
      <dsp:txXfrm>
        <a:off x="4434131" y="2190286"/>
        <a:ext cx="1631574" cy="1034683"/>
      </dsp:txXfrm>
    </dsp:sp>
    <dsp:sp modelId="{C408327A-1DD3-9D41-B796-4CFD61EEDB33}">
      <dsp:nvSpPr>
        <dsp:cNvPr id="0" name=""/>
        <dsp:cNvSpPr/>
      </dsp:nvSpPr>
      <dsp:spPr>
        <a:xfrm>
          <a:off x="5361364" y="2404944"/>
          <a:ext cx="1975818" cy="1975818"/>
        </a:xfrm>
        <a:prstGeom prst="leftCircularArrow">
          <a:avLst>
            <a:gd name="adj1" fmla="val 2276"/>
            <a:gd name="adj2" fmla="val 274361"/>
            <a:gd name="adj3" fmla="val 2049871"/>
            <a:gd name="adj4" fmla="val 9024489"/>
            <a:gd name="adj5" fmla="val 2655"/>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382EFC9B-EE14-E343-8493-5783CFFD7F75}">
      <dsp:nvSpPr>
        <dsp:cNvPr id="0" name=""/>
        <dsp:cNvSpPr/>
      </dsp:nvSpPr>
      <dsp:spPr>
        <a:xfrm>
          <a:off x="4778820" y="3257159"/>
          <a:ext cx="1507514" cy="599488"/>
        </a:xfrm>
        <a:prstGeom prst="roundRect">
          <a:avLst>
            <a:gd name="adj" fmla="val 10000"/>
          </a:avLst>
        </a:prstGeom>
        <a:solidFill>
          <a:srgbClr val="7030A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t>数据处理</a:t>
          </a:r>
          <a:endParaRPr lang="zh-CN" altLang="en-US" sz="2600" b="1" kern="1200" dirty="0"/>
        </a:p>
      </dsp:txBody>
      <dsp:txXfrm>
        <a:off x="4796378" y="3274717"/>
        <a:ext cx="1472398" cy="564372"/>
      </dsp:txXfrm>
    </dsp:sp>
    <dsp:sp modelId="{FC6B481A-9769-C446-B06A-AD874D6C6ED2}">
      <dsp:nvSpPr>
        <dsp:cNvPr id="0" name=""/>
        <dsp:cNvSpPr/>
      </dsp:nvSpPr>
      <dsp:spPr>
        <a:xfrm>
          <a:off x="6500438" y="2158096"/>
          <a:ext cx="2065977" cy="13988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1066800">
            <a:lnSpc>
              <a:spcPct val="90000"/>
            </a:lnSpc>
            <a:spcBef>
              <a:spcPct val="0"/>
            </a:spcBef>
            <a:spcAft>
              <a:spcPct val="15000"/>
            </a:spcAft>
            <a:buChar char="••"/>
          </a:pPr>
          <a:r>
            <a:rPr lang="zh-CN" altLang="en-US" sz="2400" b="1" kern="1200" dirty="0" smtClean="0"/>
            <a:t>定性结论</a:t>
          </a:r>
          <a:endParaRPr lang="zh-CN" altLang="en-US" sz="2400" b="1" kern="1200" dirty="0"/>
        </a:p>
        <a:p>
          <a:pPr marL="228600" lvl="1" indent="-228600" algn="l" defTabSz="1066800">
            <a:lnSpc>
              <a:spcPct val="90000"/>
            </a:lnSpc>
            <a:spcBef>
              <a:spcPct val="0"/>
            </a:spcBef>
            <a:spcAft>
              <a:spcPct val="15000"/>
            </a:spcAft>
            <a:buChar char="••"/>
          </a:pPr>
          <a:r>
            <a:rPr lang="zh-CN" altLang="en-US" sz="2400" b="1" kern="1200" dirty="0" smtClean="0"/>
            <a:t>单一变量</a:t>
          </a:r>
          <a:endParaRPr lang="zh-CN" altLang="en-US" sz="2400" b="1" kern="1200" dirty="0"/>
        </a:p>
      </dsp:txBody>
      <dsp:txXfrm>
        <a:off x="6532628" y="2490030"/>
        <a:ext cx="2001597" cy="1034683"/>
      </dsp:txXfrm>
    </dsp:sp>
    <dsp:sp modelId="{3CE8E989-C70A-C247-9506-811767E2C2AE}">
      <dsp:nvSpPr>
        <dsp:cNvPr id="0" name=""/>
        <dsp:cNvSpPr/>
      </dsp:nvSpPr>
      <dsp:spPr>
        <a:xfrm>
          <a:off x="7062328" y="1858351"/>
          <a:ext cx="1507514" cy="599488"/>
        </a:xfrm>
        <a:prstGeom prst="roundRect">
          <a:avLst>
            <a:gd name="adj" fmla="val 10000"/>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zh-CN" altLang="en-US" sz="2600" b="1" kern="1200" dirty="0" smtClean="0"/>
            <a:t>建立模型</a:t>
          </a:r>
          <a:endParaRPr lang="zh-CN" altLang="en-US" sz="2600" b="1" kern="1200" dirty="0"/>
        </a:p>
      </dsp:txBody>
      <dsp:txXfrm>
        <a:off x="7079886" y="1875909"/>
        <a:ext cx="1472398" cy="56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E10A3-236E-FA45-A22B-E20FD720F627}">
      <dsp:nvSpPr>
        <dsp:cNvPr id="0" name=""/>
        <dsp:cNvSpPr/>
      </dsp:nvSpPr>
      <dsp:spPr>
        <a:xfrm>
          <a:off x="6957867"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100000"/>
            </a:lnSpc>
            <a:spcBef>
              <a:spcPct val="0"/>
            </a:spcBef>
            <a:spcAft>
              <a:spcPct val="15000"/>
            </a:spcAft>
            <a:buChar char="••"/>
          </a:pPr>
          <a:r>
            <a:rPr lang="zh-CN" altLang="en-US" sz="2300" b="1" kern="1200" dirty="0" smtClean="0"/>
            <a:t>定量结论</a:t>
          </a:r>
          <a:endParaRPr lang="zh-CN" altLang="en-US" sz="2300" b="1" kern="1200" dirty="0"/>
        </a:p>
        <a:p>
          <a:pPr marL="228600" lvl="1" indent="-228600" algn="l" defTabSz="1022350">
            <a:lnSpc>
              <a:spcPct val="100000"/>
            </a:lnSpc>
            <a:spcBef>
              <a:spcPct val="0"/>
            </a:spcBef>
            <a:spcAft>
              <a:spcPct val="15000"/>
            </a:spcAft>
            <a:buChar char="••"/>
          </a:pPr>
          <a:r>
            <a:rPr lang="zh-CN" altLang="en-US" sz="2300" b="1" kern="1200" dirty="0" smtClean="0"/>
            <a:t>多重变量</a:t>
          </a:r>
          <a:endParaRPr lang="zh-CN" altLang="en-US" sz="2300" b="1" kern="1200" dirty="0"/>
        </a:p>
      </dsp:txBody>
      <dsp:txXfrm>
        <a:off x="6988453" y="2223549"/>
        <a:ext cx="1550233" cy="983099"/>
      </dsp:txXfrm>
    </dsp:sp>
    <dsp:sp modelId="{1C240820-C469-AF49-99CB-46ADD00BF4B7}">
      <dsp:nvSpPr>
        <dsp:cNvPr id="0" name=""/>
        <dsp:cNvSpPr/>
      </dsp:nvSpPr>
      <dsp:spPr>
        <a:xfrm>
          <a:off x="5991146" y="2595925"/>
          <a:ext cx="1651828" cy="1651828"/>
        </a:xfrm>
        <a:prstGeom prst="circularArrow">
          <a:avLst>
            <a:gd name="adj1" fmla="val 2586"/>
            <a:gd name="adj2" fmla="val 314062"/>
            <a:gd name="adj3" fmla="val 8710427"/>
            <a:gd name="adj4" fmla="val 1775511"/>
            <a:gd name="adj5" fmla="val 3017"/>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B33859E7-DCAB-7A4B-AF92-D6C458072AD8}">
      <dsp:nvSpPr>
        <dsp:cNvPr id="0" name=""/>
        <dsp:cNvSpPr/>
      </dsp:nvSpPr>
      <dsp:spPr>
        <a:xfrm>
          <a:off x="6602162" y="3237234"/>
          <a:ext cx="1785680" cy="569602"/>
        </a:xfrm>
        <a:prstGeom prst="roundRect">
          <a:avLst>
            <a:gd name="adj" fmla="val 10000"/>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模型优化</a:t>
          </a:r>
          <a:endParaRPr lang="zh-CN" altLang="en-US" sz="2800" b="1" kern="1200" dirty="0"/>
        </a:p>
      </dsp:txBody>
      <dsp:txXfrm>
        <a:off x="6618845" y="3253917"/>
        <a:ext cx="1752314" cy="536236"/>
      </dsp:txXfrm>
    </dsp:sp>
    <dsp:sp modelId="{1D2326C6-8DF1-A54D-B3E6-7439FEF9387D}">
      <dsp:nvSpPr>
        <dsp:cNvPr id="0" name=""/>
        <dsp:cNvSpPr/>
      </dsp:nvSpPr>
      <dsp:spPr>
        <a:xfrm>
          <a:off x="4787327"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150000"/>
            </a:lnSpc>
            <a:spcBef>
              <a:spcPct val="0"/>
            </a:spcBef>
            <a:spcAft>
              <a:spcPct val="15000"/>
            </a:spcAft>
            <a:buChar char="••"/>
          </a:pPr>
          <a:r>
            <a:rPr lang="zh-CN" altLang="en-US" sz="2300" b="1" kern="1200" dirty="0" smtClean="0"/>
            <a:t>预测销量</a:t>
          </a:r>
          <a:endParaRPr lang="zh-CN" altLang="en-US" sz="2300" b="1" kern="1200" dirty="0"/>
        </a:p>
      </dsp:txBody>
      <dsp:txXfrm>
        <a:off x="4817913" y="2508351"/>
        <a:ext cx="1550233" cy="983099"/>
      </dsp:txXfrm>
    </dsp:sp>
    <dsp:sp modelId="{F40ECD94-FDC7-0F48-AFEB-DA35E7D37198}">
      <dsp:nvSpPr>
        <dsp:cNvPr id="0" name=""/>
        <dsp:cNvSpPr/>
      </dsp:nvSpPr>
      <dsp:spPr>
        <a:xfrm>
          <a:off x="3283144" y="1321728"/>
          <a:ext cx="2226787" cy="2226787"/>
        </a:xfrm>
        <a:prstGeom prst="leftCircularArrow">
          <a:avLst>
            <a:gd name="adj1" fmla="val 1918"/>
            <a:gd name="adj2" fmla="val 229417"/>
            <a:gd name="adj3" fmla="val 12804928"/>
            <a:gd name="adj4" fmla="val 19824489"/>
            <a:gd name="adj5" fmla="val 2238"/>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4BAEA2B6-9B04-7944-A3CB-3AA0C8CF5EA3}">
      <dsp:nvSpPr>
        <dsp:cNvPr id="0" name=""/>
        <dsp:cNvSpPr/>
      </dsp:nvSpPr>
      <dsp:spPr>
        <a:xfrm>
          <a:off x="4608282" y="1908162"/>
          <a:ext cx="1432360" cy="569602"/>
        </a:xfrm>
        <a:prstGeom prst="roundRect">
          <a:avLst>
            <a:gd name="adj" fmla="val 1000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应用</a:t>
          </a:r>
          <a:endParaRPr lang="zh-CN" altLang="en-US" sz="2800" b="1" kern="1200" dirty="0"/>
        </a:p>
      </dsp:txBody>
      <dsp:txXfrm>
        <a:off x="4624965" y="1924845"/>
        <a:ext cx="1398994" cy="536236"/>
      </dsp:txXfrm>
    </dsp:sp>
    <dsp:sp modelId="{0D84B994-5634-F540-9304-16120A2AAC52}">
      <dsp:nvSpPr>
        <dsp:cNvPr id="0" name=""/>
        <dsp:cNvSpPr/>
      </dsp:nvSpPr>
      <dsp:spPr>
        <a:xfrm>
          <a:off x="2156378" y="2192963"/>
          <a:ext cx="2248474"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200000"/>
            </a:lnSpc>
            <a:spcBef>
              <a:spcPct val="0"/>
            </a:spcBef>
            <a:spcAft>
              <a:spcPct val="15000"/>
            </a:spcAft>
            <a:buChar char="••"/>
          </a:pPr>
          <a:r>
            <a:rPr lang="zh-CN" altLang="en-US" sz="2300" b="1" kern="1200" dirty="0" smtClean="0"/>
            <a:t>评估精准度</a:t>
          </a:r>
          <a:endParaRPr lang="zh-CN" altLang="en-US" sz="2300" b="1" kern="1200" dirty="0"/>
        </a:p>
      </dsp:txBody>
      <dsp:txXfrm>
        <a:off x="2186964" y="2223549"/>
        <a:ext cx="2187302" cy="983099"/>
      </dsp:txXfrm>
    </dsp:sp>
    <dsp:sp modelId="{C408327A-1DD3-9D41-B796-4CFD61EEDB33}">
      <dsp:nvSpPr>
        <dsp:cNvPr id="0" name=""/>
        <dsp:cNvSpPr/>
      </dsp:nvSpPr>
      <dsp:spPr>
        <a:xfrm>
          <a:off x="1376932" y="2491047"/>
          <a:ext cx="1792244" cy="1792244"/>
        </a:xfrm>
        <a:prstGeom prst="circularArrow">
          <a:avLst>
            <a:gd name="adj1" fmla="val 2384"/>
            <a:gd name="adj2" fmla="val 288101"/>
            <a:gd name="adj3" fmla="val 8736388"/>
            <a:gd name="adj4" fmla="val 1775511"/>
            <a:gd name="adj5" fmla="val 2781"/>
          </a:avLst>
        </a:prstGeom>
        <a:solidFill>
          <a:schemeClr val="accent3">
            <a:lumMod val="75000"/>
          </a:schemeClr>
        </a:solidFill>
        <a:ln>
          <a:noFill/>
        </a:ln>
        <a:effectLst/>
      </dsp:spPr>
      <dsp:style>
        <a:lnRef idx="0">
          <a:scrgbClr r="0" g="0" b="0"/>
        </a:lnRef>
        <a:fillRef idx="1">
          <a:scrgbClr r="0" g="0" b="0"/>
        </a:fillRef>
        <a:effectRef idx="1">
          <a:scrgbClr r="0" g="0" b="0"/>
        </a:effectRef>
        <a:fontRef idx="minor">
          <a:schemeClr val="lt1"/>
        </a:fontRef>
      </dsp:style>
    </dsp:sp>
    <dsp:sp modelId="{382EFC9B-EE14-E343-8493-5783CFFD7F75}">
      <dsp:nvSpPr>
        <dsp:cNvPr id="0" name=""/>
        <dsp:cNvSpPr/>
      </dsp:nvSpPr>
      <dsp:spPr>
        <a:xfrm>
          <a:off x="1997106" y="3237234"/>
          <a:ext cx="2029883" cy="569602"/>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灵敏度分析</a:t>
          </a:r>
          <a:endParaRPr lang="zh-CN" altLang="en-US" sz="2800" b="1" kern="1200" dirty="0"/>
        </a:p>
      </dsp:txBody>
      <dsp:txXfrm>
        <a:off x="2013789" y="3253917"/>
        <a:ext cx="1996517" cy="536236"/>
      </dsp:txXfrm>
    </dsp:sp>
    <dsp:sp modelId="{FC6B481A-9769-C446-B06A-AD874D6C6ED2}">
      <dsp:nvSpPr>
        <dsp:cNvPr id="0" name=""/>
        <dsp:cNvSpPr/>
      </dsp:nvSpPr>
      <dsp:spPr>
        <a:xfrm>
          <a:off x="182271" y="2192963"/>
          <a:ext cx="1611405" cy="13290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zh-CN" altLang="en-US" sz="2300" b="1" kern="1200" dirty="0" smtClean="0"/>
            <a:t>数据结果</a:t>
          </a:r>
          <a:endParaRPr lang="zh-CN" altLang="en-US" sz="2300" b="1" kern="1200" dirty="0"/>
        </a:p>
        <a:p>
          <a:pPr marL="228600" lvl="1" indent="-228600" algn="l" defTabSz="1022350">
            <a:lnSpc>
              <a:spcPct val="90000"/>
            </a:lnSpc>
            <a:spcBef>
              <a:spcPct val="0"/>
            </a:spcBef>
            <a:spcAft>
              <a:spcPct val="15000"/>
            </a:spcAft>
            <a:buChar char="••"/>
          </a:pPr>
          <a:r>
            <a:rPr lang="zh-CN" altLang="en-US" sz="2300" b="1" kern="1200" smtClean="0"/>
            <a:t>优缺点</a:t>
          </a:r>
          <a:endParaRPr lang="zh-CN" altLang="en-US" sz="2300" b="1" kern="1200" dirty="0"/>
        </a:p>
      </dsp:txBody>
      <dsp:txXfrm>
        <a:off x="212857" y="2508351"/>
        <a:ext cx="1550233" cy="983099"/>
      </dsp:txXfrm>
    </dsp:sp>
    <dsp:sp modelId="{3CE8E989-C70A-C247-9506-811767E2C2AE}">
      <dsp:nvSpPr>
        <dsp:cNvPr id="0" name=""/>
        <dsp:cNvSpPr/>
      </dsp:nvSpPr>
      <dsp:spPr>
        <a:xfrm>
          <a:off x="3226" y="1908162"/>
          <a:ext cx="1432360" cy="569602"/>
        </a:xfrm>
        <a:prstGeom prst="roundRect">
          <a:avLst>
            <a:gd name="adj" fmla="val 10000"/>
          </a:avLst>
        </a:prstGeom>
        <a:solidFill>
          <a:srgbClr val="0070C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t>结论</a:t>
          </a:r>
          <a:endParaRPr lang="zh-CN" altLang="en-US" sz="2800" b="1" kern="1200" dirty="0"/>
        </a:p>
      </dsp:txBody>
      <dsp:txXfrm>
        <a:off x="19909" y="1924845"/>
        <a:ext cx="1398994" cy="536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5EF57-307A-43C8-8ECA-4E4322153777}">
      <dsp:nvSpPr>
        <dsp:cNvPr id="0" name=""/>
        <dsp:cNvSpPr/>
      </dsp:nvSpPr>
      <dsp:spPr>
        <a:xfrm>
          <a:off x="4157740" y="1826"/>
          <a:ext cx="5406817" cy="135208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100000"/>
            </a:lnSpc>
            <a:spcBef>
              <a:spcPct val="0"/>
            </a:spcBef>
            <a:spcAft>
              <a:spcPct val="15000"/>
            </a:spcAft>
            <a:buChar char="••"/>
          </a:pPr>
          <a:r>
            <a:rPr lang="en-US" altLang="zh-CN" sz="2400" b="1" kern="1200" dirty="0" smtClean="0">
              <a:solidFill>
                <a:srgbClr val="FF0000"/>
              </a:solidFill>
            </a:rPr>
            <a:t>RAM,ROM,CPU</a:t>
          </a:r>
          <a:r>
            <a:rPr lang="zh-CN" altLang="en-US" sz="2400" b="1" kern="1200" dirty="0" smtClean="0"/>
            <a:t>可成为生产时质量提高的首选</a:t>
          </a:r>
          <a:endParaRPr lang="zh-CN" altLang="en-US" sz="2400" b="1" kern="1200" dirty="0"/>
        </a:p>
      </dsp:txBody>
      <dsp:txXfrm>
        <a:off x="4157740" y="170837"/>
        <a:ext cx="4899784" cy="1014066"/>
      </dsp:txXfrm>
    </dsp:sp>
    <dsp:sp modelId="{6A1A3DCA-A819-45E8-AE5B-3C4B633FD574}">
      <dsp:nvSpPr>
        <dsp:cNvPr id="0" name=""/>
        <dsp:cNvSpPr/>
      </dsp:nvSpPr>
      <dsp:spPr>
        <a:xfrm>
          <a:off x="1584181" y="183516"/>
          <a:ext cx="2586059" cy="9896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首选因素</a:t>
          </a:r>
          <a:endParaRPr lang="zh-CN" altLang="en-US" sz="3200" kern="1200" dirty="0"/>
        </a:p>
      </dsp:txBody>
      <dsp:txXfrm>
        <a:off x="1632489" y="231824"/>
        <a:ext cx="2489443" cy="892988"/>
      </dsp:txXfrm>
    </dsp:sp>
    <dsp:sp modelId="{608BD255-0184-476F-AF9E-EC3422C6E1F9}">
      <dsp:nvSpPr>
        <dsp:cNvPr id="0" name=""/>
        <dsp:cNvSpPr/>
      </dsp:nvSpPr>
      <dsp:spPr>
        <a:xfrm>
          <a:off x="3811440" y="1528782"/>
          <a:ext cx="6053655" cy="135153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100000"/>
            </a:lnSpc>
            <a:spcBef>
              <a:spcPct val="0"/>
            </a:spcBef>
            <a:spcAft>
              <a:spcPct val="15000"/>
            </a:spcAft>
            <a:buChar char="••"/>
          </a:pPr>
          <a:r>
            <a:rPr lang="zh-CN" altLang="en-US" sz="2400" b="1" kern="1200" dirty="0" smtClean="0"/>
            <a:t>公众对</a:t>
          </a:r>
          <a:r>
            <a:rPr lang="zh-CN" altLang="en-US" sz="2400" b="1" kern="1200" dirty="0" smtClean="0">
              <a:solidFill>
                <a:srgbClr val="FF0000"/>
              </a:solidFill>
            </a:rPr>
            <a:t>屏幕分辨率与像素</a:t>
          </a:r>
          <a:r>
            <a:rPr lang="zh-CN" altLang="en-US" sz="2400" b="1" kern="1200" dirty="0" smtClean="0">
              <a:solidFill>
                <a:srgbClr val="7030A0"/>
              </a:solidFill>
            </a:rPr>
            <a:t>敏感度不高</a:t>
          </a:r>
          <a:r>
            <a:rPr lang="zh-CN" altLang="en-US" sz="2400" b="1" kern="1200" dirty="0" smtClean="0"/>
            <a:t>，相较于价格，生产时应更注意</a:t>
          </a:r>
          <a:r>
            <a:rPr lang="zh-CN" altLang="en-US" sz="2400" b="1" kern="1200" dirty="0" smtClean="0">
              <a:solidFill>
                <a:srgbClr val="FF0000"/>
              </a:solidFill>
            </a:rPr>
            <a:t>成本降低</a:t>
          </a:r>
          <a:endParaRPr lang="zh-CN" altLang="en-US" sz="2400" b="1" kern="1200" dirty="0">
            <a:solidFill>
              <a:srgbClr val="FF0000"/>
            </a:solidFill>
          </a:endParaRPr>
        </a:p>
      </dsp:txBody>
      <dsp:txXfrm>
        <a:off x="3811440" y="1697724"/>
        <a:ext cx="5546829" cy="1013653"/>
      </dsp:txXfrm>
    </dsp:sp>
    <dsp:sp modelId="{BE32D75B-6649-43C6-8B39-FB4895679A16}">
      <dsp:nvSpPr>
        <dsp:cNvPr id="0" name=""/>
        <dsp:cNvSpPr/>
      </dsp:nvSpPr>
      <dsp:spPr>
        <a:xfrm>
          <a:off x="1583791" y="1709031"/>
          <a:ext cx="2400470" cy="10379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zh-CN" altLang="en-US" sz="3200" kern="1200" dirty="0" smtClean="0"/>
            <a:t>不敏感因素</a:t>
          </a:r>
          <a:endParaRPr lang="zh-CN" altLang="en-US" sz="3200" kern="1200" dirty="0"/>
        </a:p>
      </dsp:txBody>
      <dsp:txXfrm>
        <a:off x="1634458" y="1759698"/>
        <a:ext cx="2299136" cy="9365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1741A-31AB-49C7-BBB9-17048400F0B3}">
      <dsp:nvSpPr>
        <dsp:cNvPr id="0" name=""/>
        <dsp:cNvSpPr/>
      </dsp:nvSpPr>
      <dsp:spPr>
        <a:xfrm rot="5400000">
          <a:off x="-230218" y="240665"/>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定性分析</a:t>
          </a:r>
          <a:endParaRPr lang="zh-CN" altLang="en-US" sz="2000" b="1" kern="1200" dirty="0"/>
        </a:p>
      </dsp:txBody>
      <dsp:txXfrm rot="-5400000">
        <a:off x="1" y="547624"/>
        <a:ext cx="1074353" cy="460437"/>
      </dsp:txXfrm>
    </dsp:sp>
    <dsp:sp modelId="{4C720786-CD0F-4B01-9C54-52A2D3B3891A}">
      <dsp:nvSpPr>
        <dsp:cNvPr id="0" name=""/>
        <dsp:cNvSpPr/>
      </dsp:nvSpPr>
      <dsp:spPr>
        <a:xfrm rot="5400000">
          <a:off x="4142825" y="-3064763"/>
          <a:ext cx="997613" cy="7134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FF0000"/>
              </a:solidFill>
            </a:rPr>
            <a:t>权重确定方法</a:t>
          </a:r>
          <a:r>
            <a:rPr lang="zh-CN" altLang="en-US" sz="2200" b="1" kern="1200" dirty="0" smtClean="0"/>
            <a:t>可对独立变量重要程度进行直观的</a:t>
          </a:r>
          <a:r>
            <a:rPr lang="zh-CN" altLang="en-US" sz="2200" b="1" kern="1200" dirty="0" smtClean="0">
              <a:solidFill>
                <a:srgbClr val="FF0000"/>
              </a:solidFill>
            </a:rPr>
            <a:t>定性</a:t>
          </a:r>
          <a:r>
            <a:rPr lang="zh-CN" altLang="en-US" sz="2200" b="1" kern="1200" dirty="0" smtClean="0"/>
            <a:t>展现，帮助生产商进行辅助分析</a:t>
          </a:r>
          <a:endParaRPr lang="zh-CN" altLang="en-US" sz="2200" b="1" kern="1200" dirty="0"/>
        </a:p>
      </dsp:txBody>
      <dsp:txXfrm rot="-5400000">
        <a:off x="1074353" y="52408"/>
        <a:ext cx="7085859" cy="900215"/>
      </dsp:txXfrm>
    </dsp:sp>
    <dsp:sp modelId="{7D512C88-9E75-4BB5-B297-D84E27B83F9F}">
      <dsp:nvSpPr>
        <dsp:cNvPr id="0" name=""/>
        <dsp:cNvSpPr/>
      </dsp:nvSpPr>
      <dsp:spPr>
        <a:xfrm rot="5400000">
          <a:off x="-230218" y="162485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因素排名</a:t>
          </a:r>
          <a:endParaRPr lang="zh-CN" altLang="en-US" sz="2000" b="1" kern="1200" dirty="0"/>
        </a:p>
      </dsp:txBody>
      <dsp:txXfrm rot="-5400000">
        <a:off x="1" y="1931817"/>
        <a:ext cx="1074353" cy="460437"/>
      </dsp:txXfrm>
    </dsp:sp>
    <dsp:sp modelId="{1B1DFB7F-9975-4C1F-A29D-28D02B14EF80}">
      <dsp:nvSpPr>
        <dsp:cNvPr id="0" name=""/>
        <dsp:cNvSpPr/>
      </dsp:nvSpPr>
      <dsp:spPr>
        <a:xfrm rot="5400000">
          <a:off x="4142825" y="-1673833"/>
          <a:ext cx="997613" cy="7134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FF0000"/>
              </a:solidFill>
            </a:rPr>
            <a:t>主成分分析</a:t>
          </a:r>
          <a:r>
            <a:rPr lang="zh-CN" altLang="en-US" sz="2200" b="1" kern="1200" dirty="0" smtClean="0"/>
            <a:t>，</a:t>
          </a:r>
          <a:r>
            <a:rPr lang="zh-CN" altLang="en-US" sz="2200" b="1" kern="1200" dirty="0" smtClean="0">
              <a:solidFill>
                <a:srgbClr val="FF0000"/>
              </a:solidFill>
            </a:rPr>
            <a:t>神经网络</a:t>
          </a:r>
          <a:r>
            <a:rPr lang="zh-CN" altLang="en-US" sz="2200" b="1" kern="1200" dirty="0" smtClean="0"/>
            <a:t>等定量数据处理方法分析独立变量，探究大众需求，得出了</a:t>
          </a:r>
          <a:r>
            <a:rPr lang="zh-CN" altLang="en-US" sz="2200" b="1" kern="1200" dirty="0" smtClean="0">
              <a:solidFill>
                <a:srgbClr val="FF0000"/>
              </a:solidFill>
            </a:rPr>
            <a:t>重要因素的具体排名</a:t>
          </a:r>
          <a:endParaRPr lang="zh-CN" altLang="en-US" sz="2200" b="1" kern="1200" dirty="0">
            <a:solidFill>
              <a:srgbClr val="FF0000"/>
            </a:solidFill>
          </a:endParaRPr>
        </a:p>
      </dsp:txBody>
      <dsp:txXfrm rot="-5400000">
        <a:off x="1074353" y="1443338"/>
        <a:ext cx="7085859" cy="900215"/>
      </dsp:txXfrm>
    </dsp:sp>
    <dsp:sp modelId="{75604D26-8377-4B8B-AC20-983F51702F76}">
      <dsp:nvSpPr>
        <dsp:cNvPr id="0" name=""/>
        <dsp:cNvSpPr/>
      </dsp:nvSpPr>
      <dsp:spPr>
        <a:xfrm rot="5400000">
          <a:off x="-230218" y="3015788"/>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定量优化</a:t>
          </a:r>
          <a:endParaRPr lang="zh-CN" altLang="en-US" sz="2000" b="1" kern="1200" dirty="0"/>
        </a:p>
      </dsp:txBody>
      <dsp:txXfrm rot="-5400000">
        <a:off x="1" y="3322747"/>
        <a:ext cx="1074353" cy="460437"/>
      </dsp:txXfrm>
    </dsp:sp>
    <dsp:sp modelId="{D0B6C5D0-1DF6-4822-8B10-3810AF366E2A}">
      <dsp:nvSpPr>
        <dsp:cNvPr id="0" name=""/>
        <dsp:cNvSpPr/>
      </dsp:nvSpPr>
      <dsp:spPr>
        <a:xfrm rot="5400000">
          <a:off x="4142825" y="-282902"/>
          <a:ext cx="997613" cy="7134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FF0000"/>
              </a:solidFill>
            </a:rPr>
            <a:t>优化模型</a:t>
          </a:r>
          <a:r>
            <a:rPr lang="zh-CN" altLang="en-US" sz="2200" b="1" kern="1200" dirty="0" smtClean="0"/>
            <a:t>对手机</a:t>
          </a:r>
          <a:r>
            <a:rPr lang="zh-CN" altLang="en-US" sz="2200" b="1" kern="1200" dirty="0" smtClean="0">
              <a:solidFill>
                <a:srgbClr val="FF0000"/>
              </a:solidFill>
            </a:rPr>
            <a:t>具体特征</a:t>
          </a:r>
          <a:r>
            <a:rPr lang="zh-CN" altLang="en-US" sz="2200" b="1" kern="1200" dirty="0" smtClean="0"/>
            <a:t>对销量的影响进行了</a:t>
          </a:r>
          <a:r>
            <a:rPr lang="zh-CN" altLang="en-US" sz="2200" b="1" kern="1200" dirty="0" smtClean="0">
              <a:solidFill>
                <a:srgbClr val="FF0000"/>
              </a:solidFill>
            </a:rPr>
            <a:t>定量分析</a:t>
          </a:r>
          <a:r>
            <a:rPr lang="zh-CN" altLang="en-US" sz="2200" b="1" kern="1200" dirty="0" smtClean="0"/>
            <a:t>，其结论对具体产品制造进行了指导优化</a:t>
          </a:r>
          <a:endParaRPr lang="zh-CN" altLang="en-US" sz="2200" b="1" kern="1200" dirty="0"/>
        </a:p>
      </dsp:txBody>
      <dsp:txXfrm rot="-5400000">
        <a:off x="1074353" y="2834269"/>
        <a:ext cx="7085859" cy="900215"/>
      </dsp:txXfrm>
    </dsp:sp>
    <dsp:sp modelId="{24EAAECF-B7AF-4C64-A740-60FEF886795C}">
      <dsp:nvSpPr>
        <dsp:cNvPr id="0" name=""/>
        <dsp:cNvSpPr/>
      </dsp:nvSpPr>
      <dsp:spPr>
        <a:xfrm rot="5400000">
          <a:off x="-230218" y="4406719"/>
          <a:ext cx="1534790" cy="107435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应用价值</a:t>
          </a:r>
          <a:endParaRPr lang="zh-CN" altLang="en-US" sz="2000" b="1" kern="1200" dirty="0"/>
        </a:p>
      </dsp:txBody>
      <dsp:txXfrm rot="-5400000">
        <a:off x="1" y="4713678"/>
        <a:ext cx="1074353" cy="460437"/>
      </dsp:txXfrm>
    </dsp:sp>
    <dsp:sp modelId="{75AEB1D8-0BF8-4263-8800-95E8985D3CC3}">
      <dsp:nvSpPr>
        <dsp:cNvPr id="0" name=""/>
        <dsp:cNvSpPr/>
      </dsp:nvSpPr>
      <dsp:spPr>
        <a:xfrm rot="5400000">
          <a:off x="4142825" y="1108028"/>
          <a:ext cx="997613" cy="713455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zh-CN" altLang="en-US" sz="2200" b="1" kern="1200" dirty="0" smtClean="0">
              <a:solidFill>
                <a:srgbClr val="FF0000"/>
              </a:solidFill>
            </a:rPr>
            <a:t>应用与优化模型</a:t>
          </a:r>
          <a:r>
            <a:rPr lang="zh-CN" altLang="en-US" sz="2200" b="1" kern="1200" dirty="0" smtClean="0"/>
            <a:t>可以成功高效的</a:t>
          </a:r>
          <a:r>
            <a:rPr lang="zh-CN" altLang="en-US" sz="2200" b="1" kern="1200" dirty="0" smtClean="0">
              <a:solidFill>
                <a:srgbClr val="FF0000"/>
              </a:solidFill>
            </a:rPr>
            <a:t>预测销量</a:t>
          </a:r>
          <a:r>
            <a:rPr lang="zh-CN" altLang="en-US" sz="2200" b="1" kern="1200" dirty="0" smtClean="0"/>
            <a:t>，有着重要的</a:t>
          </a:r>
          <a:r>
            <a:rPr lang="zh-CN" altLang="en-US" sz="2200" b="1" kern="1200" dirty="0" smtClean="0">
              <a:solidFill>
                <a:srgbClr val="FF0000"/>
              </a:solidFill>
            </a:rPr>
            <a:t>实际应用价值</a:t>
          </a:r>
          <a:endParaRPr lang="zh-CN" altLang="en-US" sz="2200" b="1" kern="1200" dirty="0">
            <a:solidFill>
              <a:srgbClr val="FF0000"/>
            </a:solidFill>
          </a:endParaRPr>
        </a:p>
      </dsp:txBody>
      <dsp:txXfrm rot="-5400000">
        <a:off x="1074353" y="4225200"/>
        <a:ext cx="7085859" cy="90021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2018/11/8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88175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50997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4183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4503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87900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8528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41134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227551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1352577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18022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553989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
        <p:nvSpPr>
          <p:cNvPr id="4" name="矩形 3"/>
          <p:cNvSpPr/>
          <p:nvPr userDrawn="1"/>
        </p:nvSpPr>
        <p:spPr>
          <a:xfrm>
            <a:off x="6243921" y="6545426"/>
            <a:ext cx="581352" cy="353943"/>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矩形 1"/>
          <p:cNvSpPr/>
          <p:nvPr userDrawn="1"/>
        </p:nvSpPr>
        <p:spPr>
          <a:xfrm>
            <a:off x="0" y="0"/>
            <a:ext cx="9644063"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7821179"/>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23028211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76749599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47125501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21784574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7679923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62199596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89840636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8615922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70308637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
        <p:nvSpPr>
          <p:cNvPr id="5" name="矩形 4"/>
          <p:cNvSpPr/>
          <p:nvPr userDrawn="1"/>
        </p:nvSpPr>
        <p:spPr>
          <a:xfrm>
            <a:off x="6243921" y="6545426"/>
            <a:ext cx="581352" cy="353943"/>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6" name="矩形 5"/>
          <p:cNvSpPr/>
          <p:nvPr userDrawn="1"/>
        </p:nvSpPr>
        <p:spPr>
          <a:xfrm>
            <a:off x="0" y="0"/>
            <a:ext cx="9644063" cy="723265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7395972"/>
      </p:ext>
    </p:extLst>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3A93E93-166D-47F5-9EF1-ACEABE24AEEA}" type="datetimeFigureOut">
              <a:rPr lang="zh-CN" altLang="en-US" smtClean="0"/>
              <a:pPr/>
              <a:t>2018/11/8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32224348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3179" y="385763"/>
            <a:ext cx="8317707"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3179" y="1925638"/>
            <a:ext cx="8317707"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63179" y="6704014"/>
            <a:ext cx="2169319"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pPr/>
              <a:t>2018/11/8</a:t>
            </a:fld>
            <a:endParaRPr lang="zh-CN" altLang="en-US"/>
          </a:p>
        </p:txBody>
      </p:sp>
      <p:sp>
        <p:nvSpPr>
          <p:cNvPr id="5" name="页脚占位符 4"/>
          <p:cNvSpPr>
            <a:spLocks noGrp="1"/>
          </p:cNvSpPr>
          <p:nvPr>
            <p:ph type="ftr" sz="quarter" idx="3"/>
          </p:nvPr>
        </p:nvSpPr>
        <p:spPr>
          <a:xfrm>
            <a:off x="3194448" y="6704014"/>
            <a:ext cx="3255169"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11567" y="6704014"/>
            <a:ext cx="2169319"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61" r:id="rId1"/>
  </p:sldLayoutIdLst>
  <p:transition spd="slow">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43A93E93-166D-47F5-9EF1-ACEABE24AEEA}" type="datetimeFigureOut">
              <a:rPr lang="zh-CN" altLang="en-US" smtClean="0"/>
              <a:pPr/>
              <a:t>2018/11/8</a:t>
            </a:fld>
            <a:endParaRPr lang="zh-CN" altLang="en-US"/>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894473539"/>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ransition spd="slow">
    <p:push dir="u"/>
  </p:transition>
  <p:timing>
    <p:tnLst>
      <p:par>
        <p:cTn id="1" dur="indefinite" restart="never" nodeType="tmRoot"/>
      </p:par>
    </p:tnLst>
  </p:timing>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20.png"/><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0"/>
          <p:cNvSpPr txBox="1"/>
          <p:nvPr/>
        </p:nvSpPr>
        <p:spPr>
          <a:xfrm>
            <a:off x="1495696" y="1071292"/>
            <a:ext cx="6717207" cy="2285233"/>
          </a:xfrm>
          <a:prstGeom prst="rect">
            <a:avLst/>
          </a:prstGeom>
          <a:noFill/>
        </p:spPr>
        <p:txBody>
          <a:bodyPr wrap="none" lIns="68572" tIns="34286" rIns="68572" bIns="34286">
            <a:spAutoFit/>
          </a:bodyPr>
          <a:lstStyle/>
          <a:p>
            <a:pPr algn="ctr">
              <a:buNone/>
            </a:pPr>
            <a:r>
              <a:rPr lang="en-US" altLang="zh-CN"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rPr>
              <a:t>Evaluation and Prediction of </a:t>
            </a:r>
            <a:endParaRPr lang="en-US" altLang="zh-CN" sz="4800" b="1" dirty="0" smtClean="0">
              <a:solidFill>
                <a:srgbClr val="7393B0"/>
              </a:solidFill>
              <a:latin typeface="华文隶书" panose="02010800040101010101" pitchFamily="2" charset="-122"/>
              <a:ea typeface="华文隶书" panose="02010800040101010101" pitchFamily="2" charset="-122"/>
              <a:cs typeface="Arial" panose="020B0604020202020204" pitchFamily="34" charset="0"/>
            </a:endParaRPr>
          </a:p>
          <a:p>
            <a:pPr algn="ctr">
              <a:buNone/>
            </a:pPr>
            <a:r>
              <a:rPr lang="en-US" altLang="zh-CN" sz="4800" b="1" dirty="0" smtClean="0">
                <a:solidFill>
                  <a:srgbClr val="7393B0"/>
                </a:solidFill>
                <a:latin typeface="华文隶书" panose="02010800040101010101" pitchFamily="2" charset="-122"/>
                <a:ea typeface="华文隶书" panose="02010800040101010101" pitchFamily="2" charset="-122"/>
                <a:cs typeface="Arial" panose="020B0604020202020204" pitchFamily="34" charset="0"/>
              </a:rPr>
              <a:t>Cell </a:t>
            </a:r>
            <a:r>
              <a:rPr lang="en-US" altLang="zh-CN"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rPr>
              <a:t>Phone Sales </a:t>
            </a:r>
          </a:p>
          <a:p>
            <a:pPr algn="ctr">
              <a:buNone/>
            </a:pPr>
            <a:r>
              <a:rPr lang="en-US" altLang="zh-CN"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rPr>
              <a:t>Based on Various Techniques</a:t>
            </a:r>
            <a:endParaRPr lang="zh-CN" altLang="en-US" sz="4800" b="1" dirty="0">
              <a:solidFill>
                <a:srgbClr val="7393B0"/>
              </a:solidFill>
              <a:latin typeface="华文隶书" panose="02010800040101010101" pitchFamily="2" charset="-122"/>
              <a:ea typeface="华文隶书" panose="02010800040101010101" pitchFamily="2" charset="-122"/>
              <a:cs typeface="Arial" panose="020B0604020202020204" pitchFamily="34" charset="0"/>
            </a:endParaRPr>
          </a:p>
        </p:txBody>
      </p:sp>
      <p:sp>
        <p:nvSpPr>
          <p:cNvPr id="11" name="圆角矩形 10"/>
          <p:cNvSpPr/>
          <p:nvPr/>
        </p:nvSpPr>
        <p:spPr>
          <a:xfrm>
            <a:off x="2920095" y="4450215"/>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TextBox 31"/>
          <p:cNvSpPr txBox="1"/>
          <p:nvPr/>
        </p:nvSpPr>
        <p:spPr>
          <a:xfrm>
            <a:off x="3176055" y="4471059"/>
            <a:ext cx="3953071" cy="523220"/>
          </a:xfrm>
          <a:prstGeom prst="rect">
            <a:avLst/>
          </a:prstGeom>
          <a:noFill/>
        </p:spPr>
        <p:txBody>
          <a:bodyPr wrap="square" rtlCol="0">
            <a:spAutoFit/>
          </a:bodyPr>
          <a:lstStyle/>
          <a:p>
            <a:pPr algn="ctr"/>
            <a:r>
              <a:rPr lang="zh-CN" altLang="en-US" sz="2800" b="1" dirty="0">
                <a:solidFill>
                  <a:schemeClr val="bg1"/>
                </a:solidFill>
                <a:latin typeface="楷体" panose="02010609060101010101" pitchFamily="49" charset="-122"/>
                <a:ea typeface="楷体" panose="02010609060101010101" pitchFamily="49" charset="-122"/>
                <a:cs typeface="STXingkai" charset="-122"/>
              </a:rPr>
              <a:t>曹凌微 钱成 田肇阳</a:t>
            </a:r>
          </a:p>
        </p:txBody>
      </p:sp>
      <p:grpSp>
        <p:nvGrpSpPr>
          <p:cNvPr id="13" name="组合 25"/>
          <p:cNvGrpSpPr/>
          <p:nvPr/>
        </p:nvGrpSpPr>
        <p:grpSpPr>
          <a:xfrm>
            <a:off x="2591745" y="4438535"/>
            <a:ext cx="762540" cy="574075"/>
            <a:chOff x="899592" y="2377261"/>
            <a:chExt cx="720079" cy="574619"/>
          </a:xfrm>
          <a:effectLst>
            <a:outerShdw blurRad="50800" dist="38100" dir="2700000" algn="tl" rotWithShape="0">
              <a:prstClr val="black">
                <a:alpha val="40000"/>
              </a:prstClr>
            </a:outerShdw>
          </a:effectLst>
        </p:grpSpPr>
        <p:sp>
          <p:nvSpPr>
            <p:cNvPr id="14" name="圆角矩形 13"/>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00000"/>
                </a:solidFill>
                <a:ea typeface="微软雅黑" pitchFamily="34" charset="-122"/>
              </a:endParaRPr>
            </a:p>
          </p:txBody>
        </p:sp>
        <p:sp>
          <p:nvSpPr>
            <p:cNvPr id="15" name="圆角矩形 14"/>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C00000"/>
                </a:solidFill>
                <a:ea typeface="微软雅黑" pitchFamily="34" charset="-122"/>
              </a:endParaRPr>
            </a:p>
          </p:txBody>
        </p:sp>
      </p:grpSp>
      <p:sp>
        <p:nvSpPr>
          <p:cNvPr id="16" name="矩形 15"/>
          <p:cNvSpPr/>
          <p:nvPr/>
        </p:nvSpPr>
        <p:spPr>
          <a:xfrm>
            <a:off x="2973015" y="5692269"/>
            <a:ext cx="3896332" cy="500129"/>
          </a:xfrm>
          <a:prstGeom prst="rect">
            <a:avLst/>
          </a:prstGeom>
        </p:spPr>
        <p:txBody>
          <a:bodyPr wrap="square" lIns="68572" tIns="34286" rIns="68572" bIns="34286">
            <a:spAutoFit/>
          </a:bodyPr>
          <a:lstStyle/>
          <a:p>
            <a:pPr algn="just"/>
            <a:r>
              <a:rPr lang="zh-CN" altLang="en-US" sz="2800" b="1" dirty="0">
                <a:solidFill>
                  <a:srgbClr val="91858F"/>
                </a:solidFill>
                <a:latin typeface="STXingkai" charset="-122"/>
                <a:ea typeface="STXingkai" charset="-122"/>
                <a:cs typeface="STXingkai" charset="-122"/>
              </a:rPr>
              <a:t>指导教师：吴昊 王殿军</a:t>
            </a:r>
            <a:endParaRPr lang="en-US" altLang="zh-CN" sz="2800" b="1" dirty="0">
              <a:solidFill>
                <a:srgbClr val="91858F"/>
              </a:solidFill>
              <a:latin typeface="STXingkai" charset="-122"/>
              <a:ea typeface="STXingkai" charset="-122"/>
              <a:cs typeface="STXingkai" charset="-122"/>
            </a:endParaRPr>
          </a:p>
        </p:txBody>
      </p:sp>
      <p:sp>
        <p:nvSpPr>
          <p:cNvPr id="17" name="矩形 16"/>
          <p:cNvSpPr/>
          <p:nvPr/>
        </p:nvSpPr>
        <p:spPr>
          <a:xfrm>
            <a:off x="3340744" y="5160252"/>
            <a:ext cx="3096344" cy="500129"/>
          </a:xfrm>
          <a:prstGeom prst="rect">
            <a:avLst/>
          </a:prstGeom>
        </p:spPr>
        <p:txBody>
          <a:bodyPr wrap="square" lIns="68572" tIns="34286" rIns="68572" bIns="34286">
            <a:spAutoFit/>
          </a:bodyPr>
          <a:lstStyle/>
          <a:p>
            <a:pPr algn="just"/>
            <a:r>
              <a:rPr lang="zh-CN" altLang="en-US" sz="2800" b="1" dirty="0">
                <a:solidFill>
                  <a:schemeClr val="tx1">
                    <a:lumMod val="75000"/>
                  </a:schemeClr>
                </a:solidFill>
                <a:latin typeface="STXingkai" charset="-122"/>
                <a:ea typeface="STXingkai" charset="-122"/>
                <a:cs typeface="STXingkai" charset="-122"/>
              </a:rPr>
              <a:t>清华大学附属中学</a:t>
            </a:r>
            <a:endParaRPr lang="en-US" altLang="zh-CN" sz="2800" b="1"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1700623" y="3446535"/>
            <a:ext cx="6647974" cy="646331"/>
          </a:xfrm>
          <a:prstGeom prst="rect">
            <a:avLst/>
          </a:prstGeom>
          <a:noFill/>
        </p:spPr>
        <p:txBody>
          <a:bodyPr wrap="none" rtlCol="0">
            <a:spAutoFit/>
          </a:bodyPr>
          <a:lstStyle/>
          <a:p>
            <a:r>
              <a:rPr kumimoji="1" lang="zh-CN" altLang="en-US" sz="3600" b="1" dirty="0">
                <a:latin typeface="楷体" panose="02010609060101010101" pitchFamily="49" charset="-122"/>
                <a:ea typeface="楷体" panose="02010609060101010101" pitchFamily="49" charset="-122"/>
              </a:rPr>
              <a:t>对手机销量的多方法预测及评估</a:t>
            </a:r>
          </a:p>
        </p:txBody>
      </p:sp>
    </p:spTree>
    <p:extLst>
      <p:ext uri="{BB962C8B-B14F-4D97-AF65-F5344CB8AC3E}">
        <p14:creationId xmlns:p14="http://schemas.microsoft.com/office/powerpoint/2010/main" val="50775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01"/>
          <p:cNvPicPr>
            <a:picLocks noChangeAspect="1" noChangeArrowheads="1"/>
          </p:cNvPicPr>
          <p:nvPr/>
        </p:nvPicPr>
        <p:blipFill>
          <a:blip r:embed="rId2" cstate="print"/>
          <a:srcRect/>
          <a:stretch>
            <a:fillRect/>
          </a:stretch>
        </p:blipFill>
        <p:spPr bwMode="auto">
          <a:xfrm>
            <a:off x="0" y="1108326"/>
            <a:ext cx="6196062" cy="4342631"/>
          </a:xfrm>
          <a:prstGeom prst="rect">
            <a:avLst/>
          </a:prstGeom>
          <a:noFill/>
          <a:ln w="9525">
            <a:noFill/>
            <a:miter lim="800000"/>
            <a:headEnd/>
            <a:tailEnd/>
          </a:ln>
        </p:spPr>
      </p:pic>
      <p:pic>
        <p:nvPicPr>
          <p:cNvPr id="64514" name="Picture 2"/>
          <p:cNvPicPr>
            <a:picLocks noChangeAspect="1" noChangeArrowheads="1"/>
          </p:cNvPicPr>
          <p:nvPr/>
        </p:nvPicPr>
        <p:blipFill>
          <a:blip r:embed="rId3" cstate="print"/>
          <a:srcRect/>
          <a:stretch>
            <a:fillRect/>
          </a:stretch>
        </p:blipFill>
        <p:spPr bwMode="auto">
          <a:xfrm>
            <a:off x="2527646" y="1748082"/>
            <a:ext cx="7147173" cy="5484568"/>
          </a:xfrm>
          <a:prstGeom prst="rect">
            <a:avLst/>
          </a:prstGeom>
          <a:noFill/>
          <a:ln w="9525">
            <a:noFill/>
            <a:miter lim="800000"/>
            <a:headEnd/>
            <a:tailEnd/>
          </a:ln>
        </p:spPr>
      </p:pic>
      <p:sp>
        <p:nvSpPr>
          <p:cNvPr id="4" name="TextBox 23"/>
          <p:cNvSpPr txBox="1"/>
          <p:nvPr/>
        </p:nvSpPr>
        <p:spPr>
          <a:xfrm>
            <a:off x="1043298" y="172716"/>
            <a:ext cx="3240360"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3209139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linds(horizontal)">
                                      <p:cBhvr>
                                        <p:cTn id="7" dur="500"/>
                                        <p:tgtEl>
                                          <p:spTgt spid="6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2957" y="1162400"/>
            <a:ext cx="9361040" cy="954107"/>
          </a:xfrm>
          <a:prstGeom prst="rect">
            <a:avLst/>
          </a:prstGeom>
          <a:noFill/>
        </p:spPr>
        <p:txBody>
          <a:bodyPr wrap="square" rtlCol="0">
            <a:spAutoFit/>
          </a:bodyPr>
          <a:lstStyle/>
          <a:p>
            <a:r>
              <a:rPr lang="zh-CN" altLang="en-US" sz="2800" dirty="0"/>
              <a:t>以点击率和转化率为目标量利用灰色关联度算法定量探究各个独立变量与点击率和转化率的关联程度</a:t>
            </a:r>
          </a:p>
        </p:txBody>
      </p:sp>
      <p:graphicFrame>
        <p:nvGraphicFramePr>
          <p:cNvPr id="3" name="表格 2"/>
          <p:cNvGraphicFramePr>
            <a:graphicFrameLocks noGrp="1"/>
          </p:cNvGraphicFramePr>
          <p:nvPr>
            <p:extLst>
              <p:ext uri="{D42A27DB-BD31-4B8C-83A1-F6EECF244321}">
                <p14:modId xmlns:p14="http://schemas.microsoft.com/office/powerpoint/2010/main" val="2764540709"/>
              </p:ext>
            </p:extLst>
          </p:nvPr>
        </p:nvGraphicFramePr>
        <p:xfrm>
          <a:off x="141511" y="2464197"/>
          <a:ext cx="9289032" cy="3901440"/>
        </p:xfrm>
        <a:graphic>
          <a:graphicData uri="http://schemas.openxmlformats.org/drawingml/2006/table">
            <a:tbl>
              <a:tblPr>
                <a:tableStyleId>{8A107856-5554-42FB-B03E-39F5DBC370BA}</a:tableStyleId>
              </a:tblPr>
              <a:tblGrid>
                <a:gridCol w="864096"/>
                <a:gridCol w="1440160"/>
                <a:gridCol w="1296144"/>
                <a:gridCol w="1368152"/>
                <a:gridCol w="1080120"/>
                <a:gridCol w="1008112"/>
                <a:gridCol w="1224136"/>
                <a:gridCol w="1008112"/>
              </a:tblGrid>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Google Play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Battery Type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Battery Capacity(mAh)</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Resolution</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Operation System</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SIM Card Quantity</a:t>
                      </a:r>
                      <a:endParaRPr lang="zh-CN" sz="1600" kern="100" dirty="0">
                        <a:latin typeface="Times New Roman"/>
                        <a:ea typeface="宋体"/>
                        <a:cs typeface="Times New Roman"/>
                      </a:endParaRPr>
                    </a:p>
                  </a:txBody>
                  <a:tcPr marL="62917" marR="62917" marT="0" marB="0" anchor="ctr"/>
                </a:tc>
                <a:tc rowSpan="3">
                  <a:txBody>
                    <a:bodyPr/>
                    <a:lstStyle/>
                    <a:p>
                      <a:pPr algn="ctr">
                        <a:spcAft>
                          <a:spcPts val="0"/>
                        </a:spcAft>
                      </a:pPr>
                      <a:endParaRPr lang="en-US" sz="1600" kern="100" dirty="0"/>
                    </a:p>
                    <a:p>
                      <a:pPr algn="ctr">
                        <a:spcAft>
                          <a:spcPts val="0"/>
                        </a:spcAft>
                      </a:pPr>
                      <a:r>
                        <a:rPr lang="zh-CN" sz="1600" kern="100" dirty="0"/>
                        <a:t>　</a:t>
                      </a:r>
                    </a:p>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0.54663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0.563529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407568">
                <a:tc>
                  <a:txBody>
                    <a:bodyPr/>
                    <a:lstStyle/>
                    <a:p>
                      <a:pPr algn="ctr">
                        <a:spcAft>
                          <a:spcPts val="0"/>
                        </a:spcAft>
                      </a:pPr>
                      <a:r>
                        <a:rPr lang="zh-CN" sz="1600" kern="100" dirty="0"/>
                        <a:t>　</a:t>
                      </a:r>
                      <a:endParaRPr lang="zh-CN" sz="1600" kern="100" dirty="0">
                        <a:latin typeface="Times New Roman"/>
                        <a:ea typeface="宋体"/>
                        <a:cs typeface="Times New Roman"/>
                      </a:endParaRPr>
                    </a:p>
                  </a:txBody>
                  <a:tcPr marL="62917" marR="62917" marT="0" marB="0"/>
                </a:tc>
                <a:tc>
                  <a:txBody>
                    <a:bodyPr/>
                    <a:lstStyle/>
                    <a:p>
                      <a:pPr algn="ctr">
                        <a:spcAft>
                          <a:spcPts val="0"/>
                        </a:spcAft>
                      </a:pPr>
                      <a:r>
                        <a:rPr lang="en-US" sz="1600" kern="100" dirty="0"/>
                        <a:t>Recording Definition (P)</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Touch Screen Type</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RAM(G)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ROM(G)</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CPU</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Display Size (inches)</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Size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0.588991</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0.337011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0.771116</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0.570534</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0.330881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0.805193</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Highest camera resolution(MB)</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Dual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Front Camera</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Brand</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Color</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Feature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Price</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0.771525</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0.486192</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0.555845</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0.805639</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0.499513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0.539377</a:t>
                      </a:r>
                      <a:endParaRPr lang="zh-CN" sz="1600" kern="100">
                        <a:latin typeface="Times New Roman"/>
                        <a:ea typeface="宋体"/>
                        <a:cs typeface="Times New Roman"/>
                      </a:endParaRPr>
                    </a:p>
                  </a:txBody>
                  <a:tcPr marL="62917" marR="62917" marT="0" marB="0" anchor="ctr"/>
                </a:tc>
              </a:tr>
              <a:tr h="407568">
                <a:tc>
                  <a:txBody>
                    <a:bodyPr/>
                    <a:lstStyle/>
                    <a:p>
                      <a:pPr algn="ctr">
                        <a:spcAft>
                          <a:spcPts val="0"/>
                        </a:spcAft>
                      </a:pPr>
                      <a:r>
                        <a:rPr lang="zh-CN" sz="1600" kern="100"/>
                        <a:t>　</a:t>
                      </a:r>
                      <a:endParaRPr lang="zh-CN" sz="1600" kern="100">
                        <a:latin typeface="Times New Roman"/>
                        <a:ea typeface="宋体"/>
                        <a:cs typeface="Times New Roman"/>
                      </a:endParaRPr>
                    </a:p>
                  </a:txBody>
                  <a:tcPr marL="62917" marR="62917" marT="0" marB="0"/>
                </a:tc>
                <a:tc>
                  <a:txBody>
                    <a:bodyPr/>
                    <a:lstStyle/>
                    <a:p>
                      <a:pPr algn="ctr">
                        <a:spcAft>
                          <a:spcPts val="0"/>
                        </a:spcAft>
                      </a:pPr>
                      <a:r>
                        <a:rPr lang="en-US" sz="1600" kern="100"/>
                        <a:t>SearchCnt</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smtClean="0"/>
                        <a:t>GoodCommentCount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Score</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IsGalleryFeatured</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err="1"/>
                        <a:t>IsHighQuality</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CanDesignProduct</a:t>
                      </a:r>
                      <a:endParaRPr lang="zh-CN" sz="1600" kern="100">
                        <a:latin typeface="Times New Roman"/>
                        <a:ea typeface="宋体"/>
                        <a:cs typeface="Times New Roman"/>
                      </a:endParaRPr>
                    </a:p>
                  </a:txBody>
                  <a:tcPr marL="62917" marR="62917" marT="0" marB="0" anchor="ctr"/>
                </a:tc>
                <a:tc rowSpan="3">
                  <a:txBody>
                    <a:bodyPr/>
                    <a:lstStyle/>
                    <a:p>
                      <a:pPr algn="ctr">
                        <a:spcAft>
                          <a:spcPts val="0"/>
                        </a:spcAft>
                      </a:pPr>
                      <a:r>
                        <a:rPr lang="zh-CN" sz="1600" kern="100"/>
                        <a:t>　</a:t>
                      </a:r>
                    </a:p>
                    <a:p>
                      <a:pPr algn="ctr">
                        <a:spcAft>
                          <a:spcPts val="0"/>
                        </a:spcAft>
                      </a:pPr>
                      <a:r>
                        <a:rPr lang="zh-CN" sz="1600" kern="100"/>
                        <a:t>　</a:t>
                      </a:r>
                      <a:endParaRPr lang="zh-CN" sz="1600" kern="100">
                        <a:latin typeface="Times New Roman"/>
                        <a:ea typeface="宋体"/>
                        <a:cs typeface="Times New Roman"/>
                      </a:endParaRPr>
                    </a:p>
                  </a:txBody>
                  <a:tcPr marL="62917" marR="62917" marT="0" marB="0" anchor="ctr"/>
                </a:tc>
              </a:tr>
              <a:tr h="203784">
                <a:tc>
                  <a:txBody>
                    <a:bodyPr/>
                    <a:lstStyle/>
                    <a:p>
                      <a:pPr algn="ctr">
                        <a:spcAft>
                          <a:spcPts val="0"/>
                        </a:spcAft>
                      </a:pPr>
                      <a:r>
                        <a:rPr lang="en-US" sz="1600" kern="100" dirty="0" smtClean="0"/>
                        <a:t>Click</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0.752451</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0.550346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0.958033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0.958033</a:t>
                      </a:r>
                      <a:endParaRPr lang="zh-CN" sz="1600" kern="100">
                        <a:latin typeface="Times New Roman"/>
                        <a:ea typeface="宋体"/>
                        <a:cs typeface="Times New Roman"/>
                      </a:endParaRPr>
                    </a:p>
                  </a:txBody>
                  <a:tcPr marL="62917" marR="62917" marT="0" marB="0" anchor="ctr"/>
                </a:tc>
                <a:tc vMerge="1">
                  <a:txBody>
                    <a:bodyPr/>
                    <a:lstStyle/>
                    <a:p>
                      <a:endParaRPr lang="zh-CN" altLang="en-US"/>
                    </a:p>
                  </a:txBody>
                  <a:tcPr/>
                </a:tc>
              </a:tr>
              <a:tr h="203784">
                <a:tc>
                  <a:txBody>
                    <a:bodyPr/>
                    <a:lstStyle/>
                    <a:p>
                      <a:pPr algn="ctr">
                        <a:spcAft>
                          <a:spcPts val="0"/>
                        </a:spcAft>
                      </a:pPr>
                      <a:r>
                        <a:rPr lang="en-US" sz="1600" kern="100" dirty="0" smtClean="0"/>
                        <a:t>Convert</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a:t>0.722596</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0.56748</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a:t>0.989033</a:t>
                      </a:r>
                      <a:endParaRPr lang="zh-CN" sz="1600" kern="10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a:txBody>
                    <a:bodyPr/>
                    <a:lstStyle/>
                    <a:p>
                      <a:pPr algn="ctr">
                        <a:spcAft>
                          <a:spcPts val="0"/>
                        </a:spcAft>
                      </a:pPr>
                      <a:r>
                        <a:rPr lang="en-US" sz="1600" kern="100" dirty="0"/>
                        <a:t>0.989033</a:t>
                      </a:r>
                      <a:endParaRPr lang="zh-CN" sz="1600" kern="100" dirty="0">
                        <a:latin typeface="Times New Roman"/>
                        <a:ea typeface="宋体"/>
                        <a:cs typeface="Times New Roman"/>
                      </a:endParaRPr>
                    </a:p>
                  </a:txBody>
                  <a:tcPr marL="62917" marR="62917" marT="0" marB="0" anchor="ctr"/>
                </a:tc>
                <a:tc vMerge="1">
                  <a:txBody>
                    <a:bodyPr/>
                    <a:lstStyle/>
                    <a:p>
                      <a:endParaRPr lang="zh-CN" altLang="en-US"/>
                    </a:p>
                  </a:txBody>
                  <a:tcPr/>
                </a:tc>
              </a:tr>
            </a:tbl>
          </a:graphicData>
        </a:graphic>
      </p:graphicFrame>
      <p:sp>
        <p:nvSpPr>
          <p:cNvPr id="4" name="TextBox 23"/>
          <p:cNvSpPr txBox="1"/>
          <p:nvPr/>
        </p:nvSpPr>
        <p:spPr>
          <a:xfrm>
            <a:off x="1077615" y="231076"/>
            <a:ext cx="4320480"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sym typeface="+mn-lt"/>
              </a:rPr>
              <a:t>灰色关联度分析</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226596577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567" y="1521405"/>
            <a:ext cx="8568952" cy="954107"/>
          </a:xfrm>
          <a:prstGeom prst="rect">
            <a:avLst/>
          </a:prstGeom>
          <a:noFill/>
        </p:spPr>
        <p:txBody>
          <a:bodyPr wrap="square" rtlCol="0">
            <a:spAutoFit/>
          </a:bodyPr>
          <a:lstStyle/>
          <a:p>
            <a:r>
              <a:rPr lang="zh-CN" altLang="en-US" sz="2800" b="1" dirty="0"/>
              <a:t>利用信息熵算法计算各个独立变量相对于</a:t>
            </a:r>
            <a:r>
              <a:rPr lang="zh-CN" altLang="en-US" sz="2800" b="1" dirty="0">
                <a:solidFill>
                  <a:srgbClr val="FF0000"/>
                </a:solidFill>
              </a:rPr>
              <a:t>点击率</a:t>
            </a:r>
            <a:r>
              <a:rPr lang="zh-CN" altLang="en-US" sz="2800" b="1" dirty="0"/>
              <a:t>与</a:t>
            </a:r>
            <a:r>
              <a:rPr lang="zh-CN" altLang="en-US" sz="2800" b="1" dirty="0">
                <a:solidFill>
                  <a:srgbClr val="FF0000"/>
                </a:solidFill>
              </a:rPr>
              <a:t>转化率</a:t>
            </a:r>
            <a:r>
              <a:rPr lang="zh-CN" altLang="en-US" sz="2800" b="1" dirty="0"/>
              <a:t>的</a:t>
            </a:r>
            <a:r>
              <a:rPr lang="zh-CN" altLang="en-US" sz="2800" b="1" dirty="0">
                <a:solidFill>
                  <a:srgbClr val="FF0000"/>
                </a:solidFill>
              </a:rPr>
              <a:t>信息增益</a:t>
            </a:r>
            <a:r>
              <a:rPr lang="zh-CN" altLang="en-US" sz="2800" b="1" dirty="0"/>
              <a:t>，以定量探究</a:t>
            </a:r>
            <a:r>
              <a:rPr lang="zh-CN" altLang="en-US" sz="2800" b="1" dirty="0">
                <a:solidFill>
                  <a:srgbClr val="FF0000"/>
                </a:solidFill>
              </a:rPr>
              <a:t>各个因素的重要性</a:t>
            </a:r>
          </a:p>
        </p:txBody>
      </p:sp>
      <p:sp>
        <p:nvSpPr>
          <p:cNvPr id="3" name="TextBox 23"/>
          <p:cNvSpPr txBox="1"/>
          <p:nvPr/>
        </p:nvSpPr>
        <p:spPr>
          <a:xfrm>
            <a:off x="807585" y="329091"/>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66562" name="Rectangle 2"/>
          <p:cNvSpPr>
            <a:spLocks noChangeArrowheads="1"/>
          </p:cNvSpPr>
          <p:nvPr/>
        </p:nvSpPr>
        <p:spPr bwMode="auto">
          <a:xfrm>
            <a:off x="-1607344"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mc:AlternateContent xmlns:mc="http://schemas.openxmlformats.org/markup-compatibility/2006" xmlns:a14="http://schemas.microsoft.com/office/drawing/2010/main">
        <mc:Choice Requires="a14">
          <p:sp>
            <p:nvSpPr>
              <p:cNvPr id="4" name="文本框 3"/>
              <p:cNvSpPr txBox="1"/>
              <p:nvPr/>
            </p:nvSpPr>
            <p:spPr>
              <a:xfrm>
                <a:off x="2625787" y="2475512"/>
                <a:ext cx="410445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a:latin typeface="Cambria Math" charset="0"/>
                        </a:rPr>
                        <m:t>𝑬</m:t>
                      </m:r>
                      <m:d>
                        <m:dPr>
                          <m:ctrlPr>
                            <a:rPr kumimoji="1" lang="en-US" altLang="zh-CN" sz="2400" b="1" i="1">
                              <a:latin typeface="Cambria Math" panose="02040503050406030204" pitchFamily="18" charset="0"/>
                            </a:rPr>
                          </m:ctrlPr>
                        </m:dPr>
                        <m:e>
                          <m:r>
                            <a:rPr kumimoji="1" lang="en-US" altLang="zh-CN" sz="2400" b="1" i="1">
                              <a:latin typeface="Cambria Math" charset="0"/>
                            </a:rPr>
                            <m:t>𝑿</m:t>
                          </m:r>
                        </m:e>
                      </m:d>
                      <m:r>
                        <a:rPr kumimoji="1" lang="en-US" altLang="zh-CN" sz="2400" b="1" i="1">
                          <a:latin typeface="Cambria Math" charset="0"/>
                        </a:rPr>
                        <m:t>=−</m:t>
                      </m:r>
                      <m:nary>
                        <m:naryPr>
                          <m:chr m:val="∑"/>
                          <m:ctrlPr>
                            <a:rPr kumimoji="1" lang="is-IS" altLang="zh-CN" sz="2400" b="1" i="1">
                              <a:latin typeface="Cambria Math" panose="02040503050406030204" pitchFamily="18" charset="0"/>
                            </a:rPr>
                          </m:ctrlPr>
                        </m:naryPr>
                        <m:sub>
                          <m:r>
                            <m:rPr>
                              <m:brk m:alnAt="23"/>
                            </m:rPr>
                            <a:rPr kumimoji="1" lang="en-US" altLang="zh-CN" sz="2400" b="1" i="1">
                              <a:latin typeface="Cambria Math" charset="0"/>
                            </a:rPr>
                            <m:t>𝒊</m:t>
                          </m:r>
                          <m:r>
                            <a:rPr kumimoji="1" lang="en-US" altLang="zh-CN" sz="2400" b="1" i="1">
                              <a:latin typeface="Cambria Math" charset="0"/>
                            </a:rPr>
                            <m:t>=</m:t>
                          </m:r>
                          <m:r>
                            <a:rPr kumimoji="1" lang="en-US" altLang="zh-CN" sz="2400" b="1" i="1">
                              <a:latin typeface="Cambria Math" charset="0"/>
                            </a:rPr>
                            <m:t>𝟏</m:t>
                          </m:r>
                        </m:sub>
                        <m:sup>
                          <m:r>
                            <a:rPr kumimoji="1" lang="en-US" altLang="zh-CN" sz="2400" b="1" i="1">
                              <a:latin typeface="Cambria Math" charset="0"/>
                            </a:rPr>
                            <m:t>𝒏</m:t>
                          </m:r>
                        </m:sup>
                        <m:e>
                          <m:sSub>
                            <m:sSubPr>
                              <m:ctrlPr>
                                <a:rPr kumimoji="1" lang="en-US" altLang="zh-CN" sz="2400" b="1" i="1">
                                  <a:latin typeface="Cambria Math" panose="02040503050406030204" pitchFamily="18" charset="0"/>
                                </a:rPr>
                              </m:ctrlPr>
                            </m:sSubPr>
                            <m:e>
                              <m:r>
                                <a:rPr kumimoji="1" lang="en-US" altLang="zh-CN" sz="2400" b="1" i="1">
                                  <a:latin typeface="Cambria Math" charset="0"/>
                                </a:rPr>
                                <m:t>𝒑</m:t>
                              </m:r>
                            </m:e>
                            <m:sub>
                              <m:r>
                                <a:rPr kumimoji="1" lang="en-US" altLang="zh-CN" sz="2400" b="1" i="1">
                                  <a:latin typeface="Cambria Math" charset="0"/>
                                </a:rPr>
                                <m:t>𝒊</m:t>
                              </m:r>
                            </m:sub>
                          </m:sSub>
                          <m:func>
                            <m:funcPr>
                              <m:ctrlPr>
                                <a:rPr kumimoji="1" lang="mr-IN" altLang="zh-CN" sz="2400" b="1" i="1">
                                  <a:latin typeface="Cambria Math" panose="02040503050406030204" pitchFamily="18" charset="0"/>
                                </a:rPr>
                              </m:ctrlPr>
                            </m:funcPr>
                            <m:fName>
                              <m:sSub>
                                <m:sSubPr>
                                  <m:ctrlPr>
                                    <a:rPr kumimoji="1" lang="mr-IN" altLang="zh-CN" sz="2400" b="1" i="1">
                                      <a:latin typeface="Cambria Math" panose="02040503050406030204" pitchFamily="18" charset="0"/>
                                    </a:rPr>
                                  </m:ctrlPr>
                                </m:sSubPr>
                                <m:e>
                                  <m:r>
                                    <a:rPr kumimoji="1" lang="mr-IN" altLang="zh-CN" sz="2400" b="1">
                                      <a:latin typeface="Cambria Math" charset="0"/>
                                    </a:rPr>
                                    <m:t>𝐥𝐨𝐠</m:t>
                                  </m:r>
                                </m:e>
                                <m:sub>
                                  <m:r>
                                    <a:rPr kumimoji="1" lang="en-US" altLang="zh-CN" sz="2400" b="1" i="1">
                                      <a:latin typeface="Cambria Math" charset="0"/>
                                    </a:rPr>
                                    <m:t>𝟐</m:t>
                                  </m:r>
                                </m:sub>
                              </m:sSub>
                            </m:fName>
                            <m:e>
                              <m:r>
                                <a:rPr kumimoji="1" lang="en-US" altLang="zh-CN" sz="2400" b="1" i="1">
                                  <a:latin typeface="Cambria Math" charset="0"/>
                                </a:rPr>
                                <m:t>(</m:t>
                              </m:r>
                              <m:sSub>
                                <m:sSubPr>
                                  <m:ctrlPr>
                                    <a:rPr kumimoji="1" lang="en-US" altLang="zh-CN" sz="2400" b="1" i="1">
                                      <a:latin typeface="Cambria Math" panose="02040503050406030204" pitchFamily="18" charset="0"/>
                                    </a:rPr>
                                  </m:ctrlPr>
                                </m:sSubPr>
                                <m:e>
                                  <m:r>
                                    <a:rPr kumimoji="1" lang="en-US" altLang="zh-CN" sz="2400" b="1" i="1">
                                      <a:latin typeface="Cambria Math" charset="0"/>
                                    </a:rPr>
                                    <m:t>𝒑</m:t>
                                  </m:r>
                                </m:e>
                                <m:sub>
                                  <m:r>
                                    <a:rPr kumimoji="1" lang="en-US" altLang="zh-CN" sz="2400" b="1" i="1">
                                      <a:latin typeface="Cambria Math" charset="0"/>
                                    </a:rPr>
                                    <m:t>𝒊</m:t>
                                  </m:r>
                                </m:sub>
                              </m:sSub>
                              <m:r>
                                <a:rPr kumimoji="1" lang="en-US" altLang="zh-CN" sz="2400" b="1" i="1">
                                  <a:latin typeface="Cambria Math" charset="0"/>
                                </a:rPr>
                                <m:t>)</m:t>
                              </m:r>
                            </m:e>
                          </m:func>
                        </m:e>
                      </m:nary>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4233131" y="2475511"/>
                <a:ext cx="4104456" cy="1008225"/>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8" name="TextBox 5"/>
          <p:cNvSpPr txBox="1"/>
          <p:nvPr/>
        </p:nvSpPr>
        <p:spPr>
          <a:xfrm>
            <a:off x="285527" y="4264397"/>
            <a:ext cx="2495883" cy="1815882"/>
          </a:xfrm>
          <a:prstGeom prst="rect">
            <a:avLst/>
          </a:prstGeom>
          <a:noFill/>
        </p:spPr>
        <p:txBody>
          <a:bodyPr wrap="square" rtlCol="0">
            <a:spAutoFit/>
          </a:bodyPr>
          <a:lstStyle/>
          <a:p>
            <a:r>
              <a:rPr lang="zh-CN" altLang="en-US" sz="2800" b="1" dirty="0"/>
              <a:t>以</a:t>
            </a:r>
            <a:r>
              <a:rPr lang="en-US" altLang="zh-CN" sz="2800" b="1" dirty="0"/>
              <a:t>ROM</a:t>
            </a:r>
            <a:r>
              <a:rPr lang="zh-CN" altLang="en-US" sz="2800" b="1" dirty="0"/>
              <a:t>为例，进行</a:t>
            </a:r>
            <a:r>
              <a:rPr lang="zh-CN" altLang="en-US" sz="2800" b="1" dirty="0">
                <a:solidFill>
                  <a:srgbClr val="FF0000"/>
                </a:solidFill>
              </a:rPr>
              <a:t>分类分组</a:t>
            </a:r>
            <a:r>
              <a:rPr lang="zh-CN" altLang="en-US" sz="2800" b="1" dirty="0"/>
              <a:t>计算独立变量的信息熵</a:t>
            </a:r>
          </a:p>
        </p:txBody>
      </p:sp>
      <p:graphicFrame>
        <p:nvGraphicFramePr>
          <p:cNvPr id="5" name="表格 4"/>
          <p:cNvGraphicFramePr>
            <a:graphicFrameLocks noGrp="1"/>
          </p:cNvGraphicFramePr>
          <p:nvPr>
            <p:extLst>
              <p:ext uri="{D42A27DB-BD31-4B8C-83A1-F6EECF244321}">
                <p14:modId xmlns:p14="http://schemas.microsoft.com/office/powerpoint/2010/main" val="4137707441"/>
              </p:ext>
            </p:extLst>
          </p:nvPr>
        </p:nvGraphicFramePr>
        <p:xfrm>
          <a:off x="2733799" y="3786647"/>
          <a:ext cx="6757141" cy="3201040"/>
        </p:xfrm>
        <a:graphic>
          <a:graphicData uri="http://schemas.openxmlformats.org/drawingml/2006/table">
            <a:tbl>
              <a:tblPr firstRow="1" bandRow="1">
                <a:tableStyleId>{5C22544A-7EE6-4342-B048-85BDC9FD1C3A}</a:tableStyleId>
              </a:tblPr>
              <a:tblGrid>
                <a:gridCol w="1353726"/>
                <a:gridCol w="1864557"/>
                <a:gridCol w="550186"/>
                <a:gridCol w="461446"/>
                <a:gridCol w="511306"/>
                <a:gridCol w="488492"/>
                <a:gridCol w="427429"/>
                <a:gridCol w="1099999"/>
              </a:tblGrid>
              <a:tr h="768444">
                <a:tc rowSpan="9">
                  <a:txBody>
                    <a:bodyPr/>
                    <a:lstStyle/>
                    <a:p>
                      <a:pPr algn="ctr">
                        <a:spcAft>
                          <a:spcPts val="0"/>
                        </a:spcAft>
                      </a:pPr>
                      <a:r>
                        <a:rPr lang="en-US" sz="1800" b="1" kern="100" dirty="0" smtClean="0"/>
                        <a:t>ROM(GB)</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Group number in Category Click </a:t>
                      </a:r>
                      <a:r>
                        <a:rPr lang="en-US" sz="1800" b="1" kern="100" dirty="0" smtClean="0"/>
                        <a:t>Rate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5</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smtClean="0"/>
                        <a:t>Informati</a:t>
                      </a:r>
                      <a:r>
                        <a:rPr lang="en-US" altLang="zh-CN" sz="1800" b="1" kern="100" dirty="0" smtClean="0"/>
                        <a:t>o</a:t>
                      </a:r>
                      <a:r>
                        <a:rPr lang="en-US" sz="1800" b="1" kern="100" dirty="0" smtClean="0"/>
                        <a:t>n </a:t>
                      </a:r>
                      <a:r>
                        <a:rPr lang="en-US" sz="1800" b="1" kern="100" dirty="0"/>
                        <a:t>entropy </a:t>
                      </a:r>
                      <a:endParaRPr lang="zh-CN" sz="1800" b="1" kern="100" dirty="0">
                        <a:latin typeface="Times New Roman"/>
                        <a:ea typeface="宋体"/>
                        <a:cs typeface="Times New Roman"/>
                      </a:endParaRPr>
                    </a:p>
                  </a:txBody>
                  <a:tcPr marL="68580" marR="68580" marT="0" marB="0" anchor="ctr"/>
                </a:tc>
              </a:tr>
              <a:tr h="320200">
                <a:tc vMerge="1">
                  <a:txBody>
                    <a:bodyPr/>
                    <a:lstStyle/>
                    <a:p>
                      <a:pPr algn="r">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2</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1</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1.459148</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5</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7</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0</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1.89366</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54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2.122787</a:t>
                      </a:r>
                      <a:endParaRPr lang="zh-CN" sz="1800" b="1" kern="100" dirty="0">
                        <a:latin typeface="Times New Roman"/>
                        <a:ea typeface="宋体"/>
                        <a:cs typeface="Times New Roman"/>
                      </a:endParaRPr>
                    </a:p>
                  </a:txBody>
                  <a:tcPr marL="68580" marR="68580" marT="0" marB="0" anchor="ctr"/>
                </a:tc>
              </a:tr>
              <a:tr h="320200">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16</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110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89</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132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143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36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2.205866</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32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64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44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82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29</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2.242444</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dirty="0"/>
                        <a:t>64</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83</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38</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62</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49</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16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2.160525</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a:t>128</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3</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4</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a:t>5</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7</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1.931295</a:t>
                      </a:r>
                      <a:endParaRPr lang="zh-CN" sz="1800" b="1" kern="100" dirty="0">
                        <a:latin typeface="Times New Roman"/>
                        <a:ea typeface="宋体"/>
                        <a:cs typeface="Times New Roman"/>
                      </a:endParaRPr>
                    </a:p>
                  </a:txBody>
                  <a:tcPr marL="68580" marR="68580" marT="0" marB="0" anchor="ctr"/>
                </a:tc>
              </a:tr>
              <a:tr h="256148">
                <a:tc vMerge="1">
                  <a:txBody>
                    <a:bodyPr/>
                    <a:lstStyle/>
                    <a:p>
                      <a:pPr algn="l">
                        <a:spcAft>
                          <a:spcPts val="0"/>
                        </a:spcAft>
                      </a:pPr>
                      <a:endParaRPr lang="en-US" sz="1800" kern="100" dirty="0">
                        <a:latin typeface="Times New Roman"/>
                        <a:ea typeface="仿宋_GB2312"/>
                        <a:cs typeface="Times New Roman"/>
                      </a:endParaRPr>
                    </a:p>
                  </a:txBody>
                  <a:tcPr marL="68580" marR="68580" marT="0" marB="0" anchor="ctr"/>
                </a:tc>
                <a:tc>
                  <a:txBody>
                    <a:bodyPr/>
                    <a:lstStyle/>
                    <a:p>
                      <a:pPr algn="ctr">
                        <a:spcAft>
                          <a:spcPts val="0"/>
                        </a:spcAft>
                      </a:pPr>
                      <a:r>
                        <a:rPr lang="en-US" sz="1800" b="1" kern="100"/>
                        <a:t>256</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0</a:t>
                      </a:r>
                      <a:endParaRPr lang="zh-CN" sz="1800" b="1" kern="100">
                        <a:latin typeface="Times New Roman"/>
                        <a:ea typeface="宋体"/>
                        <a:cs typeface="Times New Roman"/>
                      </a:endParaRPr>
                    </a:p>
                  </a:txBody>
                  <a:tcPr marL="68580" marR="68580" marT="0" marB="0" anchor="ctr"/>
                </a:tc>
                <a:tc>
                  <a:txBody>
                    <a:bodyPr/>
                    <a:lstStyle/>
                    <a:p>
                      <a:pPr algn="ctr">
                        <a:spcAft>
                          <a:spcPts val="0"/>
                        </a:spcAft>
                      </a:pPr>
                      <a:r>
                        <a:rPr lang="en-US" sz="1800" b="1" kern="100" dirty="0"/>
                        <a:t>1</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a:t>
                      </a:r>
                      <a:endParaRPr lang="zh-CN" sz="1800" b="1"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74301263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607344"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p>
        </p:txBody>
      </p:sp>
      <p:sp>
        <p:nvSpPr>
          <p:cNvPr id="10" name="TextBox 9"/>
          <p:cNvSpPr txBox="1"/>
          <p:nvPr/>
        </p:nvSpPr>
        <p:spPr>
          <a:xfrm>
            <a:off x="1162338" y="895423"/>
            <a:ext cx="7821865" cy="830997"/>
          </a:xfrm>
          <a:prstGeom prst="rect">
            <a:avLst/>
          </a:prstGeom>
          <a:noFill/>
        </p:spPr>
        <p:txBody>
          <a:bodyPr wrap="square" rtlCol="0">
            <a:spAutoFit/>
          </a:bodyPr>
          <a:lstStyle/>
          <a:p>
            <a:r>
              <a:rPr lang="zh-CN" altLang="en-US" sz="2400" b="1" dirty="0"/>
              <a:t>利用信息熵计算每个独立变量的</a:t>
            </a:r>
            <a:r>
              <a:rPr lang="zh-CN" altLang="en-US" sz="2400" b="1" dirty="0">
                <a:solidFill>
                  <a:srgbClr val="FF0000"/>
                </a:solidFill>
              </a:rPr>
              <a:t>信息增益</a:t>
            </a:r>
            <a:r>
              <a:rPr lang="zh-CN" altLang="en-US" sz="2400" b="1" dirty="0"/>
              <a:t>进行横向比较，得出相对</a:t>
            </a:r>
            <a:r>
              <a:rPr lang="zh-CN" altLang="en-US" sz="2400" b="1" dirty="0">
                <a:solidFill>
                  <a:srgbClr val="FF0000"/>
                </a:solidFill>
              </a:rPr>
              <a:t>最重要参量</a:t>
            </a:r>
            <a:r>
              <a:rPr lang="zh-CN" altLang="en-US" sz="2400" b="1" dirty="0"/>
              <a:t>。</a:t>
            </a:r>
          </a:p>
        </p:txBody>
      </p:sp>
      <p:sp>
        <p:nvSpPr>
          <p:cNvPr id="11" name="TextBox 23"/>
          <p:cNvSpPr txBox="1"/>
          <p:nvPr/>
        </p:nvSpPr>
        <p:spPr>
          <a:xfrm>
            <a:off x="469087" y="-48399"/>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信息熵算法</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866601" y="1726420"/>
                <a:ext cx="11246920" cy="113832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r>
                        <a:rPr lang="zh-CN" altLang="en-US" sz="2000" b="1" i="1">
                          <a:latin typeface="Cambria Math" charset="0"/>
                        </a:rPr>
                        <m:t>𝑰𝑮𝒂𝒊𝒏</m:t>
                      </m:r>
                      <m:d>
                        <m:dPr>
                          <m:ctrlPr>
                            <a:rPr lang="zh-CN" altLang="en-US" sz="2000" b="1" i="1">
                              <a:latin typeface="Cambria Math" panose="02040503050406030204" pitchFamily="18" charset="0"/>
                            </a:rPr>
                          </m:ctrlPr>
                        </m:dPr>
                        <m:e>
                          <m:r>
                            <a:rPr lang="zh-CN" altLang="en-US" sz="2000" b="1" i="1">
                              <a:latin typeface="Cambria Math" charset="0"/>
                            </a:rPr>
                            <m:t>𝑪𝒂𝒕𝒆𝒈𝒐𝒓𝒚</m:t>
                          </m:r>
                          <m:r>
                            <a:rPr lang="zh-CN" altLang="en-US" sz="2000" b="1">
                              <a:latin typeface="Cambria Math" charset="0"/>
                            </a:rPr>
                            <m:t> </m:t>
                          </m:r>
                          <m:r>
                            <a:rPr lang="zh-CN" altLang="en-US" sz="2000" b="1" i="1">
                              <a:latin typeface="Cambria Math" charset="0"/>
                            </a:rPr>
                            <m:t>𝑪𝒍𝒊𝒄𝒌</m:t>
                          </m:r>
                          <m:r>
                            <a:rPr lang="zh-CN" altLang="en-US" sz="2000" b="1">
                              <a:latin typeface="Cambria Math" charset="0"/>
                            </a:rPr>
                            <m:t> </m:t>
                          </m:r>
                          <m:r>
                            <a:rPr lang="zh-CN" altLang="en-US" sz="2000" b="1" i="1">
                              <a:latin typeface="Cambria Math" charset="0"/>
                            </a:rPr>
                            <m:t>𝑹𝒂𝒕𝒆</m:t>
                          </m:r>
                          <m:r>
                            <a:rPr lang="zh-CN" altLang="en-US" sz="2000" b="1">
                              <a:latin typeface="Cambria Math" charset="0"/>
                            </a:rPr>
                            <m:t>, </m:t>
                          </m:r>
                          <m:r>
                            <a:rPr lang="zh-CN" altLang="en-US" sz="2000" b="1" i="1">
                              <a:latin typeface="Cambria Math" charset="0"/>
                            </a:rPr>
                            <m:t>𝑹𝒐𝒎</m:t>
                          </m:r>
                        </m:e>
                      </m:d>
                      <m:r>
                        <a:rPr lang="zh-CN" altLang="en-US" sz="2000" b="1">
                          <a:latin typeface="Cambria Math" charset="0"/>
                        </a:rPr>
                        <m:t>=</m:t>
                      </m:r>
                      <m:r>
                        <a:rPr lang="zh-CN" altLang="en-US" sz="2000" b="1" i="1">
                          <a:latin typeface="Cambria Math" charset="0"/>
                        </a:rPr>
                        <m:t>𝑬</m:t>
                      </m:r>
                      <m:d>
                        <m:dPr>
                          <m:ctrlPr>
                            <a:rPr lang="zh-CN" altLang="en-US" sz="2000" b="1" i="1">
                              <a:latin typeface="Cambria Math" panose="02040503050406030204" pitchFamily="18" charset="0"/>
                            </a:rPr>
                          </m:ctrlPr>
                        </m:dPr>
                        <m:e>
                          <m:r>
                            <a:rPr lang="zh-CN" altLang="en-US" sz="2000" b="1" i="1">
                              <a:latin typeface="Cambria Math" charset="0"/>
                            </a:rPr>
                            <m:t>𝒈𝒍𝒐𝒃𝒂𝒍</m:t>
                          </m:r>
                        </m:e>
                      </m:d>
                      <m:r>
                        <a:rPr lang="zh-CN" altLang="en-US" sz="2000" b="1">
                          <a:latin typeface="Cambria Math" charset="0"/>
                        </a:rPr>
                        <m:t>−</m:t>
                      </m:r>
                      <m:nary>
                        <m:naryPr>
                          <m:chr m:val="∑"/>
                          <m:subHide m:val="on"/>
                          <m:supHide m:val="on"/>
                          <m:ctrlPr>
                            <a:rPr lang="zh-CN" altLang="en-US" sz="2000" b="1" i="1">
                              <a:latin typeface="Cambria Math" panose="02040503050406030204" pitchFamily="18" charset="0"/>
                            </a:rPr>
                          </m:ctrlPr>
                        </m:naryPr>
                        <m:sub/>
                        <m:sup/>
                        <m:e>
                          <m:r>
                            <a:rPr lang="zh-CN" altLang="en-US" sz="2000" b="1" i="1">
                              <a:latin typeface="Cambria Math" charset="0"/>
                            </a:rPr>
                            <m:t>𝑰𝒏𝒇𝒐𝒓𝒎𝒂𝒕𝒊𝒐𝒏</m:t>
                          </m:r>
                          <m:r>
                            <a:rPr lang="zh-CN" altLang="en-US" sz="2000" b="1">
                              <a:latin typeface="Cambria Math" charset="0"/>
                            </a:rPr>
                            <m:t> </m:t>
                          </m:r>
                          <m:r>
                            <a:rPr lang="zh-CN" altLang="en-US" sz="2000" b="1" i="1">
                              <a:latin typeface="Cambria Math" charset="0"/>
                            </a:rPr>
                            <m:t>𝒆𝒏𝒕𝒓𝒐𝒑𝒚</m:t>
                          </m:r>
                          <m:r>
                            <a:rPr lang="zh-CN" altLang="en-US" sz="2000" b="1">
                              <a:latin typeface="Cambria Math" charset="0"/>
                            </a:rPr>
                            <m:t>×</m:t>
                          </m:r>
                          <m:r>
                            <a:rPr lang="zh-CN" altLang="en-US" sz="2000" b="1" i="1">
                              <a:latin typeface="Cambria Math" charset="0"/>
                            </a:rPr>
                            <m:t>𝑷𝒐𝒔𝒔𝒊𝒃𝒊𝒍𝒊𝒕𝒚</m:t>
                          </m:r>
                        </m:e>
                      </m:nary>
                    </m:oMath>
                  </m:oMathPara>
                </a14:m>
                <a:endParaRPr lang="zh-CN" altLang="en-US" sz="2000" b="1" dirty="0"/>
              </a:p>
            </p:txBody>
          </p:sp>
        </mc:Choice>
        <mc:Fallback xmlns="">
          <p:sp>
            <p:nvSpPr>
              <p:cNvPr id="2" name="矩形 1"/>
              <p:cNvSpPr>
                <a:spLocks noRot="1" noChangeAspect="1" noMove="1" noResize="1" noEditPoints="1" noAdjustHandles="1" noChangeArrowheads="1" noChangeShapeType="1" noTextEdit="1"/>
              </p:cNvSpPr>
              <p:nvPr/>
            </p:nvSpPr>
            <p:spPr>
              <a:xfrm>
                <a:off x="-866601" y="1726420"/>
                <a:ext cx="11246920" cy="1138325"/>
              </a:xfrm>
              <a:prstGeom prst="rect">
                <a:avLst/>
              </a:prstGeom>
              <a:blipFill rotWithShape="0">
                <a:blip r:embed="rId2" cstate="print"/>
                <a:stretch>
                  <a:fillRect/>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632954787"/>
              </p:ext>
            </p:extLst>
          </p:nvPr>
        </p:nvGraphicFramePr>
        <p:xfrm>
          <a:off x="724411" y="2744745"/>
          <a:ext cx="3888432" cy="1371600"/>
        </p:xfrm>
        <a:graphic>
          <a:graphicData uri="http://schemas.openxmlformats.org/drawingml/2006/table">
            <a:tbl>
              <a:tblPr firstRow="1" bandRow="1">
                <a:tableStyleId>{5C22544A-7EE6-4342-B048-85BDC9FD1C3A}</a:tableStyleId>
              </a:tblPr>
              <a:tblGrid>
                <a:gridCol w="1433324"/>
                <a:gridCol w="1080120"/>
                <a:gridCol w="1374988"/>
              </a:tblGrid>
              <a:tr h="495944">
                <a:tc>
                  <a:txBody>
                    <a:bodyPr/>
                    <a:lstStyle/>
                    <a:p>
                      <a:pPr algn="ctr">
                        <a:spcAft>
                          <a:spcPts val="0"/>
                        </a:spcAft>
                      </a:pPr>
                      <a:endParaRPr lang="en-US" sz="1800" b="1" kern="100" dirty="0">
                        <a:latin typeface="Times New Roman"/>
                        <a:ea typeface="仿宋_GB2312"/>
                        <a:cs typeface="Times New Roman"/>
                      </a:endParaRPr>
                    </a:p>
                  </a:txBody>
                  <a:tcPr marL="68580" marR="68580" marT="0" marB="0"/>
                </a:tc>
                <a:tc>
                  <a:txBody>
                    <a:bodyPr/>
                    <a:lstStyle/>
                    <a:p>
                      <a:pPr algn="ctr">
                        <a:spcAft>
                          <a:spcPts val="0"/>
                        </a:spcAft>
                      </a:pPr>
                      <a:r>
                        <a:rPr lang="en-US" sz="1800" b="1" kern="100" dirty="0"/>
                        <a:t>Category Click </a:t>
                      </a:r>
                      <a:r>
                        <a:rPr lang="en-US" sz="1800" b="1" kern="100" dirty="0" smtClean="0"/>
                        <a:t>Rate</a:t>
                      </a:r>
                      <a:endParaRPr lang="zh-CN" sz="1800" b="1" kern="100" dirty="0">
                        <a:latin typeface="Times New Roman"/>
                        <a:ea typeface="宋体"/>
                        <a:cs typeface="Times New Roman"/>
                      </a:endParaRPr>
                    </a:p>
                  </a:txBody>
                  <a:tcPr marL="68580" marR="68580" marT="0" marB="0"/>
                </a:tc>
                <a:tc>
                  <a:txBody>
                    <a:bodyPr/>
                    <a:lstStyle/>
                    <a:p>
                      <a:pPr algn="ctr">
                        <a:spcAft>
                          <a:spcPts val="0"/>
                        </a:spcAft>
                      </a:pPr>
                      <a:r>
                        <a:rPr lang="en-US" sz="1800" b="1" kern="100" dirty="0"/>
                        <a:t>Category Convert </a:t>
                      </a:r>
                      <a:r>
                        <a:rPr lang="en-US" sz="1800" b="1" kern="100" dirty="0" smtClean="0"/>
                        <a:t>Rate</a:t>
                      </a:r>
                      <a:endParaRPr lang="zh-CN" sz="1800" b="1" kern="100" dirty="0">
                        <a:latin typeface="Times New Roman"/>
                        <a:ea typeface="宋体"/>
                        <a:cs typeface="Times New Roman"/>
                      </a:endParaRPr>
                    </a:p>
                  </a:txBody>
                  <a:tcPr marL="68580" marR="68580" marT="0" marB="0"/>
                </a:tc>
              </a:tr>
              <a:tr h="701135">
                <a:tc>
                  <a:txBody>
                    <a:bodyPr/>
                    <a:lstStyle/>
                    <a:p>
                      <a:pPr algn="ctr">
                        <a:spcAft>
                          <a:spcPts val="0"/>
                        </a:spcAft>
                      </a:pPr>
                      <a:r>
                        <a:rPr lang="en-US" sz="1800" b="1" kern="100" dirty="0"/>
                        <a:t>Global information entropy </a:t>
                      </a:r>
                      <a:endParaRPr lang="zh-CN" sz="1800" b="1" kern="100" dirty="0">
                        <a:latin typeface="Times New Roman"/>
                        <a:ea typeface="宋体"/>
                        <a:cs typeface="Times New Roman"/>
                      </a:endParaRPr>
                    </a:p>
                  </a:txBody>
                  <a:tcPr marL="68580" marR="68580" marT="0" marB="0"/>
                </a:tc>
                <a:tc>
                  <a:txBody>
                    <a:bodyPr/>
                    <a:lstStyle/>
                    <a:p>
                      <a:pPr algn="ctr">
                        <a:spcAft>
                          <a:spcPts val="0"/>
                        </a:spcAft>
                        <a:tabLst>
                          <a:tab pos="1303020" algn="r"/>
                        </a:tabLst>
                      </a:pPr>
                      <a:endParaRPr lang="en-US" sz="1800" b="1" kern="100" dirty="0" smtClean="0"/>
                    </a:p>
                    <a:p>
                      <a:pPr algn="ctr">
                        <a:spcAft>
                          <a:spcPts val="0"/>
                        </a:spcAft>
                        <a:tabLst>
                          <a:tab pos="1303020" algn="r"/>
                        </a:tabLst>
                      </a:pPr>
                      <a:r>
                        <a:rPr lang="en-US" sz="1800" b="1" kern="100" dirty="0" smtClean="0"/>
                        <a:t>2.200779</a:t>
                      </a:r>
                      <a:endParaRPr lang="zh-CN" sz="1800" b="1" kern="100" dirty="0">
                        <a:latin typeface="Times New Roman"/>
                        <a:ea typeface="宋体"/>
                        <a:cs typeface="Times New Roman"/>
                      </a:endParaRPr>
                    </a:p>
                  </a:txBody>
                  <a:tcPr marL="68580" marR="68580" marT="0" marB="0"/>
                </a:tc>
                <a:tc>
                  <a:txBody>
                    <a:bodyPr/>
                    <a:lstStyle/>
                    <a:p>
                      <a:pPr algn="ctr">
                        <a:spcAft>
                          <a:spcPts val="0"/>
                        </a:spcAft>
                      </a:pPr>
                      <a:endParaRPr lang="en-US" sz="1800" b="1" kern="100" dirty="0" smtClean="0"/>
                    </a:p>
                    <a:p>
                      <a:pPr algn="ctr">
                        <a:spcAft>
                          <a:spcPts val="0"/>
                        </a:spcAft>
                      </a:pPr>
                      <a:r>
                        <a:rPr lang="en-US" sz="1800" b="1" kern="100" dirty="0" smtClean="0"/>
                        <a:t>2.081891</a:t>
                      </a:r>
                      <a:endParaRPr lang="zh-CN" sz="1800" b="1" kern="100" dirty="0">
                        <a:latin typeface="Times New Roman"/>
                        <a:ea typeface="宋体"/>
                        <a:cs typeface="Times New Roman"/>
                      </a:endParaRPr>
                    </a:p>
                  </a:txBody>
                  <a:tcPr marL="68580" marR="68580" marT="0" marB="0"/>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609989691"/>
              </p:ext>
            </p:extLst>
          </p:nvPr>
        </p:nvGraphicFramePr>
        <p:xfrm>
          <a:off x="5073271" y="2744745"/>
          <a:ext cx="4232108" cy="1371600"/>
        </p:xfrm>
        <a:graphic>
          <a:graphicData uri="http://schemas.openxmlformats.org/drawingml/2006/table">
            <a:tbl>
              <a:tblPr firstRow="1" bandRow="1">
                <a:tableStyleId>{5C22544A-7EE6-4342-B048-85BDC9FD1C3A}</a:tableStyleId>
              </a:tblPr>
              <a:tblGrid>
                <a:gridCol w="763167"/>
                <a:gridCol w="1803850"/>
                <a:gridCol w="1665091"/>
              </a:tblGrid>
              <a:tr h="640824">
                <a:tc>
                  <a:txBody>
                    <a:bodyPr/>
                    <a:lstStyle/>
                    <a:p>
                      <a:pPr algn="just">
                        <a:spcAft>
                          <a:spcPts val="0"/>
                        </a:spcAft>
                      </a:pPr>
                      <a:endParaRPr lang="en-US" sz="1800" b="1" kern="100" dirty="0">
                        <a:latin typeface="Times New Roman"/>
                        <a:ea typeface="仿宋_GB2312"/>
                        <a:cs typeface="Times New Roman"/>
                      </a:endParaRPr>
                    </a:p>
                  </a:txBody>
                  <a:tcPr marL="68580" marR="68580" marT="0" marB="0"/>
                </a:tc>
                <a:tc>
                  <a:txBody>
                    <a:bodyPr/>
                    <a:lstStyle/>
                    <a:p>
                      <a:pPr algn="ctr">
                        <a:lnSpc>
                          <a:spcPct val="100000"/>
                        </a:lnSpc>
                        <a:spcAft>
                          <a:spcPts val="0"/>
                        </a:spcAft>
                      </a:pPr>
                      <a:r>
                        <a:rPr lang="en-US" sz="1800" b="1" kern="100" dirty="0"/>
                        <a:t>Sum of the products</a:t>
                      </a:r>
                      <a:endParaRPr lang="zh-CN" sz="1800" b="1" kern="100" dirty="0">
                        <a:latin typeface="Times New Roman"/>
                        <a:ea typeface="宋体"/>
                        <a:cs typeface="Times New Roman"/>
                      </a:endParaRPr>
                    </a:p>
                  </a:txBody>
                  <a:tcPr marL="68580" marR="68580" marT="0" marB="0"/>
                </a:tc>
                <a:tc>
                  <a:txBody>
                    <a:bodyPr/>
                    <a:lstStyle/>
                    <a:p>
                      <a:pPr algn="ctr">
                        <a:lnSpc>
                          <a:spcPct val="100000"/>
                        </a:lnSpc>
                        <a:spcAft>
                          <a:spcPts val="0"/>
                        </a:spcAft>
                      </a:pPr>
                      <a:r>
                        <a:rPr lang="en-US" altLang="zh-CN" sz="1800" b="1" kern="100" dirty="0" err="1" smtClean="0"/>
                        <a:t>IGain</a:t>
                      </a:r>
                      <a:endParaRPr lang="zh-CN" sz="1800" b="1" kern="100" dirty="0">
                        <a:latin typeface="Times New Roman"/>
                        <a:ea typeface="宋体"/>
                        <a:cs typeface="Times New Roman"/>
                      </a:endParaRPr>
                    </a:p>
                  </a:txBody>
                  <a:tcPr marL="68580" marR="68580" marT="0" marB="0"/>
                </a:tc>
              </a:tr>
              <a:tr h="730776">
                <a:tc>
                  <a:txBody>
                    <a:bodyPr/>
                    <a:lstStyle/>
                    <a:p>
                      <a:pPr algn="just">
                        <a:lnSpc>
                          <a:spcPct val="250000"/>
                        </a:lnSpc>
                        <a:spcAft>
                          <a:spcPts val="0"/>
                        </a:spcAft>
                      </a:pPr>
                      <a:r>
                        <a:rPr lang="en-US" sz="1800" b="1" kern="100" dirty="0" smtClean="0"/>
                        <a:t>ROM</a:t>
                      </a:r>
                      <a:endParaRPr lang="zh-CN" sz="1800" b="1" kern="100" dirty="0">
                        <a:latin typeface="Times New Roman"/>
                        <a:ea typeface="宋体"/>
                        <a:cs typeface="Times New Roman"/>
                      </a:endParaRPr>
                    </a:p>
                  </a:txBody>
                  <a:tcPr marL="68580" marR="68580" marT="0" marB="0"/>
                </a:tc>
                <a:tc>
                  <a:txBody>
                    <a:bodyPr/>
                    <a:lstStyle/>
                    <a:p>
                      <a:pPr algn="ctr">
                        <a:lnSpc>
                          <a:spcPct val="100000"/>
                        </a:lnSpc>
                        <a:spcAft>
                          <a:spcPts val="0"/>
                        </a:spcAft>
                      </a:pPr>
                      <a:endParaRPr lang="en-US" sz="1800" b="1" kern="100" dirty="0" smtClean="0"/>
                    </a:p>
                    <a:p>
                      <a:pPr algn="ctr">
                        <a:lnSpc>
                          <a:spcPct val="100000"/>
                        </a:lnSpc>
                        <a:spcAft>
                          <a:spcPts val="0"/>
                        </a:spcAft>
                      </a:pPr>
                      <a:r>
                        <a:rPr lang="en-US" sz="1800" b="1" kern="100" dirty="0" smtClean="0"/>
                        <a:t>2.174619842</a:t>
                      </a:r>
                      <a:endParaRPr lang="zh-CN" sz="1800" b="1" kern="100" dirty="0">
                        <a:latin typeface="Times New Roman"/>
                        <a:ea typeface="宋体"/>
                        <a:cs typeface="Times New Roman"/>
                      </a:endParaRPr>
                    </a:p>
                  </a:txBody>
                  <a:tcPr marL="68580" marR="68580" marT="0" marB="0"/>
                </a:tc>
                <a:tc>
                  <a:txBody>
                    <a:bodyPr/>
                    <a:lstStyle/>
                    <a:p>
                      <a:pPr algn="ctr">
                        <a:lnSpc>
                          <a:spcPct val="100000"/>
                        </a:lnSpc>
                        <a:spcAft>
                          <a:spcPts val="0"/>
                        </a:spcAft>
                      </a:pPr>
                      <a:endParaRPr lang="en-US" sz="1800" b="1" kern="100" dirty="0" smtClean="0"/>
                    </a:p>
                    <a:p>
                      <a:pPr algn="ctr">
                        <a:lnSpc>
                          <a:spcPct val="100000"/>
                        </a:lnSpc>
                        <a:spcAft>
                          <a:spcPts val="0"/>
                        </a:spcAft>
                      </a:pPr>
                      <a:r>
                        <a:rPr lang="en-US" sz="1800" b="1" kern="100" dirty="0" smtClean="0"/>
                        <a:t>0.026159369</a:t>
                      </a:r>
                      <a:endParaRPr lang="zh-CN" sz="1800" b="1" kern="100" dirty="0">
                        <a:latin typeface="Times New Roman"/>
                        <a:ea typeface="宋体"/>
                        <a:cs typeface="Times New Roman"/>
                      </a:endParaRPr>
                    </a:p>
                  </a:txBody>
                  <a:tcPr marL="68580" marR="68580" marT="0" marB="0"/>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0385696"/>
              </p:ext>
            </p:extLst>
          </p:nvPr>
        </p:nvGraphicFramePr>
        <p:xfrm>
          <a:off x="724411" y="4237319"/>
          <a:ext cx="3888432" cy="2864485"/>
        </p:xfrm>
        <a:graphic>
          <a:graphicData uri="http://schemas.openxmlformats.org/drawingml/2006/table">
            <a:tbl>
              <a:tblPr firstRow="1" bandRow="1">
                <a:tableStyleId>{5C22544A-7EE6-4342-B048-85BDC9FD1C3A}</a:tableStyleId>
              </a:tblPr>
              <a:tblGrid>
                <a:gridCol w="2499706"/>
                <a:gridCol w="1388726"/>
              </a:tblGrid>
              <a:tr h="623881">
                <a:tc>
                  <a:txBody>
                    <a:bodyPr/>
                    <a:lstStyle/>
                    <a:p>
                      <a:pPr algn="ctr"/>
                      <a:r>
                        <a:rPr lang="zh-CN" altLang="en-US" sz="1800" b="1" dirty="0" smtClean="0"/>
                        <a:t>相对于点击率独立变量重要性排名</a:t>
                      </a:r>
                      <a:endParaRPr lang="zh-CN" altLang="en-US" b="1" dirty="0"/>
                    </a:p>
                  </a:txBody>
                  <a:tcPr/>
                </a:tc>
                <a:tc>
                  <a:txBody>
                    <a:bodyPr/>
                    <a:lstStyle/>
                    <a:p>
                      <a:pPr algn="ctr"/>
                      <a:r>
                        <a:rPr lang="en-US" altLang="zh-CN" b="1" dirty="0" smtClean="0"/>
                        <a:t>Information</a:t>
                      </a:r>
                      <a:r>
                        <a:rPr lang="en-US" altLang="zh-CN" b="1" baseline="0" dirty="0" smtClean="0"/>
                        <a:t> </a:t>
                      </a:r>
                      <a:r>
                        <a:rPr lang="en-US" altLang="zh-CN" b="1" dirty="0" smtClean="0"/>
                        <a:t>Gain</a:t>
                      </a:r>
                      <a:endParaRPr lang="zh-CN" altLang="en-US" b="1" dirty="0"/>
                    </a:p>
                  </a:txBody>
                  <a:tcPr/>
                </a:tc>
              </a:tr>
              <a:tr h="257043">
                <a:tc>
                  <a:txBody>
                    <a:bodyPr/>
                    <a:lstStyle/>
                    <a:p>
                      <a:pPr algn="ctr">
                        <a:spcAft>
                          <a:spcPts val="0"/>
                        </a:spcAft>
                      </a:pPr>
                      <a:r>
                        <a:rPr lang="en-US" sz="1800" b="1" kern="100" dirty="0"/>
                        <a:t>Comment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0.732792417</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smtClean="0"/>
                        <a:t>Good Comment Count</a:t>
                      </a:r>
                      <a:endParaRPr lang="zh-CN" sz="1800" b="1" kern="100" dirty="0">
                        <a:latin typeface="Times New Roman"/>
                        <a:ea typeface="宋体"/>
                        <a:cs typeface="Times New Roman"/>
                      </a:endParaRPr>
                    </a:p>
                  </a:txBody>
                  <a:tcPr marL="68580" marR="68580" marT="0" marB="0" anchor="b"/>
                </a:tc>
                <a:tc>
                  <a:txBody>
                    <a:bodyPr/>
                    <a:lstStyle/>
                    <a:p>
                      <a:pPr algn="ctr">
                        <a:spcAft>
                          <a:spcPts val="0"/>
                        </a:spcAft>
                      </a:pPr>
                      <a:r>
                        <a:rPr lang="en-US" sz="1800" b="1" kern="100"/>
                        <a:t>0.680453664</a:t>
                      </a:r>
                      <a:endParaRPr lang="zh-CN" sz="1800" b="1" kern="10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Search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0.392386753</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Score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0.173242295</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Brand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0.124112475</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Is Gallery Featured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0.060358001</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Battery Capacity(</a:t>
                      </a:r>
                      <a:r>
                        <a:rPr lang="en-US" sz="1800" b="1" kern="100" dirty="0" err="1"/>
                        <a:t>mAh</a:t>
                      </a:r>
                      <a:r>
                        <a:rPr lang="en-US" sz="1800" b="1" kern="100" dirty="0"/>
                        <a: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0.050232189</a:t>
                      </a:r>
                      <a:endParaRPr lang="zh-CN" sz="1800" b="1" kern="100" dirty="0">
                        <a:latin typeface="Times New Roman"/>
                        <a:ea typeface="宋体"/>
                        <a:cs typeface="Times New Roman"/>
                      </a:endParaRPr>
                    </a:p>
                  </a:txBody>
                  <a:tcPr marL="68580" marR="68580" marT="0" marB="0" anchor="ctr"/>
                </a:tc>
              </a:tr>
              <a:tr h="257043">
                <a:tc>
                  <a:txBody>
                    <a:bodyPr/>
                    <a:lstStyle/>
                    <a:p>
                      <a:pPr algn="ctr">
                        <a:spcAft>
                          <a:spcPts val="0"/>
                        </a:spcAft>
                      </a:pPr>
                      <a:r>
                        <a:rPr lang="en-US" sz="1800" b="1" kern="100" dirty="0"/>
                        <a:t>RAM(G)</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0.031072544</a:t>
                      </a:r>
                      <a:endParaRPr lang="zh-CN" sz="1800" b="1" kern="100" dirty="0">
                        <a:latin typeface="Times New Roman"/>
                        <a:ea typeface="宋体"/>
                        <a:cs typeface="Times New Roman"/>
                      </a:endParaRPr>
                    </a:p>
                  </a:txBody>
                  <a:tcPr marL="68580" marR="68580" marT="0" marB="0"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638072441"/>
              </p:ext>
            </p:extLst>
          </p:nvPr>
        </p:nvGraphicFramePr>
        <p:xfrm>
          <a:off x="5073271" y="4251153"/>
          <a:ext cx="4232108" cy="2864485"/>
        </p:xfrm>
        <a:graphic>
          <a:graphicData uri="http://schemas.openxmlformats.org/drawingml/2006/table">
            <a:tbl>
              <a:tblPr firstRow="1" bandRow="1">
                <a:tableStyleId>{5C22544A-7EE6-4342-B048-85BDC9FD1C3A}</a:tableStyleId>
              </a:tblPr>
              <a:tblGrid>
                <a:gridCol w="2771285"/>
                <a:gridCol w="1460823"/>
              </a:tblGrid>
              <a:tr h="666690">
                <a:tc>
                  <a:txBody>
                    <a:bodyPr/>
                    <a:lstStyle/>
                    <a:p>
                      <a:pPr algn="ctr"/>
                      <a:r>
                        <a:rPr lang="zh-CN" altLang="en-US" sz="1800" b="1" dirty="0" smtClean="0"/>
                        <a:t>相对于转化率独立变量重要性排名</a:t>
                      </a:r>
                      <a:endParaRPr lang="zh-CN" alt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Information</a:t>
                      </a:r>
                      <a:r>
                        <a:rPr lang="en-US" altLang="zh-CN" b="1" baseline="0" dirty="0" smtClean="0"/>
                        <a:t> </a:t>
                      </a:r>
                      <a:r>
                        <a:rPr lang="en-US" altLang="zh-CN" b="1" dirty="0" smtClean="0"/>
                        <a:t>Gain</a:t>
                      </a:r>
                      <a:endParaRPr lang="zh-CN" altLang="en-US" b="1" dirty="0" smtClean="0"/>
                    </a:p>
                  </a:txBody>
                  <a:tcPr/>
                </a:tc>
              </a:tr>
              <a:tr h="272995">
                <a:tc>
                  <a:txBody>
                    <a:bodyPr/>
                    <a:lstStyle/>
                    <a:p>
                      <a:pPr algn="ctr">
                        <a:spcAft>
                          <a:spcPts val="0"/>
                        </a:spcAft>
                      </a:pPr>
                      <a:r>
                        <a:rPr lang="en-US" sz="1800" b="1" kern="100" dirty="0"/>
                        <a:t>Comment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a:t>0.950131659</a:t>
                      </a:r>
                      <a:endParaRPr lang="zh-CN" sz="1800" b="1" kern="10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smtClean="0"/>
                        <a:t>Good Comment Count</a:t>
                      </a:r>
                      <a:endParaRPr lang="zh-CN" sz="1800" b="1" kern="100" dirty="0">
                        <a:latin typeface="Times New Roman"/>
                        <a:ea typeface="宋体"/>
                        <a:cs typeface="Times New Roman"/>
                      </a:endParaRPr>
                    </a:p>
                  </a:txBody>
                  <a:tcPr marL="68580" marR="68580" marT="0" marB="0" anchor="b"/>
                </a:tc>
                <a:tc>
                  <a:txBody>
                    <a:bodyPr/>
                    <a:lstStyle/>
                    <a:p>
                      <a:pPr algn="ctr">
                        <a:spcAft>
                          <a:spcPts val="0"/>
                        </a:spcAft>
                      </a:pPr>
                      <a:r>
                        <a:rPr lang="en-US" sz="1800" b="1" kern="100"/>
                        <a:t>0.910616696</a:t>
                      </a:r>
                      <a:endParaRPr lang="zh-CN" sz="1800" b="1" kern="10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a:t>Search Count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0.631528548</a:t>
                      </a:r>
                      <a:endParaRPr lang="zh-CN" sz="1800" b="1" kern="100" dirty="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a:t>Score</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0.288394004</a:t>
                      </a:r>
                      <a:endParaRPr lang="zh-CN" sz="1800" b="1" kern="100" dirty="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a:t>Brand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0.261397755</a:t>
                      </a:r>
                      <a:endParaRPr lang="zh-CN" sz="1800" b="1" kern="100" dirty="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smtClean="0"/>
                        <a:t>Is Gallery Featured</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0.220147548</a:t>
                      </a:r>
                      <a:endParaRPr lang="zh-CN" sz="1800" b="1" kern="100" dirty="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a:t>Battery Capacity(</a:t>
                      </a:r>
                      <a:r>
                        <a:rPr lang="en-US" sz="1800" b="1" kern="100" dirty="0" err="1"/>
                        <a:t>mAh</a:t>
                      </a:r>
                      <a:r>
                        <a:rPr lang="en-US" sz="1800" b="1" kern="100" dirty="0"/>
                        <a:t>)</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0.102065066</a:t>
                      </a:r>
                      <a:endParaRPr lang="zh-CN" sz="1800" b="1" kern="100" dirty="0">
                        <a:latin typeface="Times New Roman"/>
                        <a:ea typeface="宋体"/>
                        <a:cs typeface="Times New Roman"/>
                      </a:endParaRPr>
                    </a:p>
                  </a:txBody>
                  <a:tcPr marL="68580" marR="68580" marT="0" marB="0" anchor="ctr"/>
                </a:tc>
              </a:tr>
              <a:tr h="272995">
                <a:tc>
                  <a:txBody>
                    <a:bodyPr/>
                    <a:lstStyle/>
                    <a:p>
                      <a:pPr algn="ctr">
                        <a:spcAft>
                          <a:spcPts val="0"/>
                        </a:spcAft>
                      </a:pPr>
                      <a:r>
                        <a:rPr lang="en-US" sz="1800" b="1" kern="100" dirty="0"/>
                        <a:t>Highest camera resolution</a:t>
                      </a:r>
                      <a:endParaRPr lang="zh-CN" sz="1800" b="1" kern="100" dirty="0">
                        <a:latin typeface="Times New Roman"/>
                        <a:ea typeface="宋体"/>
                        <a:cs typeface="Times New Roman"/>
                      </a:endParaRPr>
                    </a:p>
                  </a:txBody>
                  <a:tcPr marL="68580" marR="68580" marT="0" marB="0" anchor="ctr"/>
                </a:tc>
                <a:tc>
                  <a:txBody>
                    <a:bodyPr/>
                    <a:lstStyle/>
                    <a:p>
                      <a:pPr algn="ctr">
                        <a:spcAft>
                          <a:spcPts val="0"/>
                        </a:spcAft>
                      </a:pPr>
                      <a:r>
                        <a:rPr lang="en-US" sz="1800" b="1" kern="100" dirty="0"/>
                        <a:t>0.067310002</a:t>
                      </a:r>
                      <a:endParaRPr lang="zh-CN" sz="1800" b="1" kern="100" dirty="0">
                        <a:latin typeface="Times New Roman"/>
                        <a:ea typeface="宋体"/>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6427051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6279" y="2792098"/>
            <a:ext cx="1998350" cy="1424441"/>
          </a:xfrm>
          <a:prstGeom prst="rect">
            <a:avLst/>
          </a:prstGeom>
          <a:noFill/>
          <a:ln>
            <a:noFill/>
          </a:ln>
        </p:spPr>
      </p:pic>
      <p:pic>
        <p:nvPicPr>
          <p:cNvPr id="3" name="图片 2" descr="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6167" y="2586051"/>
            <a:ext cx="1872208" cy="1677427"/>
          </a:xfrm>
          <a:prstGeom prst="rect">
            <a:avLst/>
          </a:prstGeom>
          <a:noFill/>
          <a:ln>
            <a:noFill/>
          </a:ln>
        </p:spPr>
      </p:pic>
      <p:sp>
        <p:nvSpPr>
          <p:cNvPr id="4" name="TextBox 3"/>
          <p:cNvSpPr txBox="1"/>
          <p:nvPr/>
        </p:nvSpPr>
        <p:spPr>
          <a:xfrm>
            <a:off x="518964" y="4356565"/>
            <a:ext cx="9044324" cy="892552"/>
          </a:xfrm>
          <a:prstGeom prst="rect">
            <a:avLst/>
          </a:prstGeom>
          <a:noFill/>
        </p:spPr>
        <p:txBody>
          <a:bodyPr wrap="square" rtlCol="0">
            <a:spAutoFit/>
          </a:bodyPr>
          <a:lstStyle/>
          <a:p>
            <a:r>
              <a:rPr lang="zh-CN" altLang="en-US" sz="2600" b="1" dirty="0"/>
              <a:t>利用上述公式对数据进行</a:t>
            </a:r>
            <a:r>
              <a:rPr lang="zh-CN" altLang="en-US" sz="2600" b="1" dirty="0">
                <a:solidFill>
                  <a:srgbClr val="FF0000"/>
                </a:solidFill>
              </a:rPr>
              <a:t>标准化</a:t>
            </a:r>
            <a:r>
              <a:rPr lang="zh-CN" altLang="en-US" sz="2600" b="1" dirty="0" smtClean="0"/>
              <a:t>，计算</a:t>
            </a:r>
            <a:r>
              <a:rPr lang="zh-CN" altLang="en-US" sz="2600" b="1" dirty="0"/>
              <a:t>得主成分回归</a:t>
            </a:r>
            <a:r>
              <a:rPr lang="zh-CN" altLang="en-US" sz="2600" b="1" dirty="0">
                <a:solidFill>
                  <a:srgbClr val="FF0000"/>
                </a:solidFill>
              </a:rPr>
              <a:t>特征向量</a:t>
            </a:r>
            <a:r>
              <a:rPr lang="zh-CN" altLang="en-US" sz="2600" b="1" dirty="0"/>
              <a:t>，计算总贡献率，选取前</a:t>
            </a:r>
            <a:r>
              <a:rPr lang="en-US" altLang="zh-CN" sz="2600" b="1" dirty="0"/>
              <a:t>14</a:t>
            </a:r>
            <a:r>
              <a:rPr lang="zh-CN" altLang="en-US" sz="2600" b="1" dirty="0"/>
              <a:t>个</a:t>
            </a:r>
            <a:r>
              <a:rPr lang="zh-CN" altLang="en-US" sz="2600" b="1" dirty="0">
                <a:solidFill>
                  <a:srgbClr val="FF0000"/>
                </a:solidFill>
              </a:rPr>
              <a:t>主成分</a:t>
            </a:r>
            <a:r>
              <a:rPr lang="zh-CN" altLang="en-US" sz="2600" b="1" dirty="0"/>
              <a:t>（其贡献率超过</a:t>
            </a:r>
            <a:r>
              <a:rPr lang="en-US" altLang="zh-CN" sz="2600" b="1" dirty="0"/>
              <a:t>80%</a:t>
            </a:r>
            <a:r>
              <a:rPr lang="zh-CN" altLang="en-US" sz="2600" b="1" dirty="0"/>
              <a:t>）</a:t>
            </a:r>
          </a:p>
        </p:txBody>
      </p:sp>
      <p:sp>
        <p:nvSpPr>
          <p:cNvPr id="14" name="TextBox 23"/>
          <p:cNvSpPr txBox="1"/>
          <p:nvPr/>
        </p:nvSpPr>
        <p:spPr>
          <a:xfrm>
            <a:off x="134191" y="0"/>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主成分分析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1270269" y="5400314"/>
                <a:ext cx="7127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𝟏𝟏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𝟑𝟏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𝟑</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𝟒𝟏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𝟓𝟏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𝟓</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𝟐𝟔</m:t>
                          </m:r>
                          <m:r>
                            <a:rPr lang="zh-CN" altLang="en-US" sz="2000" b="1">
                              <a:latin typeface="Cambria Math" charset="0"/>
                            </a:rPr>
                            <m:t> </m:t>
                          </m:r>
                          <m:r>
                            <a:rPr lang="zh-CN" altLang="en-US" sz="2000" b="1">
                              <a:latin typeface="Cambria Math" charset="0"/>
                            </a:rPr>
                            <m:t>𝟏</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𝟐𝟔</m:t>
                          </m:r>
                        </m:sub>
                      </m:sSub>
                    </m:oMath>
                  </m:oMathPara>
                </a14:m>
                <a:endParaRPr lang="zh-CN" altLang="en-US" sz="2000" b="1" dirty="0"/>
              </a:p>
            </p:txBody>
          </p:sp>
        </mc:Choice>
        <mc:Fallback xmlns="">
          <p:sp>
            <p:nvSpPr>
              <p:cNvPr id="6" name="矩形 5"/>
              <p:cNvSpPr>
                <a:spLocks noRot="1" noChangeAspect="1" noMove="1" noResize="1" noEditPoints="1" noAdjustHandles="1" noChangeArrowheads="1" noChangeShapeType="1" noTextEdit="1"/>
              </p:cNvSpPr>
              <p:nvPr/>
            </p:nvSpPr>
            <p:spPr>
              <a:xfrm>
                <a:off x="1270269" y="5400314"/>
                <a:ext cx="7127336" cy="400110"/>
              </a:xfrm>
              <a:prstGeom prst="rect">
                <a:avLst/>
              </a:prstGeom>
              <a:blipFill rotWithShape="0">
                <a:blip r:embed="rId4" cstate="print"/>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270269" y="5880746"/>
                <a:ext cx="71273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𝟏𝟐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𝟑𝟐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𝟑</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𝟒𝟐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𝟓𝟐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𝟓</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𝟐𝟔</m:t>
                          </m:r>
                          <m:r>
                            <a:rPr lang="zh-CN" altLang="en-US" sz="2000" b="1">
                              <a:latin typeface="Cambria Math" charset="0"/>
                            </a:rPr>
                            <m:t> </m:t>
                          </m:r>
                          <m:r>
                            <a:rPr lang="zh-CN" altLang="en-US" sz="2000" b="1">
                              <a:latin typeface="Cambria Math" charset="0"/>
                            </a:rPr>
                            <m:t>𝟐</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𝟐𝟔</m:t>
                          </m:r>
                        </m:sub>
                      </m:sSub>
                    </m:oMath>
                  </m:oMathPara>
                </a14:m>
                <a:endParaRPr lang="zh-CN" altLang="en-US" sz="2000" b="1" dirty="0"/>
              </a:p>
            </p:txBody>
          </p:sp>
        </mc:Choice>
        <mc:Fallback xmlns="">
          <p:sp>
            <p:nvSpPr>
              <p:cNvPr id="7" name="矩形 6"/>
              <p:cNvSpPr>
                <a:spLocks noRot="1" noChangeAspect="1" noMove="1" noResize="1" noEditPoints="1" noAdjustHandles="1" noChangeArrowheads="1" noChangeShapeType="1" noTextEdit="1"/>
              </p:cNvSpPr>
              <p:nvPr/>
            </p:nvSpPr>
            <p:spPr>
              <a:xfrm>
                <a:off x="1270269" y="5880746"/>
                <a:ext cx="7127336" cy="400110"/>
              </a:xfrm>
              <a:prstGeom prst="rect">
                <a:avLst/>
              </a:prstGeom>
              <a:blipFill rotWithShape="0">
                <a:blip r:embed="rId5" cstate="print"/>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4555358" y="6247388"/>
                <a:ext cx="4106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a:latin typeface="Cambria Math" charset="0"/>
                        </a:rPr>
                        <m:t>…</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4555358" y="6247388"/>
                <a:ext cx="410689" cy="369332"/>
              </a:xfrm>
              <a:prstGeom prst="rect">
                <a:avLst/>
              </a:prstGeom>
              <a:blipFill rotWithShape="0">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092400" y="6583251"/>
                <a:ext cx="8111233"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a:latin typeface="Cambria Math" panose="02040503050406030204" pitchFamily="18" charset="0"/>
                            </a:rPr>
                          </m:ctrlPr>
                        </m:sSubPr>
                        <m:e>
                          <m:r>
                            <a:rPr lang="zh-CN" altLang="en-US" sz="2000" b="1" i="1">
                              <a:latin typeface="Cambria Math" charset="0"/>
                            </a:rPr>
                            <m:t>𝒛</m:t>
                          </m:r>
                        </m:e>
                        <m:sub>
                          <m:r>
                            <a:rPr lang="zh-CN" altLang="en-US" sz="2000" b="1">
                              <a:latin typeface="Cambria Math" charset="0"/>
                            </a:rPr>
                            <m:t>𝟏𝟒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𝟏</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𝟏</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𝟑</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𝟑</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𝟒</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𝟒</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𝟓</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𝟓</m:t>
                          </m:r>
                        </m:sub>
                      </m:sSub>
                      <m:r>
                        <a:rPr lang="zh-CN" altLang="en-US" sz="2000" b="1">
                          <a:latin typeface="Cambria Math" charset="0"/>
                        </a:rPr>
                        <m:t>+…+</m:t>
                      </m:r>
                      <m:sSub>
                        <m:sSubPr>
                          <m:ctrlPr>
                            <a:rPr lang="zh-CN" altLang="en-US" sz="2000" b="1" i="1">
                              <a:latin typeface="Cambria Math" panose="02040503050406030204" pitchFamily="18" charset="0"/>
                            </a:rPr>
                          </m:ctrlPr>
                        </m:sSubPr>
                        <m:e>
                          <m:r>
                            <a:rPr lang="zh-CN" altLang="en-US" sz="2000" b="1" i="1">
                              <a:latin typeface="Cambria Math" charset="0"/>
                            </a:rPr>
                            <m:t>𝒂</m:t>
                          </m:r>
                        </m:e>
                        <m:sub>
                          <m:r>
                            <a:rPr lang="zh-CN" altLang="en-US" sz="2000" b="1">
                              <a:latin typeface="Cambria Math" charset="0"/>
                            </a:rPr>
                            <m:t>𝟐𝟔</m:t>
                          </m:r>
                          <m:r>
                            <a:rPr lang="zh-CN" altLang="en-US" sz="2000" b="1">
                              <a:latin typeface="Cambria Math" charset="0"/>
                            </a:rPr>
                            <m:t> </m:t>
                          </m:r>
                          <m:r>
                            <a:rPr lang="zh-CN" altLang="en-US" sz="2000" b="1">
                              <a:latin typeface="Cambria Math" charset="0"/>
                            </a:rPr>
                            <m:t>𝟏𝟒</m:t>
                          </m:r>
                        </m:sub>
                      </m:sSub>
                      <m:sSub>
                        <m:sSubPr>
                          <m:ctrlPr>
                            <a:rPr lang="zh-CN" altLang="en-US" sz="2000" b="1" i="1">
                              <a:latin typeface="Cambria Math" panose="02040503050406030204" pitchFamily="18" charset="0"/>
                            </a:rPr>
                          </m:ctrlPr>
                        </m:sSubPr>
                        <m:e>
                          <m:r>
                            <a:rPr lang="zh-CN" altLang="en-US" sz="2000" b="1" i="1">
                              <a:latin typeface="Cambria Math" charset="0"/>
                            </a:rPr>
                            <m:t>𝒙</m:t>
                          </m:r>
                        </m:e>
                        <m:sub>
                          <m:r>
                            <a:rPr lang="zh-CN" altLang="en-US" sz="2000" b="1">
                              <a:latin typeface="Cambria Math" charset="0"/>
                            </a:rPr>
                            <m:t>𝟐𝟔</m:t>
                          </m:r>
                        </m:sub>
                      </m:sSub>
                    </m:oMath>
                  </m:oMathPara>
                </a14:m>
                <a:endParaRPr lang="zh-CN" altLang="en-US" sz="2000" b="1" dirty="0"/>
              </a:p>
            </p:txBody>
          </p:sp>
        </mc:Choice>
        <mc:Fallback xmlns="">
          <p:sp>
            <p:nvSpPr>
              <p:cNvPr id="9" name="矩形 8"/>
              <p:cNvSpPr>
                <a:spLocks noRot="1" noChangeAspect="1" noMove="1" noResize="1" noEditPoints="1" noAdjustHandles="1" noChangeArrowheads="1" noChangeShapeType="1" noTextEdit="1"/>
              </p:cNvSpPr>
              <p:nvPr/>
            </p:nvSpPr>
            <p:spPr>
              <a:xfrm>
                <a:off x="1092400" y="6583251"/>
                <a:ext cx="8111233" cy="400110"/>
              </a:xfrm>
              <a:prstGeom prst="rect">
                <a:avLst/>
              </a:prstGeom>
              <a:blipFill rotWithShape="0">
                <a:blip r:embed="rId7" cstate="print"/>
                <a:stretch>
                  <a:fillRect b="-1515"/>
                </a:stretch>
              </a:blipFill>
            </p:spPr>
            <p:txBody>
              <a:bodyPr/>
              <a:lstStyle/>
              <a:p>
                <a:r>
                  <a:rPr lang="zh-CN" altLang="en-US">
                    <a:noFill/>
                  </a:rPr>
                  <a:t> </a:t>
                </a:r>
              </a:p>
            </p:txBody>
          </p:sp>
        </mc:Fallback>
      </mc:AlternateContent>
      <p:pic>
        <p:nvPicPr>
          <p:cNvPr id="15"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092400" y="1887077"/>
            <a:ext cx="2116037" cy="770842"/>
          </a:xfrm>
          <a:prstGeom prst="rect">
            <a:avLst/>
          </a:prstGeom>
          <a:noFill/>
        </p:spPr>
      </p:pic>
      <p:pic>
        <p:nvPicPr>
          <p:cNvPr id="16"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813919" y="1717357"/>
            <a:ext cx="4464496" cy="992285"/>
          </a:xfrm>
          <a:prstGeom prst="rect">
            <a:avLst/>
          </a:prstGeom>
          <a:noFill/>
        </p:spPr>
      </p:pic>
      <p:sp>
        <p:nvSpPr>
          <p:cNvPr id="17" name="TextBox 1"/>
          <p:cNvSpPr txBox="1"/>
          <p:nvPr/>
        </p:nvSpPr>
        <p:spPr>
          <a:xfrm>
            <a:off x="645567" y="927300"/>
            <a:ext cx="8640960" cy="892552"/>
          </a:xfrm>
          <a:prstGeom prst="rect">
            <a:avLst/>
          </a:prstGeom>
          <a:noFill/>
        </p:spPr>
        <p:txBody>
          <a:bodyPr wrap="square" rtlCol="0">
            <a:spAutoFit/>
          </a:bodyPr>
          <a:lstStyle/>
          <a:p>
            <a:r>
              <a:rPr lang="zh-CN" altLang="en-US" sz="2600" b="1" dirty="0"/>
              <a:t>主成分分析对数据再次进行处理，</a:t>
            </a:r>
            <a:r>
              <a:rPr lang="zh-CN" altLang="en-US" sz="2600" b="1" dirty="0">
                <a:solidFill>
                  <a:srgbClr val="FF0000"/>
                </a:solidFill>
              </a:rPr>
              <a:t>减少参量</a:t>
            </a:r>
            <a:r>
              <a:rPr lang="zh-CN" altLang="en-US" sz="2600" b="1" dirty="0"/>
              <a:t>而尽量多保留原始数据信息</a:t>
            </a:r>
          </a:p>
        </p:txBody>
      </p:sp>
    </p:spTree>
    <p:extLst>
      <p:ext uri="{BB962C8B-B14F-4D97-AF65-F5344CB8AC3E}">
        <p14:creationId xmlns:p14="http://schemas.microsoft.com/office/powerpoint/2010/main" val="15226478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04</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5038056" y="3256286"/>
            <a:ext cx="3428279"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模型建立</a:t>
            </a:r>
          </a:p>
        </p:txBody>
      </p:sp>
      <p:sp>
        <p:nvSpPr>
          <p:cNvPr id="8" name="TextBox 7"/>
          <p:cNvSpPr txBox="1"/>
          <p:nvPr/>
        </p:nvSpPr>
        <p:spPr>
          <a:xfrm>
            <a:off x="4966047" y="3832350"/>
            <a:ext cx="3096344" cy="492443"/>
          </a:xfrm>
          <a:prstGeom prst="rect">
            <a:avLst/>
          </a:prstGeom>
          <a:noFill/>
        </p:spPr>
        <p:txBody>
          <a:bodyPr wrap="square" rtlCol="0">
            <a:spAutoFit/>
          </a:bodyPr>
          <a:lstStyle/>
          <a:p>
            <a:pPr>
              <a:lnSpc>
                <a:spcPct val="130000"/>
              </a:lnSpc>
            </a:pPr>
            <a:r>
              <a:rPr lang="zh-CN" altLang="en-US" sz="20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定性结论与模型深度分析</a:t>
            </a:r>
          </a:p>
        </p:txBody>
      </p:sp>
    </p:spTree>
    <p:extLst>
      <p:ext uri="{BB962C8B-B14F-4D97-AF65-F5344CB8AC3E}">
        <p14:creationId xmlns:p14="http://schemas.microsoft.com/office/powerpoint/2010/main" val="230241273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885361" y="6071762"/>
            <a:ext cx="3672408" cy="923330"/>
          </a:xfrm>
          <a:prstGeom prst="rect">
            <a:avLst/>
          </a:prstGeom>
          <a:noFill/>
        </p:spPr>
        <p:txBody>
          <a:bodyPr wrap="square" rtlCol="0">
            <a:spAutoFit/>
          </a:bodyPr>
          <a:lstStyle/>
          <a:p>
            <a:pPr>
              <a:lnSpc>
                <a:spcPct val="150000"/>
              </a:lnSpc>
            </a:pPr>
            <a:r>
              <a:rPr lang="en-US" altLang="zh-CN" sz="3600" dirty="0">
                <a:solidFill>
                  <a:schemeClr val="accent1"/>
                </a:solidFill>
                <a:latin typeface="Impact" panose="020B0806030902050204" pitchFamily="34" charset="0"/>
                <a:ea typeface="微软雅黑" panose="020B0503020204020204" pitchFamily="34" charset="-122"/>
                <a:cs typeface="+mn-ea"/>
              </a:rPr>
              <a:t>KNN</a:t>
            </a:r>
            <a:r>
              <a:rPr lang="en-US" altLang="zh-CN" sz="3600" b="1" dirty="0">
                <a:solidFill>
                  <a:schemeClr val="accent1"/>
                </a:solidFill>
                <a:latin typeface="Impact" panose="020B0806030902050204" pitchFamily="34" charset="0"/>
                <a:ea typeface="微软雅黑" panose="020B0503020204020204" pitchFamily="34" charset="-122"/>
                <a:cs typeface="+mn-ea"/>
              </a:rPr>
              <a:t> </a:t>
            </a:r>
            <a:r>
              <a:rPr lang="zh-CN" altLang="en-US" sz="3600" b="1" dirty="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3" name="Rectangle 2"/>
          <p:cNvSpPr>
            <a:spLocks noChangeArrowheads="1"/>
          </p:cNvSpPr>
          <p:nvPr/>
        </p:nvSpPr>
        <p:spPr bwMode="auto">
          <a:xfrm>
            <a:off x="213519" y="1919491"/>
            <a:ext cx="304975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b="1"/>
          </a:p>
        </p:txBody>
      </p:sp>
      <p:graphicFrame>
        <p:nvGraphicFramePr>
          <p:cNvPr id="4" name="对象 3"/>
          <p:cNvGraphicFramePr>
            <a:graphicFrameLocks noChangeAspect="1"/>
          </p:cNvGraphicFramePr>
          <p:nvPr>
            <p:extLst>
              <p:ext uri="{D42A27DB-BD31-4B8C-83A1-F6EECF244321}">
                <p14:modId xmlns:p14="http://schemas.microsoft.com/office/powerpoint/2010/main" val="2829510566"/>
              </p:ext>
            </p:extLst>
          </p:nvPr>
        </p:nvGraphicFramePr>
        <p:xfrm>
          <a:off x="3974316" y="6228002"/>
          <a:ext cx="4687664" cy="712341"/>
        </p:xfrm>
        <a:graphic>
          <a:graphicData uri="http://schemas.openxmlformats.org/presentationml/2006/ole">
            <mc:AlternateContent xmlns:mc="http://schemas.openxmlformats.org/markup-compatibility/2006">
              <mc:Choice xmlns:v="urn:schemas-microsoft-com:vml" Requires="v">
                <p:oleObj spid="_x0000_s1156" r:id="rId3" imgW="4866132" imgH="733044" progId="">
                  <p:embed/>
                </p:oleObj>
              </mc:Choice>
              <mc:Fallback>
                <p:oleObj r:id="rId3" imgW="4866132" imgH="733044" progId="">
                  <p:embed/>
                  <p:pic>
                    <p:nvPicPr>
                      <p:cNvPr id="0" name="Picture 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4316" y="6228002"/>
                        <a:ext cx="4687664" cy="712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23"/>
          <p:cNvSpPr txBox="1"/>
          <p:nvPr/>
        </p:nvSpPr>
        <p:spPr>
          <a:xfrm>
            <a:off x="885361" y="5172566"/>
            <a:ext cx="367240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2697003991"/>
              </p:ext>
            </p:extLst>
          </p:nvPr>
        </p:nvGraphicFramePr>
        <p:xfrm>
          <a:off x="3585990" y="5356360"/>
          <a:ext cx="5472608" cy="731520"/>
        </p:xfrm>
        <a:graphic>
          <a:graphicData uri="http://schemas.openxmlformats.org/drawingml/2006/table">
            <a:tbl>
              <a:tblPr firstRow="1" firstCol="1" bandRow="1">
                <a:tableStyleId>{72833802-FEF1-4C79-8D5D-14CF1EAF98D9}</a:tableStyleId>
              </a:tblPr>
              <a:tblGrid>
                <a:gridCol w="2515783"/>
                <a:gridCol w="2956825"/>
              </a:tblGrid>
              <a:tr h="171450">
                <a:tc>
                  <a:txBody>
                    <a:bodyPr/>
                    <a:lstStyle/>
                    <a:p>
                      <a:pPr algn="ctr">
                        <a:spcAft>
                          <a:spcPts val="0"/>
                        </a:spcAft>
                      </a:pPr>
                      <a:r>
                        <a:rPr lang="en-US" sz="2400" kern="0" dirty="0">
                          <a:effectLst/>
                        </a:rPr>
                        <a:t>Click </a:t>
                      </a:r>
                      <a:r>
                        <a:rPr lang="en-US" sz="2400" kern="0" dirty="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a:effectLst/>
                        </a:rPr>
                        <a:t>Convert </a:t>
                      </a:r>
                      <a:r>
                        <a:rPr lang="en-US" sz="2400" kern="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TextBox 23"/>
          <p:cNvSpPr txBox="1"/>
          <p:nvPr/>
        </p:nvSpPr>
        <p:spPr>
          <a:xfrm>
            <a:off x="307872" y="42194"/>
            <a:ext cx="655272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权重确定方法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pSp>
        <p:nvGrpSpPr>
          <p:cNvPr id="5" name="组合 4"/>
          <p:cNvGrpSpPr/>
          <p:nvPr/>
        </p:nvGrpSpPr>
        <p:grpSpPr>
          <a:xfrm>
            <a:off x="1293639" y="1244183"/>
            <a:ext cx="7069953" cy="2435382"/>
            <a:chOff x="1621316" y="1791063"/>
            <a:chExt cx="7069953" cy="2435382"/>
          </a:xfrm>
        </p:grpSpPr>
        <p:grpSp>
          <p:nvGrpSpPr>
            <p:cNvPr id="11" name="Group 36"/>
            <p:cNvGrpSpPr>
              <a:grpSpLocks/>
            </p:cNvGrpSpPr>
            <p:nvPr/>
          </p:nvGrpSpPr>
          <p:grpSpPr bwMode="auto">
            <a:xfrm>
              <a:off x="5125310" y="1922174"/>
              <a:ext cx="2883117" cy="366646"/>
              <a:chOff x="2016" y="3264"/>
              <a:chExt cx="2592" cy="528"/>
            </a:xfrm>
          </p:grpSpPr>
          <p:sp>
            <p:nvSpPr>
              <p:cNvPr id="39" name="Rectangle 10"/>
              <p:cNvSpPr>
                <a:spLocks noChangeArrowheads="1"/>
              </p:cNvSpPr>
              <p:nvPr/>
            </p:nvSpPr>
            <p:spPr bwMode="auto">
              <a:xfrm>
                <a:off x="2976" y="3264"/>
                <a:ext cx="576"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2</a:t>
                </a:r>
              </a:p>
            </p:txBody>
          </p:sp>
          <p:sp>
            <p:nvSpPr>
              <p:cNvPr id="40" name="Rectangle 11"/>
              <p:cNvSpPr>
                <a:spLocks noChangeArrowheads="1"/>
              </p:cNvSpPr>
              <p:nvPr/>
            </p:nvSpPr>
            <p:spPr bwMode="auto">
              <a:xfrm>
                <a:off x="2016" y="3264"/>
                <a:ext cx="624"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1</a:t>
                </a:r>
              </a:p>
            </p:txBody>
          </p:sp>
          <p:sp>
            <p:nvSpPr>
              <p:cNvPr id="41" name="Rectangle 12"/>
              <p:cNvSpPr>
                <a:spLocks noChangeArrowheads="1"/>
              </p:cNvSpPr>
              <p:nvPr/>
            </p:nvSpPr>
            <p:spPr bwMode="auto">
              <a:xfrm>
                <a:off x="3978" y="3264"/>
                <a:ext cx="630" cy="528"/>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P</a:t>
                </a:r>
                <a:r>
                  <a:rPr lang="en-US" altLang="zh-CN" sz="2531" b="1" baseline="-25000" dirty="0">
                    <a:solidFill>
                      <a:srgbClr val="000000"/>
                    </a:solidFill>
                  </a:rPr>
                  <a:t>3</a:t>
                </a:r>
                <a:endParaRPr lang="en-US" altLang="zh-CN" sz="2531" b="1" dirty="0">
                  <a:solidFill>
                    <a:srgbClr val="000000"/>
                  </a:solidFill>
                </a:endParaRPr>
              </a:p>
            </p:txBody>
          </p:sp>
        </p:grpSp>
        <p:sp>
          <p:nvSpPr>
            <p:cNvPr id="12" name="Text Box 13"/>
            <p:cNvSpPr txBox="1">
              <a:spLocks noChangeArrowheads="1"/>
            </p:cNvSpPr>
            <p:nvPr/>
          </p:nvSpPr>
          <p:spPr bwMode="auto">
            <a:xfrm>
              <a:off x="1621316" y="3355181"/>
              <a:ext cx="2649112" cy="87126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531" b="1" dirty="0">
                  <a:solidFill>
                    <a:srgbClr val="000000"/>
                  </a:solidFill>
                </a:rPr>
                <a:t>Scheme Layer(Click </a:t>
              </a:r>
              <a:r>
                <a:rPr lang="en-US" altLang="zh-CN" sz="2531" b="1" dirty="0" smtClean="0">
                  <a:solidFill>
                    <a:srgbClr val="000000"/>
                  </a:solidFill>
                </a:rPr>
                <a:t>Rate)</a:t>
              </a:r>
              <a:endParaRPr lang="zh-CN" altLang="en-US" sz="2531" b="1" dirty="0">
                <a:solidFill>
                  <a:srgbClr val="000000"/>
                </a:solidFill>
              </a:endParaRPr>
            </a:p>
          </p:txBody>
        </p:sp>
        <p:sp>
          <p:nvSpPr>
            <p:cNvPr id="13" name="Text Box 14"/>
            <p:cNvSpPr txBox="1">
              <a:spLocks noChangeArrowheads="1"/>
            </p:cNvSpPr>
            <p:nvPr/>
          </p:nvSpPr>
          <p:spPr bwMode="auto">
            <a:xfrm>
              <a:off x="1673709" y="1791063"/>
              <a:ext cx="2565332" cy="871264"/>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531" b="1" dirty="0">
                  <a:solidFill>
                    <a:srgbClr val="000000"/>
                  </a:solidFill>
                </a:rPr>
                <a:t>Target Layer (RAM)</a:t>
              </a:r>
              <a:endParaRPr lang="zh-CN" altLang="en-US" sz="2531" b="1" dirty="0">
                <a:solidFill>
                  <a:srgbClr val="000000"/>
                </a:solidFill>
              </a:endParaRPr>
            </a:p>
          </p:txBody>
        </p:sp>
        <p:grpSp>
          <p:nvGrpSpPr>
            <p:cNvPr id="14" name="组合 2"/>
            <p:cNvGrpSpPr/>
            <p:nvPr/>
          </p:nvGrpSpPr>
          <p:grpSpPr>
            <a:xfrm>
              <a:off x="4498421" y="3719721"/>
              <a:ext cx="4192848" cy="394180"/>
              <a:chOff x="3659188" y="3751815"/>
              <a:chExt cx="6235700" cy="901148"/>
            </a:xfrm>
          </p:grpSpPr>
          <p:sp>
            <p:nvSpPr>
              <p:cNvPr id="34" name="Rectangle 5"/>
              <p:cNvSpPr>
                <a:spLocks noChangeArrowheads="1"/>
              </p:cNvSpPr>
              <p:nvPr/>
            </p:nvSpPr>
            <p:spPr bwMode="auto">
              <a:xfrm>
                <a:off x="6309361" y="3751815"/>
                <a:ext cx="857409"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3</a:t>
                </a:r>
                <a:endParaRPr lang="en-US" altLang="zh-CN" sz="2531" b="1" dirty="0">
                  <a:solidFill>
                    <a:srgbClr val="000000"/>
                  </a:solidFill>
                </a:endParaRPr>
              </a:p>
            </p:txBody>
          </p:sp>
          <p:sp>
            <p:nvSpPr>
              <p:cNvPr id="35" name="Rectangle 6"/>
              <p:cNvSpPr>
                <a:spLocks noChangeArrowheads="1"/>
              </p:cNvSpPr>
              <p:nvPr/>
            </p:nvSpPr>
            <p:spPr bwMode="auto">
              <a:xfrm>
                <a:off x="3659188" y="3751815"/>
                <a:ext cx="857409" cy="75095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1</a:t>
                </a:r>
              </a:p>
            </p:txBody>
          </p:sp>
          <p:sp>
            <p:nvSpPr>
              <p:cNvPr id="36" name="Rectangle 7"/>
              <p:cNvSpPr>
                <a:spLocks noChangeArrowheads="1"/>
              </p:cNvSpPr>
              <p:nvPr/>
            </p:nvSpPr>
            <p:spPr bwMode="auto">
              <a:xfrm>
                <a:off x="4906328"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2</a:t>
                </a:r>
              </a:p>
            </p:txBody>
          </p:sp>
          <p:sp>
            <p:nvSpPr>
              <p:cNvPr id="37" name="Rectangle 8"/>
              <p:cNvSpPr>
                <a:spLocks noChangeArrowheads="1"/>
              </p:cNvSpPr>
              <p:nvPr/>
            </p:nvSpPr>
            <p:spPr bwMode="auto">
              <a:xfrm>
                <a:off x="7634447" y="3751815"/>
                <a:ext cx="857409" cy="90114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4</a:t>
                </a:r>
                <a:endParaRPr lang="en-US" altLang="zh-CN" sz="2531" b="1" dirty="0">
                  <a:solidFill>
                    <a:srgbClr val="000000"/>
                  </a:solidFill>
                </a:endParaRPr>
              </a:p>
            </p:txBody>
          </p:sp>
          <p:sp>
            <p:nvSpPr>
              <p:cNvPr id="38" name="Rectangle 9"/>
              <p:cNvSpPr>
                <a:spLocks noChangeArrowheads="1"/>
              </p:cNvSpPr>
              <p:nvPr/>
            </p:nvSpPr>
            <p:spPr bwMode="auto">
              <a:xfrm>
                <a:off x="8959533" y="3751815"/>
                <a:ext cx="935355" cy="8260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531" b="1" dirty="0">
                    <a:solidFill>
                      <a:srgbClr val="000000"/>
                    </a:solidFill>
                  </a:rPr>
                  <a:t>C</a:t>
                </a:r>
                <a:r>
                  <a:rPr lang="en-US" altLang="zh-CN" sz="2531" b="1" baseline="-25000" dirty="0">
                    <a:solidFill>
                      <a:srgbClr val="000000"/>
                    </a:solidFill>
                  </a:rPr>
                  <a:t>5</a:t>
                </a:r>
                <a:endParaRPr lang="en-US" altLang="zh-CN" sz="2531" b="1" dirty="0">
                  <a:solidFill>
                    <a:srgbClr val="000000"/>
                  </a:solidFill>
                </a:endParaRPr>
              </a:p>
            </p:txBody>
          </p:sp>
        </p:grpSp>
        <p:grpSp>
          <p:nvGrpSpPr>
            <p:cNvPr id="15" name="组合 1"/>
            <p:cNvGrpSpPr/>
            <p:nvPr/>
          </p:nvGrpSpPr>
          <p:grpSpPr>
            <a:xfrm rot="10800000">
              <a:off x="4750022" y="2288822"/>
              <a:ext cx="3652299" cy="1438727"/>
              <a:chOff x="4282271" y="4556125"/>
              <a:chExt cx="4550364" cy="889000"/>
            </a:xfrm>
          </p:grpSpPr>
          <p:grpSp>
            <p:nvGrpSpPr>
              <p:cNvPr id="16" name="Group 37"/>
              <p:cNvGrpSpPr>
                <a:grpSpLocks/>
              </p:cNvGrpSpPr>
              <p:nvPr/>
            </p:nvGrpSpPr>
            <p:grpSpPr bwMode="auto">
              <a:xfrm>
                <a:off x="4282271" y="4556125"/>
                <a:ext cx="3982255" cy="889000"/>
                <a:chOff x="1737" y="2704"/>
                <a:chExt cx="2487" cy="560"/>
              </a:xfrm>
            </p:grpSpPr>
            <p:sp>
              <p:nvSpPr>
                <p:cNvPr id="31" name="Line 22"/>
                <p:cNvSpPr>
                  <a:spLocks noChangeShapeType="1"/>
                </p:cNvSpPr>
                <p:nvPr/>
              </p:nvSpPr>
              <p:spPr bwMode="auto">
                <a:xfrm>
                  <a:off x="1737" y="2704"/>
                  <a:ext cx="56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2" name="Line 23"/>
                <p:cNvSpPr>
                  <a:spLocks noChangeShapeType="1"/>
                </p:cNvSpPr>
                <p:nvPr/>
              </p:nvSpPr>
              <p:spPr bwMode="auto">
                <a:xfrm>
                  <a:off x="1737" y="2707"/>
                  <a:ext cx="1527" cy="55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3" name="Line 24"/>
                <p:cNvSpPr>
                  <a:spLocks noChangeShapeType="1"/>
                </p:cNvSpPr>
                <p:nvPr/>
              </p:nvSpPr>
              <p:spPr bwMode="auto">
                <a:xfrm>
                  <a:off x="1737" y="2704"/>
                  <a:ext cx="2487" cy="56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7" name="Group 41"/>
              <p:cNvGrpSpPr>
                <a:grpSpLocks/>
              </p:cNvGrpSpPr>
              <p:nvPr/>
            </p:nvGrpSpPr>
            <p:grpSpPr bwMode="auto">
              <a:xfrm>
                <a:off x="5181600" y="4556125"/>
                <a:ext cx="3074988" cy="863600"/>
                <a:chOff x="2304" y="2720"/>
                <a:chExt cx="1920" cy="544"/>
              </a:xfrm>
            </p:grpSpPr>
            <p:sp>
              <p:nvSpPr>
                <p:cNvPr id="28" name="Line 38"/>
                <p:cNvSpPr>
                  <a:spLocks noChangeShapeType="1"/>
                </p:cNvSpPr>
                <p:nvPr/>
              </p:nvSpPr>
              <p:spPr bwMode="auto">
                <a:xfrm flipH="1">
                  <a:off x="2304" y="2720"/>
                  <a:ext cx="200" cy="544"/>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9" name="Line 39"/>
                <p:cNvSpPr>
                  <a:spLocks noChangeShapeType="1"/>
                </p:cNvSpPr>
                <p:nvPr/>
              </p:nvSpPr>
              <p:spPr bwMode="auto">
                <a:xfrm>
                  <a:off x="2471" y="2726"/>
                  <a:ext cx="793"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0" name="Line 40"/>
                <p:cNvSpPr>
                  <a:spLocks noChangeShapeType="1"/>
                </p:cNvSpPr>
                <p:nvPr/>
              </p:nvSpPr>
              <p:spPr bwMode="auto">
                <a:xfrm>
                  <a:off x="2476" y="2726"/>
                  <a:ext cx="1748" cy="538"/>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nvGrpSpPr>
              <p:cNvPr id="18" name="Group 45"/>
              <p:cNvGrpSpPr>
                <a:grpSpLocks/>
              </p:cNvGrpSpPr>
              <p:nvPr/>
            </p:nvGrpSpPr>
            <p:grpSpPr bwMode="auto">
              <a:xfrm>
                <a:off x="5181601" y="4556130"/>
                <a:ext cx="3651034" cy="863601"/>
                <a:chOff x="2304" y="2720"/>
                <a:chExt cx="2280" cy="544"/>
              </a:xfrm>
            </p:grpSpPr>
            <p:sp>
              <p:nvSpPr>
                <p:cNvPr id="19" name="Line 16"/>
                <p:cNvSpPr>
                  <a:spLocks noChangeShapeType="1"/>
                </p:cNvSpPr>
                <p:nvPr/>
              </p:nvSpPr>
              <p:spPr bwMode="auto">
                <a:xfrm>
                  <a:off x="3221" y="2726"/>
                  <a:ext cx="4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0" name="Line 25"/>
                <p:cNvSpPr>
                  <a:spLocks noChangeShapeType="1"/>
                </p:cNvSpPr>
                <p:nvPr/>
              </p:nvSpPr>
              <p:spPr bwMode="auto">
                <a:xfrm flipV="1">
                  <a:off x="2304" y="2726"/>
                  <a:ext cx="917"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1" name="Line 26"/>
                <p:cNvSpPr>
                  <a:spLocks noChangeShapeType="1"/>
                </p:cNvSpPr>
                <p:nvPr/>
              </p:nvSpPr>
              <p:spPr bwMode="auto">
                <a:xfrm flipV="1">
                  <a:off x="2352" y="2723"/>
                  <a:ext cx="2232"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2" name="Line 27"/>
                <p:cNvSpPr>
                  <a:spLocks noChangeShapeType="1"/>
                </p:cNvSpPr>
                <p:nvPr/>
              </p:nvSpPr>
              <p:spPr bwMode="auto">
                <a:xfrm>
                  <a:off x="3221" y="2726"/>
                  <a:ext cx="1003"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3" name="Line 28"/>
                <p:cNvSpPr>
                  <a:spLocks noChangeShapeType="1"/>
                </p:cNvSpPr>
                <p:nvPr/>
              </p:nvSpPr>
              <p:spPr bwMode="auto">
                <a:xfrm flipV="1">
                  <a:off x="3264" y="2720"/>
                  <a:ext cx="132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 name="Line 29"/>
                <p:cNvSpPr>
                  <a:spLocks noChangeShapeType="1"/>
                </p:cNvSpPr>
                <p:nvPr/>
              </p:nvSpPr>
              <p:spPr bwMode="auto">
                <a:xfrm flipH="1">
                  <a:off x="4224" y="2726"/>
                  <a:ext cx="360" cy="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5" name="Line 42"/>
                <p:cNvSpPr>
                  <a:spLocks noChangeShapeType="1"/>
                </p:cNvSpPr>
                <p:nvPr/>
              </p:nvSpPr>
              <p:spPr bwMode="auto">
                <a:xfrm flipH="1">
                  <a:off x="2304" y="2723"/>
                  <a:ext cx="161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6" name="Line 43"/>
                <p:cNvSpPr>
                  <a:spLocks noChangeShapeType="1"/>
                </p:cNvSpPr>
                <p:nvPr/>
              </p:nvSpPr>
              <p:spPr bwMode="auto">
                <a:xfrm flipH="1">
                  <a:off x="3264" y="2723"/>
                  <a:ext cx="650" cy="54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7" name="Line 44"/>
                <p:cNvSpPr>
                  <a:spLocks noChangeShapeType="1"/>
                </p:cNvSpPr>
                <p:nvPr/>
              </p:nvSpPr>
              <p:spPr bwMode="auto">
                <a:xfrm>
                  <a:off x="3914" y="2720"/>
                  <a:ext cx="310" cy="5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grpSp>
      </p:grpSp>
      <mc:AlternateContent xmlns:mc="http://schemas.openxmlformats.org/markup-compatibility/2006" xmlns:a14="http://schemas.microsoft.com/office/drawing/2010/main">
        <mc:Choice Requires="a14">
          <p:sp>
            <p:nvSpPr>
              <p:cNvPr id="43" name="矩形 42"/>
              <p:cNvSpPr/>
              <p:nvPr/>
            </p:nvSpPr>
            <p:spPr>
              <a:xfrm>
                <a:off x="3809196" y="3977368"/>
                <a:ext cx="151458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𝑨𝒘</m:t>
                      </m:r>
                      <m:r>
                        <a:rPr lang="zh-CN" altLang="en-US" sz="2400" b="1">
                          <a:latin typeface="Cambria Math" panose="02040503050406030204" pitchFamily="18" charset="0"/>
                        </a:rPr>
                        <m:t>=</m:t>
                      </m:r>
                      <m:r>
                        <a:rPr lang="zh-CN" altLang="en-US" sz="2400" b="1" i="1">
                          <a:latin typeface="Cambria Math" panose="02040503050406030204" pitchFamily="18" charset="0"/>
                        </a:rPr>
                        <m:t>𝝀</m:t>
                      </m:r>
                      <m:r>
                        <a:rPr lang="zh-CN" altLang="en-US" sz="2400" b="1" i="1">
                          <a:latin typeface="Cambria Math" panose="02040503050406030204" pitchFamily="18" charset="0"/>
                        </a:rPr>
                        <m:t>𝒘</m:t>
                      </m:r>
                    </m:oMath>
                  </m:oMathPara>
                </a14:m>
                <a:endParaRPr lang="zh-CN" altLang="en-US" sz="2400" b="1" dirty="0"/>
              </a:p>
            </p:txBody>
          </p:sp>
        </mc:Choice>
        <mc:Fallback xmlns="">
          <p:sp>
            <p:nvSpPr>
              <p:cNvPr id="43" name="矩形 42"/>
              <p:cNvSpPr>
                <a:spLocks noRot="1" noChangeAspect="1" noMove="1" noResize="1" noEditPoints="1" noAdjustHandles="1" noChangeArrowheads="1" noChangeShapeType="1" noTextEdit="1"/>
              </p:cNvSpPr>
              <p:nvPr/>
            </p:nvSpPr>
            <p:spPr>
              <a:xfrm>
                <a:off x="3809196" y="3977368"/>
                <a:ext cx="1514581" cy="461665"/>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45" name="Content Placeholder 2"/>
          <p:cNvSpPr txBox="1">
            <a:spLocks/>
          </p:cNvSpPr>
          <p:nvPr/>
        </p:nvSpPr>
        <p:spPr>
          <a:xfrm>
            <a:off x="438612" y="4461762"/>
            <a:ext cx="9141403" cy="68807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800" b="1"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t>中等的屏幕清晰度</a:t>
            </a:r>
            <a:r>
              <a:rPr lang="zh-CN" altLang="en-US" sz="2800" b="1" dirty="0">
                <a:latin typeface="Times New Roman" panose="02020603050405020304" pitchFamily="18" charset="0"/>
                <a:cs typeface="Times New Roman" panose="02020603050405020304" pitchFamily="18" charset="0"/>
                <a:sym typeface="Arial" panose="020B0604020202020204" pitchFamily="34" charset="0"/>
              </a:rPr>
              <a:t>手机中销售量较高和较低的占比都较大</a:t>
            </a:r>
            <a:endParaRPr lang="en-US" altLang="zh-CN" sz="2800" b="1" dirty="0">
              <a:latin typeface="Times New Roman" panose="02020603050405020304" pitchFamily="18" charset="0"/>
              <a:cs typeface="Times New Roman" panose="02020603050405020304" pitchFamily="18" charset="0"/>
              <a:sym typeface="Arial" panose="020B0604020202020204" pitchFamily="34" charset="0"/>
            </a:endParaRPr>
          </a:p>
        </p:txBody>
      </p:sp>
    </p:spTree>
    <p:extLst>
      <p:ext uri="{BB962C8B-B14F-4D97-AF65-F5344CB8AC3E}">
        <p14:creationId xmlns:p14="http://schemas.microsoft.com/office/powerpoint/2010/main" val="240564163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645565" y="1987619"/>
                <a:ext cx="85549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𝑛</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0</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1</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1</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2</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2</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3</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3</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4</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4</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5</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5</m:t>
                          </m:r>
                        </m:sub>
                      </m:sSub>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𝛽</m:t>
                          </m:r>
                        </m:e>
                        <m:sub>
                          <m:r>
                            <a:rPr lang="zh-CN" altLang="en-US" sz="2400">
                              <a:latin typeface="Cambria Math" panose="02040503050406030204" pitchFamily="18" charset="0"/>
                            </a:rPr>
                            <m:t>6</m:t>
                          </m:r>
                        </m:sub>
                      </m:sSub>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a:latin typeface="Cambria Math" panose="02040503050406030204" pitchFamily="18" charset="0"/>
                            </a:rPr>
                            <m:t>6</m:t>
                          </m:r>
                        </m:sub>
                      </m:sSub>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a:latin typeface="Cambria Math" panose="02040503050406030204" pitchFamily="18" charset="0"/>
                                </a:rPr>
                                <m:t>1,2</m:t>
                              </m:r>
                            </m:e>
                          </m:d>
                        </m:e>
                      </m:d>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2252908" y="1987618"/>
                <a:ext cx="8554971" cy="461665"/>
              </a:xfrm>
              <a:prstGeom prst="rect">
                <a:avLst/>
              </a:prstGeom>
              <a:blipFill rotWithShape="0">
                <a:blip r:embed="rId2" cstate="print"/>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61527" y="2824793"/>
                <a:ext cx="10369152" cy="11446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𝛽</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𝑋</m:t>
                              </m:r>
                            </m:e>
                          </m:d>
                        </m:e>
                        <m:sup>
                          <m:r>
                            <a:rPr lang="zh-CN" altLang="en-US" sz="240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𝑌</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p>
                                <m:sSupPr>
                                  <m:ctrlPr>
                                    <a:rPr lang="zh-CN" altLang="en-US" sz="2400" i="1">
                                      <a:latin typeface="Cambria Math" panose="02040503050406030204" pitchFamily="18" charset="0"/>
                                    </a:rPr>
                                  </m:ctrlPr>
                                </m:sSup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sup>
                                  <m:r>
                                    <a:rPr lang="zh-CN" altLang="en-US" sz="2400" i="1">
                                      <a:latin typeface="Cambria Math" panose="02040503050406030204" pitchFamily="18" charset="0"/>
                                    </a:rPr>
                                    <m:t>𝑇</m:t>
                                  </m:r>
                                </m:sup>
                              </m:sSup>
                            </m:e>
                          </m:d>
                        </m:e>
                        <m:sup>
                          <m:r>
                            <a:rPr lang="zh-CN" altLang="en-US" sz="2400">
                              <a:latin typeface="Cambria Math" panose="02040503050406030204" pitchFamily="18" charset="0"/>
                            </a:rPr>
                            <m:t>−1</m:t>
                          </m:r>
                        </m:sup>
                      </m:sSup>
                      <m:d>
                        <m:dPr>
                          <m:ctrlPr>
                            <a:rPr lang="zh-CN" altLang="en-US" sz="2400" i="1">
                              <a:latin typeface="Cambria Math" panose="02040503050406030204" pitchFamily="18" charset="0"/>
                            </a:rPr>
                          </m:ctrlPr>
                        </m:dPr>
                        <m:e>
                          <m:nary>
                            <m:naryPr>
                              <m:chr m:val="∑"/>
                              <m:subHide m:val="on"/>
                              <m:supHide m:val="on"/>
                              <m:ctrlPr>
                                <a:rPr lang="zh-CN" altLang="en-US" sz="2400" i="1">
                                  <a:latin typeface="Cambria Math" panose="02040503050406030204" pitchFamily="18" charset="0"/>
                                </a:rPr>
                              </m:ctrlPr>
                            </m:naryPr>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𝑦</m:t>
                              </m:r>
                            </m:e>
                            <m:sub>
                              <m:r>
                                <a:rPr lang="zh-CN" altLang="en-US" sz="2400" i="1">
                                  <a:latin typeface="Cambria Math" panose="02040503050406030204" pitchFamily="18" charset="0"/>
                                </a:rPr>
                                <m:t>𝑖</m:t>
                              </m:r>
                            </m:sub>
                          </m:sSub>
                        </m:e>
                      </m:d>
                      <m:d>
                        <m:dPr>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𝑖</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a:latin typeface="Cambria Math" panose="02040503050406030204" pitchFamily="18" charset="0"/>
                                    </a:rPr>
                                    <m:t>∗</m:t>
                                  </m:r>
                                </m:sup>
                              </m:sSup>
                            </m:e>
                            <m:e>
                              <m:r>
                                <a:rPr lang="zh-CN" altLang="en-US" sz="2400" i="1">
                                  <a:latin typeface="Cambria Math" panose="02040503050406030204" pitchFamily="18" charset="0"/>
                                </a:rPr>
                                <m:t>𝑖</m:t>
                              </m:r>
                              <m:r>
                                <a:rPr lang="zh-CN" altLang="en-US" sz="2400">
                                  <a:latin typeface="Cambria Math" panose="02040503050406030204" pitchFamily="18" charset="0"/>
                                </a:rPr>
                                <m:t>≤</m:t>
                              </m:r>
                              <m:r>
                                <a:rPr lang="zh-CN" altLang="en-US" sz="2400" i="1">
                                  <a:latin typeface="Cambria Math" panose="02040503050406030204" pitchFamily="18" charset="0"/>
                                </a:rPr>
                                <m:t>𝑛</m:t>
                              </m:r>
                            </m:e>
                          </m:d>
                        </m:e>
                      </m:d>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345817" y="2824792"/>
                <a:ext cx="10369152" cy="1144609"/>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218832" y="4450559"/>
                <a:ext cx="340843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a:latin typeface="Cambria Math" panose="02040503050406030204" pitchFamily="18" charset="0"/>
                                </a:rPr>
                                <m:t>1</m:t>
                              </m:r>
                            </m:sub>
                          </m:sSub>
                          <m:r>
                            <a:rPr lang="zh-CN" altLang="en-US" sz="2400">
                              <a:latin typeface="Cambria Math" panose="02040503050406030204" pitchFamily="18" charset="0"/>
                            </a:rPr>
                            <m:t>&lt;</m:t>
                          </m:r>
                          <m:r>
                            <a:rPr lang="zh-CN" altLang="en-US" sz="2400" i="1">
                              <a:latin typeface="Cambria Math" panose="02040503050406030204" pitchFamily="18" charset="0"/>
                            </a:rPr>
                            <m:t>𝜃</m:t>
                          </m:r>
                          <m:r>
                            <a:rPr lang="zh-CN" altLang="en-US" sz="240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𝜃</m:t>
                                  </m:r>
                                </m:e>
                              </m:acc>
                            </m:e>
                            <m:sub>
                              <m:r>
                                <a:rPr lang="zh-CN" altLang="en-US" sz="2400">
                                  <a:latin typeface="Cambria Math" panose="02040503050406030204" pitchFamily="18" charset="0"/>
                                </a:rPr>
                                <m:t>2</m:t>
                              </m:r>
                            </m:sub>
                          </m:sSub>
                        </m:e>
                      </m:d>
                      <m:r>
                        <a:rPr lang="zh-CN" altLang="en-US" sz="2400">
                          <a:latin typeface="Cambria Math" panose="02040503050406030204" pitchFamily="18" charset="0"/>
                        </a:rPr>
                        <m:t>=1−</m:t>
                      </m:r>
                      <m:r>
                        <a:rPr lang="zh-CN" altLang="en-US" sz="2400" i="1">
                          <a:latin typeface="Cambria Math" panose="02040503050406030204" pitchFamily="18" charset="0"/>
                        </a:rPr>
                        <m:t>𝛼</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826176" y="4450558"/>
                <a:ext cx="3408434" cy="507383"/>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572100" y="5439098"/>
                <a:ext cx="6701899" cy="510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d>
                        <m:dPr>
                          <m:begChr m:val="{"/>
                          <m:endChr m:val="}"/>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a:latin typeface="Cambria Math" panose="02040503050406030204" pitchFamily="18" charset="0"/>
                                </a:rPr>
                                <m:t> 1</m:t>
                              </m:r>
                            </m:sub>
                          </m:sSub>
                          <m:r>
                            <a:rPr lang="zh-CN" altLang="en-US" sz="2400">
                              <a:latin typeface="Cambria Math" panose="02040503050406030204" pitchFamily="18" charset="0"/>
                            </a:rPr>
                            <m:t>&lt;</m:t>
                          </m:r>
                          <m:r>
                            <a:rPr lang="zh-CN" altLang="en-US" sz="2400" i="1">
                              <a:latin typeface="Cambria Math" panose="02040503050406030204" pitchFamily="18" charset="0"/>
                            </a:rPr>
                            <m:t>𝛽</m:t>
                          </m:r>
                          <m:r>
                            <a:rPr lang="zh-CN" altLang="en-US" sz="2400">
                              <a:latin typeface="Cambria Math" panose="02040503050406030204" pitchFamily="18" charset="0"/>
                            </a:rPr>
                            <m:t>&lt;</m:t>
                          </m:r>
                          <m:sSub>
                            <m:sSubPr>
                              <m:ctrlPr>
                                <a:rPr lang="zh-CN" altLang="en-US" sz="2400" i="1">
                                  <a:latin typeface="Cambria Math" panose="02040503050406030204" pitchFamily="18" charset="0"/>
                                </a:rPr>
                              </m:ctrlPr>
                            </m:sSubPr>
                            <m:e>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𝛽</m:t>
                                  </m:r>
                                </m:e>
                              </m:acc>
                            </m:e>
                            <m:sub>
                              <m:r>
                                <a:rPr lang="zh-CN" altLang="en-US" sz="2400" i="1">
                                  <a:latin typeface="Cambria Math" panose="02040503050406030204" pitchFamily="18" charset="0"/>
                                </a:rPr>
                                <m:t>𝑛</m:t>
                              </m:r>
                              <m:r>
                                <a:rPr lang="zh-CN" altLang="en-US" sz="2400">
                                  <a:latin typeface="Cambria Math" panose="02040503050406030204" pitchFamily="18" charset="0"/>
                                </a:rPr>
                                <m:t> 2</m:t>
                              </m:r>
                            </m:sub>
                          </m:sSub>
                        </m:e>
                      </m:d>
                      <m:r>
                        <a:rPr lang="zh-CN" altLang="en-US" sz="2400">
                          <a:latin typeface="Cambria Math" panose="02040503050406030204" pitchFamily="18" charset="0"/>
                        </a:rPr>
                        <m:t>=1−</m:t>
                      </m:r>
                      <m:r>
                        <a:rPr lang="zh-CN" altLang="en-US" sz="2400" i="1">
                          <a:latin typeface="Cambria Math" panose="02040503050406030204" pitchFamily="18" charset="0"/>
                        </a:rPr>
                        <m:t>𝛼</m:t>
                      </m:r>
                      <m:r>
                        <a:rPr lang="zh-CN" altLang="en-US" sz="2400">
                          <a:latin typeface="Cambria Math" panose="02040503050406030204" pitchFamily="18" charset="0"/>
                        </a:rPr>
                        <m:t> </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a:latin typeface="Cambria Math" panose="02040503050406030204" pitchFamily="18" charset="0"/>
                            </a:rPr>
                            <m:t>∈</m:t>
                          </m:r>
                          <m:d>
                            <m:dPr>
                              <m:begChr m:val="{"/>
                              <m:endChr m:val="}"/>
                              <m:ctrlPr>
                                <a:rPr lang="zh-CN" altLang="en-US" sz="2400" i="1">
                                  <a:latin typeface="Cambria Math" panose="02040503050406030204" pitchFamily="18" charset="0"/>
                                </a:rPr>
                              </m:ctrlPr>
                            </m:dPr>
                            <m:e>
                              <m:r>
                                <a:rPr lang="zh-CN" altLang="en-US" sz="2400" i="1">
                                  <a:latin typeface="Cambria Math" panose="02040503050406030204" pitchFamily="18" charset="0"/>
                                </a:rPr>
                                <m:t>𝑛</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𝑁</m:t>
                                  </m:r>
                                </m:e>
                                <m:sup>
                                  <m:r>
                                    <a:rPr lang="zh-CN" altLang="en-US" sz="2400">
                                      <a:latin typeface="Cambria Math" panose="02040503050406030204" pitchFamily="18" charset="0"/>
                                    </a:rPr>
                                    <m:t>∗</m:t>
                                  </m:r>
                                </m:sup>
                              </m:sSup>
                            </m:e>
                            <m:e>
                              <m:r>
                                <a:rPr lang="zh-CN" altLang="en-US" sz="2400" i="1">
                                  <a:latin typeface="Cambria Math" panose="02040503050406030204" pitchFamily="18" charset="0"/>
                                </a:rPr>
                                <m:t>𝑛</m:t>
                              </m:r>
                              <m:r>
                                <a:rPr lang="zh-CN" altLang="en-US" sz="2400">
                                  <a:latin typeface="Cambria Math" panose="02040503050406030204" pitchFamily="18" charset="0"/>
                                </a:rPr>
                                <m:t>≤2</m:t>
                              </m:r>
                            </m:e>
                          </m:d>
                        </m:e>
                      </m:d>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79443" y="5439098"/>
                <a:ext cx="6701899" cy="510396"/>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7" name="TextBox 23"/>
          <p:cNvSpPr txBox="1"/>
          <p:nvPr/>
        </p:nvSpPr>
        <p:spPr>
          <a:xfrm>
            <a:off x="861591" y="231949"/>
            <a:ext cx="3672408"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258442760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D:\学习\学习\高中\曾学课程\丘成桐\8.31\残差图2.b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8649" y="869137"/>
            <a:ext cx="12065677" cy="5400600"/>
          </a:xfrm>
          <a:prstGeom prst="rect">
            <a:avLst/>
          </a:prstGeom>
          <a:noFill/>
          <a:ln>
            <a:noFill/>
          </a:ln>
        </p:spPr>
      </p:pic>
      <p:sp>
        <p:nvSpPr>
          <p:cNvPr id="4" name="矩形 3"/>
          <p:cNvSpPr/>
          <p:nvPr/>
        </p:nvSpPr>
        <p:spPr>
          <a:xfrm>
            <a:off x="2823429" y="6424637"/>
            <a:ext cx="5040560" cy="523220"/>
          </a:xfrm>
          <a:prstGeom prst="rect">
            <a:avLst/>
          </a:prstGeom>
        </p:spPr>
        <p:txBody>
          <a:bodyPr wrap="square">
            <a:spAutoFit/>
          </a:bodyPr>
          <a:lstStyle/>
          <a:p>
            <a:r>
              <a:rPr lang="zh-CN" altLang="en-US" sz="2800" dirty="0"/>
              <a:t>由图可见异常值较少</a:t>
            </a:r>
          </a:p>
        </p:txBody>
      </p:sp>
      <p:sp>
        <p:nvSpPr>
          <p:cNvPr id="5" name="TextBox 23"/>
          <p:cNvSpPr txBox="1"/>
          <p:nvPr/>
        </p:nvSpPr>
        <p:spPr>
          <a:xfrm>
            <a:off x="645567" y="0"/>
            <a:ext cx="3672408"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p:spTree>
    <p:extLst>
      <p:ext uri="{BB962C8B-B14F-4D97-AF65-F5344CB8AC3E}">
        <p14:creationId xmlns:p14="http://schemas.microsoft.com/office/powerpoint/2010/main" val="42750290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23"/>
          <p:cNvSpPr txBox="1"/>
          <p:nvPr/>
        </p:nvSpPr>
        <p:spPr>
          <a:xfrm>
            <a:off x="549422" y="185633"/>
            <a:ext cx="3672408"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rPr>
              <a:t>线性回归</a:t>
            </a:r>
            <a:endParaRPr lang="zh-CN" altLang="zh-CN" sz="3600"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1858222552"/>
                  </p:ext>
                </p:extLst>
              </p:nvPr>
            </p:nvGraphicFramePr>
            <p:xfrm>
              <a:off x="5565387" y="520774"/>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22744">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a:effectLst/>
                            </a:rPr>
                            <a:t>Click </a:t>
                          </a:r>
                          <a:r>
                            <a:rPr lang="en-US" sz="2400" kern="0" smtClean="0">
                              <a:effectLst/>
                            </a:rPr>
                            <a:t>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a:effectLst/>
                            </a:rPr>
                            <a:t>Convert </a:t>
                          </a:r>
                          <a:r>
                            <a:rPr lang="en-US" sz="2400" kern="0" smtClean="0">
                              <a:effectLst/>
                            </a:rPr>
                            <a:t>Rate</a:t>
                          </a:r>
                          <a:endParaRPr lang="zh-CN" sz="1600" dirty="0">
                            <a:effectLst/>
                            <a:latin typeface="Times New Roman" panose="02020603050405020304" pitchFamily="18" charset="0"/>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22744">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3" name="表格 2"/>
              <p:cNvGraphicFramePr>
                <a:graphicFrameLocks noGrp="1"/>
              </p:cNvGraphicFramePr>
              <p:nvPr>
                <p:extLst>
                  <p:ext uri="{D42A27DB-BD31-4B8C-83A1-F6EECF244321}">
                    <p14:modId xmlns:a14="http://schemas.microsoft.com/office/drawing/2010/main" xmlns="" xmlns:p14="http://schemas.microsoft.com/office/powerpoint/2010/main" val="1858222552"/>
                  </p:ext>
                </p:extLst>
              </p:nvPr>
            </p:nvGraphicFramePr>
            <p:xfrm>
              <a:off x="5565387" y="520774"/>
              <a:ext cx="4052232" cy="2926080"/>
            </p:xfrm>
            <a:graphic>
              <a:graphicData uri="http://schemas.openxmlformats.org/drawingml/2006/table">
                <a:tbl>
                  <a:tblPr firstRow="1" firstCol="1" bandRow="1">
                    <a:tableStyleId>{7DF18680-E054-41AD-8BC1-D1AEF772440D}</a:tableStyleId>
                  </a:tblPr>
                  <a:tblGrid>
                    <a:gridCol w="574024"/>
                    <a:gridCol w="1442200"/>
                    <a:gridCol w="2036008"/>
                  </a:tblGrid>
                  <a:tr h="36576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r>
                            <a:rPr lang="en-US" sz="2400" kern="0">
                              <a:effectLst/>
                            </a:rPr>
                            <a:t>Click </a:t>
                          </a:r>
                          <a:r>
                            <a:rPr lang="en-US" sz="2400" kern="0" smtClean="0">
                              <a:effectLst/>
                            </a:rPr>
                            <a:t>Rate</a:t>
                          </a:r>
                          <a:endParaRPr lang="zh-CN" sz="1600" dirty="0">
                            <a:effectLst/>
                            <a:latin typeface="Times New Roman" panose="02020603050405020304" pitchFamily="18" charset="0"/>
                          </a:endParaRPr>
                        </a:p>
                      </a:txBody>
                      <a:tcPr marL="68580" marR="68580" marT="0" marB="0" anchor="b"/>
                    </a:tc>
                    <a:tc>
                      <a:txBody>
                        <a:bodyPr/>
                        <a:lstStyle/>
                        <a:p>
                          <a:pPr algn="ctr"/>
                          <a:r>
                            <a:rPr lang="en-US" sz="2400" kern="0">
                              <a:effectLst/>
                            </a:rPr>
                            <a:t>Convert </a:t>
                          </a:r>
                          <a:r>
                            <a:rPr lang="en-US" sz="2400" kern="0" smtClean="0">
                              <a:effectLst/>
                            </a:rPr>
                            <a:t>Rate</a:t>
                          </a:r>
                          <a:endParaRPr lang="zh-CN" sz="1600" dirty="0">
                            <a:effectLst/>
                            <a:latin typeface="Times New Roman" panose="02020603050405020304" pitchFamily="18" charset="0"/>
                          </a:endParaRPr>
                        </a:p>
                      </a:txBody>
                      <a:tcPr marL="68580" marR="68580" marT="0" marB="0" anchor="b"/>
                    </a:tc>
                  </a:tr>
                  <a:tr h="365760">
                    <a:tc>
                      <a:txBody>
                        <a:bodyPr/>
                        <a:lstStyle/>
                        <a:p>
                          <a:endParaRPr lang="zh-CN"/>
                        </a:p>
                      </a:txBody>
                      <a:tcPr marL="68580" marR="68580" marT="0" marB="0">
                        <a:blipFill rotWithShape="0">
                          <a:blip r:embed="rId2"/>
                          <a:stretch>
                            <a:fillRect l="-1064" t="-125000" r="-612766" b="-651667"/>
                          </a:stretch>
                        </a:blipFill>
                      </a:tcPr>
                    </a:tc>
                    <a:tc>
                      <a:txBody>
                        <a:bodyPr/>
                        <a:lstStyle/>
                        <a:p>
                          <a:pPr algn="ctr">
                            <a:spcAft>
                              <a:spcPts val="0"/>
                            </a:spcAft>
                          </a:pPr>
                          <a:r>
                            <a:rPr lang="en-US" sz="2400" kern="100" dirty="0">
                              <a:effectLst/>
                            </a:rPr>
                            <a:t>0.017671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0.018321</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225000" r="-612766" b="-551667"/>
                          </a:stretch>
                        </a:blipFill>
                      </a:tcPr>
                    </a:tc>
                    <a:tc>
                      <a:txBody>
                        <a:bodyPr/>
                        <a:lstStyle/>
                        <a:p>
                          <a:pPr algn="ctr">
                            <a:spcAft>
                              <a:spcPts val="0"/>
                            </a:spcAft>
                          </a:pPr>
                          <a:r>
                            <a:rPr lang="en-US" sz="2400" kern="100">
                              <a:effectLst/>
                            </a:rPr>
                            <a:t>7.71E-10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6.24E-10</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319672" r="-612766" b="-442623"/>
                          </a:stretch>
                        </a:blipFill>
                      </a:tcPr>
                    </a:tc>
                    <a:tc>
                      <a:txBody>
                        <a:bodyPr/>
                        <a:lstStyle/>
                        <a:p>
                          <a:pPr algn="ctr">
                            <a:spcAft>
                              <a:spcPts val="0"/>
                            </a:spcAft>
                          </a:pPr>
                          <a:r>
                            <a:rPr lang="en-US" sz="2400" kern="100">
                              <a:effectLst/>
                            </a:rPr>
                            <a:t>1.83E-06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1.68E-06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426667" r="-612766" b="-350000"/>
                          </a:stretch>
                        </a:blipFill>
                      </a:tcPr>
                    </a:tc>
                    <a:tc>
                      <a:txBody>
                        <a:bodyPr/>
                        <a:lstStyle/>
                        <a:p>
                          <a:pPr algn="ctr">
                            <a:spcAft>
                              <a:spcPts val="0"/>
                            </a:spcAft>
                          </a:pPr>
                          <a:r>
                            <a:rPr lang="en-US" sz="2400" kern="100">
                              <a:effectLst/>
                            </a:rPr>
                            <a:t>-0.00055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-0.00053</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526667" r="-612766" b="-250000"/>
                          </a:stretch>
                        </a:blipFill>
                      </a:tcPr>
                    </a:tc>
                    <a:tc>
                      <a:txBody>
                        <a:bodyPr/>
                        <a:lstStyle/>
                        <a:p>
                          <a:pPr algn="ctr">
                            <a:spcAft>
                              <a:spcPts val="0"/>
                            </a:spcAft>
                          </a:pPr>
                          <a:r>
                            <a:rPr lang="en-US" sz="2400" kern="100">
                              <a:effectLst/>
                            </a:rPr>
                            <a:t>8.85E-06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8.64E-06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626667" r="-612766" b="-150000"/>
                          </a:stretch>
                        </a:blipFill>
                      </a:tcPr>
                    </a:tc>
                    <a:tc>
                      <a:txBody>
                        <a:bodyPr/>
                        <a:lstStyle/>
                        <a:p>
                          <a:pPr algn="ctr">
                            <a:spcAft>
                              <a:spcPts val="0"/>
                            </a:spcAft>
                          </a:pPr>
                          <a:r>
                            <a:rPr lang="en-US" sz="2400" kern="100">
                              <a:effectLst/>
                            </a:rPr>
                            <a:t>-0.00062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-0.00081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2"/>
                          <a:stretch>
                            <a:fillRect l="-1064" t="-726667" r="-612766" b="-50000"/>
                          </a:stretch>
                        </a:blipFill>
                      </a:tcPr>
                    </a:tc>
                    <a:tc>
                      <a:txBody>
                        <a:bodyPr/>
                        <a:lstStyle/>
                        <a:p>
                          <a:pPr algn="ctr">
                            <a:spcAft>
                              <a:spcPts val="0"/>
                            </a:spcAft>
                          </a:pPr>
                          <a:r>
                            <a:rPr lang="en-US" sz="2400" kern="100" dirty="0">
                              <a:effectLst/>
                            </a:rPr>
                            <a:t>2.61E-06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-9.50E-06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69285522"/>
                  </p:ext>
                </p:extLst>
              </p:nvPr>
            </p:nvGraphicFramePr>
            <p:xfrm>
              <a:off x="0" y="3660049"/>
              <a:ext cx="9646567" cy="3291840"/>
            </p:xfrm>
            <a:graphic>
              <a:graphicData uri="http://schemas.openxmlformats.org/drawingml/2006/table">
                <a:tbl>
                  <a:tblPr firstRow="1" firstCol="1" bandRow="1">
                    <a:tableStyleId>{FABFCF23-3B69-468F-B69F-88F6DE6A72F2}</a:tableStyleId>
                  </a:tblPr>
                  <a:tblGrid>
                    <a:gridCol w="992603"/>
                    <a:gridCol w="1985206"/>
                    <a:gridCol w="2596039"/>
                    <a:gridCol w="2056495"/>
                    <a:gridCol w="2016224"/>
                  </a:tblGrid>
                  <a:tr h="17145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Click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Click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0</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1</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2</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3</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4</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5</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14:m>
                            <m:oMathPara xmlns:m="http://schemas.openxmlformats.org/officeDocument/2006/math">
                              <m:oMathParaPr>
                                <m:jc m:val="centerGroup"/>
                              </m:oMathParaPr>
                              <m:oMath xmlns:m="http://schemas.openxmlformats.org/officeDocument/2006/math">
                                <m:sSub>
                                  <m:sSubPr>
                                    <m:ctrlPr>
                                      <a:rPr lang="zh-CN" sz="2400" i="1">
                                        <a:effectLst/>
                                        <a:latin typeface="Cambria Math" panose="02040503050406030204" pitchFamily="18" charset="0"/>
                                      </a:rPr>
                                    </m:ctrlPr>
                                  </m:sSubPr>
                                  <m:e>
                                    <m:r>
                                      <a:rPr lang="en-US" sz="2400">
                                        <a:effectLst/>
                                        <a:latin typeface="Cambria Math" charset="0"/>
                                      </a:rPr>
                                      <m:t>𝛽</m:t>
                                    </m:r>
                                  </m:e>
                                  <m:sub>
                                    <m:r>
                                      <a:rPr lang="en-US" sz="2400">
                                        <a:effectLst/>
                                        <a:latin typeface="Cambria Math" charset="0"/>
                                      </a:rPr>
                                      <m:t>6</m:t>
                                    </m:r>
                                  </m:sub>
                                </m:sSub>
                              </m:oMath>
                            </m:oMathPara>
                          </a14:m>
                          <a:endParaRPr lang="zh-CN" sz="160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Choice>
        <mc:Fallback xmlns="">
          <p:graphicFrame>
            <p:nvGraphicFramePr>
              <p:cNvPr id="4" name="表格 3"/>
              <p:cNvGraphicFramePr>
                <a:graphicFrameLocks noGrp="1"/>
              </p:cNvGraphicFramePr>
              <p:nvPr>
                <p:extLst>
                  <p:ext uri="{D42A27DB-BD31-4B8C-83A1-F6EECF244321}">
                    <p14:modId xmlns:a14="http://schemas.microsoft.com/office/drawing/2010/main" xmlns="" xmlns:p14="http://schemas.microsoft.com/office/powerpoint/2010/main" val="269285522"/>
                  </p:ext>
                </p:extLst>
              </p:nvPr>
            </p:nvGraphicFramePr>
            <p:xfrm>
              <a:off x="0" y="3660049"/>
              <a:ext cx="9646567" cy="3291840"/>
            </p:xfrm>
            <a:graphic>
              <a:graphicData uri="http://schemas.openxmlformats.org/drawingml/2006/table">
                <a:tbl>
                  <a:tblPr firstRow="1" firstCol="1" bandRow="1">
                    <a:tableStyleId>{FABFCF23-3B69-468F-B69F-88F6DE6A72F2}</a:tableStyleId>
                  </a:tblPr>
                  <a:tblGrid>
                    <a:gridCol w="992603"/>
                    <a:gridCol w="1985206"/>
                    <a:gridCol w="2596039"/>
                    <a:gridCol w="2056495"/>
                    <a:gridCol w="2016224"/>
                  </a:tblGrid>
                  <a:tr h="731520">
                    <a:tc>
                      <a:txBody>
                        <a:bodyPr/>
                        <a:lstStyle/>
                        <a:p>
                          <a:pPr algn="ctr"/>
                          <a:r>
                            <a:rPr lang="en-US" sz="2400" kern="0" dirty="0">
                              <a:effectLst/>
                            </a:rPr>
                            <a:t> </a:t>
                          </a:r>
                          <a:endParaRPr lang="zh-CN" sz="1600" dirty="0">
                            <a:effectLst/>
                            <a:latin typeface="Times New Roman" panose="02020603050405020304" pitchFamily="18" charset="0"/>
                          </a:endParaRPr>
                        </a:p>
                      </a:txBody>
                      <a:tcPr marL="68580" marR="68580" marT="0" marB="0"/>
                    </a:tc>
                    <a:tc>
                      <a:txBody>
                        <a:bodyPr/>
                        <a:lstStyle/>
                        <a:p>
                          <a:pPr algn="ctr">
                            <a:spcAft>
                              <a:spcPts val="0"/>
                            </a:spcAft>
                          </a:pPr>
                          <a:r>
                            <a:rPr lang="en-US" sz="2400" kern="100">
                              <a:effectLst/>
                            </a:rPr>
                            <a:t>Click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Lower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Click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400" kern="100">
                              <a:effectLst/>
                            </a:rPr>
                            <a:t>Convert </a:t>
                          </a:r>
                          <a:r>
                            <a:rPr lang="en-US" sz="2400" kern="100" smtClean="0">
                              <a:effectLst/>
                            </a:rPr>
                            <a:t>Rate </a:t>
                          </a:r>
                          <a:r>
                            <a:rPr lang="en-US" sz="2400" kern="100" dirty="0">
                              <a:effectLst/>
                            </a:rPr>
                            <a:t>Upper Bound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365760">
                    <a:tc>
                      <a:txBody>
                        <a:bodyPr/>
                        <a:lstStyle/>
                        <a:p>
                          <a:endParaRPr lang="zh-CN"/>
                        </a:p>
                      </a:txBody>
                      <a:tcPr marL="68580" marR="68580" marT="0" marB="0">
                        <a:blipFill rotWithShape="0">
                          <a:blip r:embed="rId3"/>
                          <a:stretch>
                            <a:fillRect l="-1227" t="-225000" r="-872393" b="-651667"/>
                          </a:stretch>
                        </a:blipFill>
                      </a:tcPr>
                    </a:tc>
                    <a:tc>
                      <a:txBody>
                        <a:bodyPr/>
                        <a:lstStyle/>
                        <a:p>
                          <a:pPr algn="ctr">
                            <a:spcAft>
                              <a:spcPts val="0"/>
                            </a:spcAft>
                          </a:pPr>
                          <a:r>
                            <a:rPr lang="en-US" sz="2400" kern="100">
                              <a:effectLst/>
                            </a:rPr>
                            <a:t>0.013262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0.013966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0.02208</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0.022677</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325000" r="-872393" b="-551667"/>
                          </a:stretch>
                        </a:blipFill>
                      </a:tcPr>
                    </a:tc>
                    <a:tc>
                      <a:txBody>
                        <a:bodyPr/>
                        <a:lstStyle/>
                        <a:p>
                          <a:pPr algn="ctr">
                            <a:spcAft>
                              <a:spcPts val="0"/>
                            </a:spcAft>
                          </a:pPr>
                          <a:r>
                            <a:rPr lang="en-US" sz="2400" kern="100" dirty="0">
                              <a:effectLst/>
                            </a:rPr>
                            <a:t>-5.27E-10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-6.58E-10</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2.07E-09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1.91E-09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418033" r="-872393" b="-442623"/>
                          </a:stretch>
                        </a:blipFill>
                      </a:tcPr>
                    </a:tc>
                    <a:tc>
                      <a:txBody>
                        <a:bodyPr/>
                        <a:lstStyle/>
                        <a:p>
                          <a:pPr algn="ctr">
                            <a:spcAft>
                              <a:spcPts val="0"/>
                            </a:spcAft>
                          </a:pPr>
                          <a:r>
                            <a:rPr lang="en-US" sz="2400" kern="100">
                              <a:effectLst/>
                            </a:rPr>
                            <a:t>-2.08E-06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-2.20E-06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5.75E-06</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5.55E-06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526667" r="-872393" b="-350000"/>
                          </a:stretch>
                        </a:blipFill>
                      </a:tcPr>
                    </a:tc>
                    <a:tc>
                      <a:txBody>
                        <a:bodyPr/>
                        <a:lstStyle/>
                        <a:p>
                          <a:pPr algn="ctr">
                            <a:spcAft>
                              <a:spcPts val="0"/>
                            </a:spcAft>
                          </a:pPr>
                          <a:r>
                            <a:rPr lang="en-US" sz="2400" kern="100">
                              <a:effectLst/>
                            </a:rPr>
                            <a:t>-0.0014</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-0.00136</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0.0003</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0.000311</a:t>
                          </a:r>
                          <a:endParaRPr lang="zh-CN" sz="1800" kern="10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626667" r="-872393" b="-250000"/>
                          </a:stretch>
                        </a:blipFill>
                      </a:tcPr>
                    </a:tc>
                    <a:tc>
                      <a:txBody>
                        <a:bodyPr/>
                        <a:lstStyle/>
                        <a:p>
                          <a:pPr algn="ctr">
                            <a:spcAft>
                              <a:spcPts val="0"/>
                            </a:spcAft>
                          </a:pPr>
                          <a:r>
                            <a:rPr lang="en-US" sz="2400" kern="100">
                              <a:effectLst/>
                            </a:rPr>
                            <a:t>-3.08E-05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-3.06E-05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4.85E-05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4.78E-05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726667" r="-872393" b="-150000"/>
                          </a:stretch>
                        </a:blipFill>
                      </a:tcPr>
                    </a:tc>
                    <a:tc>
                      <a:txBody>
                        <a:bodyPr/>
                        <a:lstStyle/>
                        <a:p>
                          <a:pPr algn="ctr">
                            <a:spcAft>
                              <a:spcPts val="0"/>
                            </a:spcAft>
                          </a:pPr>
                          <a:r>
                            <a:rPr lang="en-US" sz="2400" kern="100">
                              <a:effectLst/>
                            </a:rPr>
                            <a:t>-0.00195</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-0.00212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0.000702</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0.000499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r h="365760">
                    <a:tc>
                      <a:txBody>
                        <a:bodyPr/>
                        <a:lstStyle/>
                        <a:p>
                          <a:endParaRPr lang="zh-CN"/>
                        </a:p>
                      </a:txBody>
                      <a:tcPr marL="68580" marR="68580" marT="0" marB="0">
                        <a:blipFill rotWithShape="0">
                          <a:blip r:embed="rId3"/>
                          <a:stretch>
                            <a:fillRect l="-1227" t="-826667" r="-872393" b="-50000"/>
                          </a:stretch>
                        </a:blipFill>
                      </a:tcPr>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-0.00019</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a:effectLst/>
                            </a:rPr>
                            <a:t>0.00019</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0.000185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mc:Fallback>
      </mc:AlternateContent>
      <p:graphicFrame>
        <p:nvGraphicFramePr>
          <p:cNvPr id="7" name="表格 6"/>
          <p:cNvGraphicFramePr>
            <a:graphicFrameLocks noGrp="1"/>
          </p:cNvGraphicFramePr>
          <p:nvPr>
            <p:extLst>
              <p:ext uri="{D42A27DB-BD31-4B8C-83A1-F6EECF244321}">
                <p14:modId xmlns:p14="http://schemas.microsoft.com/office/powerpoint/2010/main" val="2952675865"/>
              </p:ext>
            </p:extLst>
          </p:nvPr>
        </p:nvGraphicFramePr>
        <p:xfrm>
          <a:off x="141511" y="2502138"/>
          <a:ext cx="4896544" cy="731520"/>
        </p:xfrm>
        <a:graphic>
          <a:graphicData uri="http://schemas.openxmlformats.org/drawingml/2006/table">
            <a:tbl>
              <a:tblPr firstRow="1" firstCol="1" bandRow="1">
                <a:tableStyleId>{72833802-FEF1-4C79-8D5D-14CF1EAF98D9}</a:tableStyleId>
              </a:tblPr>
              <a:tblGrid>
                <a:gridCol w="2250964"/>
                <a:gridCol w="2645580"/>
              </a:tblGrid>
              <a:tr h="171450">
                <a:tc>
                  <a:txBody>
                    <a:bodyPr/>
                    <a:lstStyle/>
                    <a:p>
                      <a:pPr algn="ctr">
                        <a:spcAft>
                          <a:spcPts val="0"/>
                        </a:spcAft>
                      </a:pPr>
                      <a:r>
                        <a:rPr lang="en-US" sz="2400" kern="0" dirty="0">
                          <a:effectLst/>
                        </a:rPr>
                        <a:t>Click </a:t>
                      </a:r>
                      <a:r>
                        <a:rPr lang="en-US" sz="2400" kern="0" dirty="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dirty="0">
                          <a:effectLst/>
                        </a:rPr>
                        <a:t>Convert </a:t>
                      </a:r>
                      <a:r>
                        <a:rPr lang="en-US" sz="2400" kern="0" dirty="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algn="ctr">
                        <a:spcAft>
                          <a:spcPts val="0"/>
                        </a:spcAft>
                      </a:pPr>
                      <a:r>
                        <a:rPr lang="en-US" sz="2400" b="0" kern="100" dirty="0">
                          <a:effectLst/>
                        </a:rPr>
                        <a:t>0.115124</a:t>
                      </a:r>
                      <a:endParaRPr lang="zh-CN" sz="2400" b="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100" dirty="0">
                          <a:effectLst/>
                        </a:rPr>
                        <a:t>0.162528</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bl>
          </a:graphicData>
        </a:graphic>
      </p:graphicFrame>
      <p:sp>
        <p:nvSpPr>
          <p:cNvPr id="9" name="矩形 8"/>
          <p:cNvSpPr/>
          <p:nvPr/>
        </p:nvSpPr>
        <p:spPr>
          <a:xfrm>
            <a:off x="0" y="1334835"/>
            <a:ext cx="5496343" cy="954107"/>
          </a:xfrm>
          <a:prstGeom prst="rect">
            <a:avLst/>
          </a:prstGeom>
        </p:spPr>
        <p:txBody>
          <a:bodyPr wrap="square">
            <a:spAutoFit/>
          </a:bodyPr>
          <a:lstStyle/>
          <a:p>
            <a:pPr algn="ctr"/>
            <a:r>
              <a:rPr lang="zh-CN" altLang="en-US" sz="2800" dirty="0"/>
              <a:t>线性回归相关系数不足够高到进行下一步分析</a:t>
            </a:r>
          </a:p>
        </p:txBody>
      </p:sp>
    </p:spTree>
    <p:extLst>
      <p:ext uri="{BB962C8B-B14F-4D97-AF65-F5344CB8AC3E}">
        <p14:creationId xmlns:p14="http://schemas.microsoft.com/office/powerpoint/2010/main" val="404288165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研究背景</a:t>
            </a:r>
          </a:p>
        </p:txBody>
      </p:sp>
      <p:sp>
        <p:nvSpPr>
          <p:cNvPr id="9" name="文本框 8"/>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研究目的与意义</a:t>
            </a:r>
          </a:p>
        </p:txBody>
      </p:sp>
    </p:spTree>
    <p:extLst>
      <p:ext uri="{BB962C8B-B14F-4D97-AF65-F5344CB8AC3E}">
        <p14:creationId xmlns:p14="http://schemas.microsoft.com/office/powerpoint/2010/main" val="35946394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05</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5038056" y="3256286"/>
            <a:ext cx="3428279"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模型优化</a:t>
            </a:r>
          </a:p>
        </p:txBody>
      </p:sp>
      <p:sp>
        <p:nvSpPr>
          <p:cNvPr id="9" name="TextBox 8"/>
          <p:cNvSpPr txBox="1"/>
          <p:nvPr/>
        </p:nvSpPr>
        <p:spPr>
          <a:xfrm>
            <a:off x="4966047" y="3832350"/>
            <a:ext cx="3024336" cy="492443"/>
          </a:xfrm>
          <a:prstGeom prst="rect">
            <a:avLst/>
          </a:prstGeom>
          <a:noFill/>
        </p:spPr>
        <p:txBody>
          <a:bodyPr wrap="square" rtlCol="0">
            <a:spAutoFit/>
          </a:bodyPr>
          <a:lstStyle/>
          <a:p>
            <a:pPr>
              <a:lnSpc>
                <a:spcPct val="130000"/>
              </a:lnSpc>
            </a:pPr>
            <a:r>
              <a:rPr lang="zh-CN" altLang="en-US" sz="20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优化算法与模型定量结论</a:t>
            </a:r>
          </a:p>
        </p:txBody>
      </p:sp>
    </p:spTree>
    <p:extLst>
      <p:ext uri="{BB962C8B-B14F-4D97-AF65-F5344CB8AC3E}">
        <p14:creationId xmlns:p14="http://schemas.microsoft.com/office/powerpoint/2010/main" val="259740008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30032" y="159941"/>
            <a:ext cx="655272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主成分回归</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542335" y="2295798"/>
                <a:ext cx="892218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400" b="1" i="1">
                              <a:latin typeface="Cambria Math" panose="02040503050406030204" pitchFamily="18" charset="0"/>
                            </a:rPr>
                          </m:ctrlPr>
                        </m:sSup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𝒏</m:t>
                              </m:r>
                            </m:sub>
                          </m:sSub>
                        </m:e>
                        <m:sup>
                          <m:r>
                            <a:rPr lang="zh-CN" altLang="en-US" sz="2400" b="1">
                              <a:latin typeface="Cambria Math" panose="02040503050406030204" pitchFamily="18" charset="0"/>
                            </a:rPr>
                            <m:t>∗</m:t>
                          </m:r>
                        </m:sup>
                      </m:sSup>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𝟐</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𝟐</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𝟑</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𝟑</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𝟏𝟒</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𝒛</m:t>
                          </m:r>
                        </m:e>
                        <m:sub>
                          <m:r>
                            <a:rPr lang="zh-CN" altLang="en-US" sz="2400" b="1">
                              <a:latin typeface="Cambria Math" panose="02040503050406030204" pitchFamily="18" charset="0"/>
                            </a:rPr>
                            <m:t>𝟏𝟒</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a:latin typeface="Cambria Math" panose="02040503050406030204" pitchFamily="18" charset="0"/>
                            </a:rPr>
                            <m:t>∈</m:t>
                          </m:r>
                          <m:d>
                            <m:dPr>
                              <m:begChr m:val="{"/>
                              <m:endChr m:val="}"/>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a:latin typeface="Cambria Math" panose="02040503050406030204" pitchFamily="18" charset="0"/>
                                </a:rPr>
                                <m:t>∈</m:t>
                              </m:r>
                              <m:sSup>
                                <m:sSupPr>
                                  <m:ctrlPr>
                                    <a:rPr lang="zh-CN" altLang="en-US" sz="2400" b="1" i="1">
                                      <a:latin typeface="Cambria Math" panose="02040503050406030204" pitchFamily="18" charset="0"/>
                                    </a:rPr>
                                  </m:ctrlPr>
                                </m:sSupPr>
                                <m:e>
                                  <m:r>
                                    <a:rPr lang="zh-CN" altLang="en-US" sz="2400" b="1" i="1">
                                      <a:latin typeface="Cambria Math" panose="02040503050406030204" pitchFamily="18" charset="0"/>
                                    </a:rPr>
                                    <m:t>𝑵</m:t>
                                  </m:r>
                                </m:e>
                                <m:sup>
                                  <m:r>
                                    <a:rPr lang="zh-CN" altLang="en-US" sz="2400" b="1">
                                      <a:latin typeface="Cambria Math" panose="02040503050406030204" pitchFamily="18" charset="0"/>
                                    </a:rPr>
                                    <m:t>∗</m:t>
                                  </m:r>
                                </m:sup>
                              </m:sSup>
                            </m:e>
                            <m:e>
                              <m:r>
                                <a:rPr lang="zh-CN" altLang="en-US" sz="2400" b="1" i="1">
                                  <a:latin typeface="Cambria Math" panose="02040503050406030204" pitchFamily="18" charset="0"/>
                                </a:rPr>
                                <m:t>𝒏</m:t>
                              </m:r>
                              <m:r>
                                <a:rPr lang="zh-CN" altLang="en-US" sz="2400" b="1">
                                  <a:latin typeface="Cambria Math" panose="02040503050406030204" pitchFamily="18" charset="0"/>
                                </a:rPr>
                                <m:t>≤</m:t>
                              </m:r>
                              <m:r>
                                <a:rPr lang="zh-CN" altLang="en-US" sz="2400" b="1">
                                  <a:latin typeface="Cambria Math" panose="02040503050406030204" pitchFamily="18" charset="0"/>
                                </a:rPr>
                                <m:t>𝟐</m:t>
                              </m:r>
                            </m:e>
                          </m:d>
                        </m:e>
                      </m:d>
                    </m:oMath>
                  </m:oMathPara>
                </a14:m>
                <a:endParaRPr lang="zh-CN" altLang="en-US" sz="2400" b="1" dirty="0"/>
              </a:p>
            </p:txBody>
          </p:sp>
        </mc:Choice>
        <mc:Fallback xmlns="">
          <p:sp>
            <p:nvSpPr>
              <p:cNvPr id="3" name="矩形 2"/>
              <p:cNvSpPr>
                <a:spLocks noRot="1" noChangeAspect="1" noMove="1" noResize="1" noEditPoints="1" noAdjustHandles="1" noChangeArrowheads="1" noChangeShapeType="1" noTextEdit="1"/>
              </p:cNvSpPr>
              <p:nvPr/>
            </p:nvSpPr>
            <p:spPr>
              <a:xfrm>
                <a:off x="542335" y="2295798"/>
                <a:ext cx="8922186" cy="461665"/>
              </a:xfrm>
              <a:prstGeom prst="rect">
                <a:avLst/>
              </a:prstGeom>
              <a:blipFill rotWithShape="0">
                <a:blip r:embed="rId2" cstate="print"/>
                <a:stretch>
                  <a:fillRect b="-186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4044788223"/>
              </p:ext>
            </p:extLst>
          </p:nvPr>
        </p:nvGraphicFramePr>
        <p:xfrm>
          <a:off x="2013719" y="4408413"/>
          <a:ext cx="5688632" cy="731520"/>
        </p:xfrm>
        <a:graphic>
          <a:graphicData uri="http://schemas.openxmlformats.org/drawingml/2006/table">
            <a:tbl>
              <a:tblPr firstRow="1" firstCol="1" bandRow="1">
                <a:tableStyleId>{72833802-FEF1-4C79-8D5D-14CF1EAF98D9}</a:tableStyleId>
              </a:tblPr>
              <a:tblGrid>
                <a:gridCol w="2615091"/>
                <a:gridCol w="3073541"/>
              </a:tblGrid>
              <a:tr h="171450">
                <a:tc>
                  <a:txBody>
                    <a:bodyPr/>
                    <a:lstStyle/>
                    <a:p>
                      <a:pPr algn="ctr">
                        <a:spcAft>
                          <a:spcPts val="0"/>
                        </a:spcAft>
                      </a:pPr>
                      <a:r>
                        <a:rPr lang="en-US" sz="2400" kern="0" dirty="0">
                          <a:effectLst/>
                        </a:rPr>
                        <a:t>Click </a:t>
                      </a:r>
                      <a:r>
                        <a:rPr lang="en-US" sz="2400" kern="0" dirty="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ctr">
                        <a:spcAft>
                          <a:spcPts val="0"/>
                        </a:spcAft>
                      </a:pPr>
                      <a:r>
                        <a:rPr lang="en-US" sz="2400" kern="0">
                          <a:effectLst/>
                        </a:rPr>
                        <a:t>Convert </a:t>
                      </a:r>
                      <a:r>
                        <a:rPr lang="en-US" sz="2400" kern="0" smtClean="0">
                          <a:effectLst/>
                        </a:rPr>
                        <a:t>Rate</a:t>
                      </a:r>
                      <a:endParaRPr lang="zh-CN" sz="2400" kern="100" dirty="0">
                        <a:effectLst/>
                        <a:latin typeface="Times New Roman" panose="02020603050405020304" pitchFamily="18" charset="0"/>
                        <a:ea typeface="宋体" panose="02010600030101010101" pitchFamily="2" charset="-122"/>
                      </a:endParaRPr>
                    </a:p>
                  </a:txBody>
                  <a:tcPr marL="68580" marR="68580" marT="0" marB="0" anchor="b"/>
                </a:tc>
              </a:tr>
              <a:tr h="171450">
                <a:tc>
                  <a:txBody>
                    <a:bodyPr/>
                    <a:lstStyle/>
                    <a:p>
                      <a:pPr marL="0" algn="ctr" defTabSz="914400" rtl="0" eaLnBrk="1" latinLnBrk="0" hangingPunct="1">
                        <a:spcAft>
                          <a:spcPts val="0"/>
                        </a:spcAft>
                      </a:pPr>
                      <a:r>
                        <a:rPr lang="en-US" altLang="zh-CN" sz="2400" b="0" kern="0" dirty="0" smtClean="0">
                          <a:solidFill>
                            <a:schemeClr val="tx1"/>
                          </a:solidFill>
                          <a:effectLst/>
                          <a:latin typeface="+mn-lt"/>
                          <a:ea typeface="+mn-ea"/>
                          <a:cs typeface="+mn-cs"/>
                        </a:rPr>
                        <a:t>0.805032</a:t>
                      </a:r>
                      <a:endParaRPr lang="zh-CN" sz="2400" b="0" kern="0" dirty="0">
                        <a:solidFill>
                          <a:schemeClr val="tx1"/>
                        </a:solidFill>
                        <a:effectLst/>
                        <a:latin typeface="+mn-lt"/>
                        <a:ea typeface="+mn-ea"/>
                        <a:cs typeface="+mn-cs"/>
                      </a:endParaRPr>
                    </a:p>
                  </a:txBody>
                  <a:tcPr marL="68580" marR="68580" marT="0" marB="0" anchor="b"/>
                </a:tc>
                <a:tc>
                  <a:txBody>
                    <a:bodyPr/>
                    <a:lstStyle/>
                    <a:p>
                      <a:pPr marL="0" algn="ctr" defTabSz="914400" rtl="0" eaLnBrk="1" latinLnBrk="0" hangingPunct="1">
                        <a:spcAft>
                          <a:spcPts val="0"/>
                        </a:spcAft>
                      </a:pPr>
                      <a:r>
                        <a:rPr lang="zh-CN" altLang="zh-CN" sz="2400" b="0" kern="0" dirty="0" smtClean="0">
                          <a:solidFill>
                            <a:schemeClr val="tx1"/>
                          </a:solidFill>
                          <a:effectLst/>
                          <a:latin typeface="+mn-lt"/>
                          <a:ea typeface="+mn-ea"/>
                          <a:cs typeface="+mn-cs"/>
                        </a:rPr>
                        <a:t> </a:t>
                      </a:r>
                      <a:r>
                        <a:rPr lang="en-US" altLang="zh-CN" sz="2400" b="0" kern="0" dirty="0" smtClean="0">
                          <a:solidFill>
                            <a:schemeClr val="tx1"/>
                          </a:solidFill>
                          <a:effectLst/>
                          <a:latin typeface="+mn-lt"/>
                          <a:ea typeface="+mn-ea"/>
                          <a:cs typeface="+mn-cs"/>
                        </a:rPr>
                        <a:t>0.826614</a:t>
                      </a:r>
                      <a:endParaRPr lang="zh-CN" sz="2400" b="0" kern="0" dirty="0">
                        <a:solidFill>
                          <a:schemeClr val="tx1"/>
                        </a:solidFill>
                        <a:effectLst/>
                        <a:latin typeface="+mn-lt"/>
                        <a:ea typeface="+mn-ea"/>
                        <a:cs typeface="+mn-cs"/>
                      </a:endParaRPr>
                    </a:p>
                  </a:txBody>
                  <a:tcPr marL="68580" marR="68580" marT="0" marB="0" anchor="b"/>
                </a:tc>
              </a:tr>
            </a:tbl>
          </a:graphicData>
        </a:graphic>
      </p:graphicFrame>
      <mc:AlternateContent xmlns:mc="http://schemas.openxmlformats.org/markup-compatibility/2006" xmlns:a14="http://schemas.microsoft.com/office/drawing/2010/main">
        <mc:Choice Requires="a14">
          <p:sp>
            <p:nvSpPr>
              <p:cNvPr id="5" name="矩形 4"/>
              <p:cNvSpPr/>
              <p:nvPr/>
            </p:nvSpPr>
            <p:spPr>
              <a:xfrm>
                <a:off x="1022947" y="3301292"/>
                <a:ext cx="79609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𝟎</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𝟏</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𝟏</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𝟐</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𝟐</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𝟑</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𝟑</m:t>
                          </m:r>
                        </m:sub>
                      </m:sSub>
                      <m:r>
                        <a:rPr lang="zh-CN" altLang="en-US" sz="2400" b="1">
                          <a:latin typeface="Cambria Math" panose="02040503050406030204" pitchFamily="18" charset="0"/>
                        </a:rPr>
                        <m:t>+…+</m:t>
                      </m:r>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𝜷</m:t>
                          </m:r>
                        </m:e>
                        <m:sub>
                          <m:r>
                            <a:rPr lang="zh-CN" altLang="en-US" sz="2400" b="1">
                              <a:latin typeface="Cambria Math" panose="02040503050406030204" pitchFamily="18" charset="0"/>
                            </a:rPr>
                            <m:t>𝟐𝟔</m:t>
                          </m:r>
                        </m:sub>
                      </m:sSub>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𝒙</m:t>
                          </m:r>
                        </m:e>
                        <m:sub>
                          <m:r>
                            <a:rPr lang="zh-CN" altLang="en-US" sz="2400" b="1">
                              <a:latin typeface="Cambria Math" panose="02040503050406030204" pitchFamily="18" charset="0"/>
                            </a:rPr>
                            <m:t>𝟐𝟔</m:t>
                          </m:r>
                        </m:sub>
                      </m:sSub>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𝒏</m:t>
                          </m:r>
                          <m:r>
                            <a:rPr lang="zh-CN" altLang="en-US" sz="2400" b="1">
                              <a:latin typeface="Cambria Math" panose="02040503050406030204" pitchFamily="18" charset="0"/>
                            </a:rPr>
                            <m:t>∈</m:t>
                          </m:r>
                          <m:d>
                            <m:dPr>
                              <m:begChr m:val="{"/>
                              <m:endChr m:val="}"/>
                              <m:ctrlPr>
                                <a:rPr lang="zh-CN" altLang="en-US" sz="2400" b="1" i="1">
                                  <a:latin typeface="Cambria Math" panose="02040503050406030204" pitchFamily="18" charset="0"/>
                                </a:rPr>
                              </m:ctrlPr>
                            </m:dPr>
                            <m:e>
                              <m:r>
                                <a:rPr lang="zh-CN" altLang="en-US" sz="2400" b="1">
                                  <a:latin typeface="Cambria Math" panose="02040503050406030204" pitchFamily="18" charset="0"/>
                                </a:rPr>
                                <m:t>𝟏</m:t>
                              </m:r>
                              <m:r>
                                <a:rPr lang="zh-CN" altLang="en-US" sz="2400" b="1">
                                  <a:latin typeface="Cambria Math" panose="02040503050406030204" pitchFamily="18" charset="0"/>
                                </a:rPr>
                                <m:t>,</m:t>
                              </m:r>
                              <m:r>
                                <a:rPr lang="zh-CN" altLang="en-US" sz="2400" b="1">
                                  <a:latin typeface="Cambria Math" panose="02040503050406030204" pitchFamily="18" charset="0"/>
                                </a:rPr>
                                <m:t>𝟐</m:t>
                              </m:r>
                            </m:e>
                          </m:d>
                        </m:e>
                      </m:d>
                    </m:oMath>
                  </m:oMathPara>
                </a14:m>
                <a:endParaRPr lang="zh-CN" altLang="en-US" sz="2400" b="1" dirty="0"/>
              </a:p>
            </p:txBody>
          </p:sp>
        </mc:Choice>
        <mc:Fallback xmlns="">
          <p:sp>
            <p:nvSpPr>
              <p:cNvPr id="5" name="矩形 4"/>
              <p:cNvSpPr>
                <a:spLocks noRot="1" noChangeAspect="1" noMove="1" noResize="1" noEditPoints="1" noAdjustHandles="1" noChangeArrowheads="1" noChangeShapeType="1" noTextEdit="1"/>
              </p:cNvSpPr>
              <p:nvPr/>
            </p:nvSpPr>
            <p:spPr>
              <a:xfrm>
                <a:off x="1022947" y="3301292"/>
                <a:ext cx="7960962" cy="461665"/>
              </a:xfrm>
              <a:prstGeom prst="rect">
                <a:avLst/>
              </a:prstGeom>
              <a:blipFill rotWithShape="0">
                <a:blip r:embed="rId3" cstate="print"/>
                <a:stretch>
                  <a:fillRect b="-18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6186109"/>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_x0000_t75"/>
          <p:cNvPicPr/>
          <p:nvPr/>
        </p:nvPicPr>
        <p:blipFill>
          <a:blip r:embed="rId2" cstate="print"/>
          <a:srcRect/>
          <a:stretch/>
        </p:blipFill>
        <p:spPr>
          <a:xfrm>
            <a:off x="3061009" y="3064248"/>
            <a:ext cx="3597669" cy="798597"/>
          </a:xfrm>
          <a:prstGeom prst="rect">
            <a:avLst/>
          </a:prstGeom>
          <a:ln>
            <a:noFill/>
          </a:ln>
        </p:spPr>
      </p:pic>
      <p:sp>
        <p:nvSpPr>
          <p:cNvPr id="5" name="Rectangle 4"/>
          <p:cNvSpPr>
            <a:spLocks noChangeArrowheads="1"/>
          </p:cNvSpPr>
          <p:nvPr/>
        </p:nvSpPr>
        <p:spPr bwMode="auto">
          <a:xfrm>
            <a:off x="-160734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p>
        </p:txBody>
      </p:sp>
      <p:grpSp>
        <p:nvGrpSpPr>
          <p:cNvPr id="6" name="Group 6"/>
          <p:cNvGrpSpPr>
            <a:grpSpLocks/>
          </p:cNvGrpSpPr>
          <p:nvPr/>
        </p:nvGrpSpPr>
        <p:grpSpPr bwMode="auto">
          <a:xfrm>
            <a:off x="2641785" y="6301081"/>
            <a:ext cx="5112568" cy="553305"/>
            <a:chOff x="0" y="0"/>
            <a:chExt cx="4019" cy="422"/>
          </a:xfrm>
        </p:grpSpPr>
        <p:pic>
          <p:nvPicPr>
            <p:cNvPr id="7" name="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160" cy="422"/>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0" y="48"/>
              <a:ext cx="419" cy="232"/>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8"/>
          <p:cNvSpPr>
            <a:spLocks noChangeArrowheads="1"/>
          </p:cNvSpPr>
          <p:nvPr/>
        </p:nvSpPr>
        <p:spPr bwMode="auto">
          <a:xfrm>
            <a:off x="-1454944"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b="1"/>
          </a:p>
        </p:txBody>
      </p:sp>
      <p:sp>
        <p:nvSpPr>
          <p:cNvPr id="11" name="TextBox 23"/>
          <p:cNvSpPr txBox="1"/>
          <p:nvPr/>
        </p:nvSpPr>
        <p:spPr>
          <a:xfrm>
            <a:off x="357535" y="63984"/>
            <a:ext cx="655272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3366867" y="5076070"/>
                <a:ext cx="3128677" cy="9171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1" i="1">
                          <a:latin typeface="Cambria Math" charset="0"/>
                        </a:rPr>
                        <m:t>𝑬𝑪𝑴</m:t>
                      </m:r>
                      <m:r>
                        <a:rPr kumimoji="1" lang="en-US" altLang="zh-CN" sz="2000" b="1" i="1">
                          <a:latin typeface="Cambria Math" charset="0"/>
                        </a:rPr>
                        <m:t>=</m:t>
                      </m:r>
                      <m:nary>
                        <m:naryPr>
                          <m:chr m:val="∑"/>
                          <m:ctrlPr>
                            <a:rPr kumimoji="1" lang="is-IS" altLang="zh-CN" sz="2000" b="1" i="1">
                              <a:latin typeface="Cambria Math" panose="02040503050406030204" pitchFamily="18" charset="0"/>
                            </a:rPr>
                          </m:ctrlPr>
                        </m:naryPr>
                        <m:sub>
                          <m:r>
                            <m:rPr>
                              <m:brk m:alnAt="23"/>
                            </m:rPr>
                            <a:rPr kumimoji="1" lang="en-US" altLang="zh-CN" sz="2000" b="1" i="1">
                              <a:latin typeface="Cambria Math" charset="0"/>
                            </a:rPr>
                            <m:t>𝒊</m:t>
                          </m:r>
                          <m:r>
                            <a:rPr kumimoji="1" lang="en-US" altLang="zh-CN" sz="2000" b="1" i="1">
                              <a:latin typeface="Cambria Math" charset="0"/>
                            </a:rPr>
                            <m:t>=</m:t>
                          </m:r>
                          <m:r>
                            <a:rPr kumimoji="1" lang="en-US" altLang="zh-CN" sz="2000" b="1" i="1">
                              <a:latin typeface="Cambria Math" charset="0"/>
                            </a:rPr>
                            <m:t>𝟏</m:t>
                          </m:r>
                        </m:sub>
                        <m:sup>
                          <m:r>
                            <a:rPr kumimoji="1" lang="en-US" altLang="zh-CN" sz="2000" b="1" i="1">
                              <a:latin typeface="Cambria Math" charset="0"/>
                            </a:rPr>
                            <m:t>𝒌</m:t>
                          </m:r>
                        </m:sup>
                        <m:e>
                          <m:sSub>
                            <m:sSubPr>
                              <m:ctrlPr>
                                <a:rPr kumimoji="1" lang="en-US" altLang="zh-CN" sz="2000" b="1" i="1">
                                  <a:latin typeface="Cambria Math" panose="02040503050406030204" pitchFamily="18" charset="0"/>
                                </a:rPr>
                              </m:ctrlPr>
                            </m:sSubPr>
                            <m:e>
                              <m:r>
                                <a:rPr kumimoji="1" lang="en-US" altLang="zh-CN" sz="2000" b="1" i="1">
                                  <a:latin typeface="Cambria Math" charset="0"/>
                                </a:rPr>
                                <m:t>𝒑</m:t>
                              </m:r>
                            </m:e>
                            <m:sub>
                              <m:r>
                                <a:rPr kumimoji="1" lang="en-US" altLang="zh-CN" sz="2000" b="1" i="1">
                                  <a:latin typeface="Cambria Math" charset="0"/>
                                </a:rPr>
                                <m:t>𝒊</m:t>
                              </m:r>
                            </m:sub>
                          </m:sSub>
                          <m:nary>
                            <m:naryPr>
                              <m:chr m:val="∑"/>
                              <m:supHide m:val="on"/>
                              <m:ctrlPr>
                                <a:rPr kumimoji="1" lang="en-US" altLang="zh-CN" sz="2000" b="1" i="1">
                                  <a:latin typeface="Cambria Math" panose="02040503050406030204" pitchFamily="18" charset="0"/>
                                </a:rPr>
                              </m:ctrlPr>
                            </m:naryPr>
                            <m:sub>
                              <m:r>
                                <m:rPr>
                                  <m:brk m:alnAt="7"/>
                                </m:rPr>
                                <a:rPr kumimoji="1" lang="en-US" altLang="zh-CN" sz="2000" b="1" i="1">
                                  <a:latin typeface="Cambria Math" charset="0"/>
                                </a:rPr>
                                <m:t>𝒋</m:t>
                              </m:r>
                              <m:r>
                                <a:rPr kumimoji="1" lang="en-US" altLang="zh-CN" sz="2000" b="1" i="1">
                                  <a:latin typeface="Cambria Math" charset="0"/>
                                  <a:ea typeface="Cambria Math" charset="0"/>
                                  <a:cs typeface="Cambria Math" charset="0"/>
                                </a:rPr>
                                <m:t>≠</m:t>
                              </m:r>
                              <m:r>
                                <a:rPr kumimoji="1" lang="en-US" altLang="zh-CN" sz="2000" b="1" i="1">
                                  <a:latin typeface="Cambria Math" charset="0"/>
                                  <a:ea typeface="Cambria Math" charset="0"/>
                                  <a:cs typeface="Cambria Math" charset="0"/>
                                </a:rPr>
                                <m:t>𝟏</m:t>
                              </m:r>
                            </m:sub>
                            <m:sup/>
                            <m:e>
                              <m:r>
                                <a:rPr kumimoji="1" lang="en-US" altLang="zh-CN" sz="2000" b="1" i="1">
                                  <a:latin typeface="Cambria Math" charset="0"/>
                                </a:rPr>
                                <m:t>𝑪</m:t>
                              </m:r>
                              <m:d>
                                <m:dPr>
                                  <m:ctrlPr>
                                    <a:rPr kumimoji="1" lang="en-US" altLang="zh-CN" sz="2000" b="1" i="1">
                                      <a:latin typeface="Cambria Math" panose="02040503050406030204" pitchFamily="18" charset="0"/>
                                    </a:rPr>
                                  </m:ctrlPr>
                                </m:dPr>
                                <m:e>
                                  <m:f>
                                    <m:fPr>
                                      <m:ctrlPr>
                                        <a:rPr kumimoji="1" lang="en-US" altLang="zh-CN" sz="2000" b="1" i="1">
                                          <a:latin typeface="Cambria Math" panose="02040503050406030204" pitchFamily="18" charset="0"/>
                                        </a:rPr>
                                      </m:ctrlPr>
                                    </m:fPr>
                                    <m:num>
                                      <m:r>
                                        <a:rPr kumimoji="1" lang="en-US" altLang="zh-CN" sz="2000" b="1" i="1">
                                          <a:latin typeface="Cambria Math" charset="0"/>
                                        </a:rPr>
                                        <m:t>𝒋</m:t>
                                      </m:r>
                                    </m:num>
                                    <m:den>
                                      <m:r>
                                        <a:rPr kumimoji="1" lang="en-US" altLang="zh-CN" sz="2000" b="1" i="1">
                                          <a:latin typeface="Cambria Math" charset="0"/>
                                        </a:rPr>
                                        <m:t>𝒊</m:t>
                                      </m:r>
                                    </m:den>
                                  </m:f>
                                </m:e>
                              </m:d>
                              <m:r>
                                <a:rPr kumimoji="1" lang="en-US" altLang="zh-CN" sz="2000" b="1" i="1">
                                  <a:latin typeface="Cambria Math" charset="0"/>
                                </a:rPr>
                                <m:t>𝑷</m:t>
                              </m:r>
                              <m:r>
                                <a:rPr kumimoji="1" lang="en-US" altLang="zh-CN" sz="2000" b="1" i="1">
                                  <a:latin typeface="Cambria Math" charset="0"/>
                                </a:rPr>
                                <m:t>(</m:t>
                              </m:r>
                              <m:f>
                                <m:fPr>
                                  <m:ctrlPr>
                                    <a:rPr kumimoji="1" lang="mr-IN" altLang="zh-CN" sz="2000" b="1" i="1">
                                      <a:latin typeface="Cambria Math" panose="02040503050406030204" pitchFamily="18" charset="0"/>
                                    </a:rPr>
                                  </m:ctrlPr>
                                </m:fPr>
                                <m:num>
                                  <m:r>
                                    <a:rPr kumimoji="1" lang="en-US" altLang="zh-CN" sz="2000" b="1" i="1">
                                      <a:latin typeface="Cambria Math" charset="0"/>
                                    </a:rPr>
                                    <m:t>𝒋</m:t>
                                  </m:r>
                                </m:num>
                                <m:den>
                                  <m:r>
                                    <a:rPr kumimoji="1" lang="en-US" altLang="zh-CN" sz="2000" b="1" i="1">
                                      <a:latin typeface="Cambria Math" charset="0"/>
                                    </a:rPr>
                                    <m:t>𝒊</m:t>
                                  </m:r>
                                </m:den>
                              </m:f>
                              <m:r>
                                <a:rPr kumimoji="1" lang="en-US" altLang="zh-CN" sz="2000" b="1" i="1">
                                  <a:latin typeface="Cambria Math" charset="0"/>
                                </a:rPr>
                                <m:t>)</m:t>
                              </m:r>
                            </m:e>
                          </m:nary>
                        </m:e>
                      </m:nary>
                    </m:oMath>
                  </m:oMathPara>
                </a14:m>
                <a:endParaRPr kumimoji="1"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3366867" y="5076070"/>
                <a:ext cx="3128677" cy="917111"/>
              </a:xfrm>
              <a:prstGeom prst="rect">
                <a:avLst/>
              </a:prstGeom>
              <a:blipFill rotWithShape="0">
                <a:blip r:embed="rId5"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313406" y="4101794"/>
                <a:ext cx="5235600" cy="7451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200" b="1" i="1">
                          <a:latin typeface="Cambria Math" charset="0"/>
                        </a:rPr>
                        <m:t>𝑷</m:t>
                      </m:r>
                      <m:d>
                        <m:dPr>
                          <m:endChr m:val="|"/>
                          <m:ctrlPr>
                            <a:rPr kumimoji="1" lang="en-US" altLang="zh-CN" sz="2200" b="1" i="1">
                              <a:latin typeface="Cambria Math" panose="02040503050406030204" pitchFamily="18" charset="0"/>
                            </a:rPr>
                          </m:ctrlPr>
                        </m:dPr>
                        <m:e>
                          <m:sSub>
                            <m:sSubPr>
                              <m:ctrlPr>
                                <a:rPr kumimoji="1" lang="en-US" altLang="zh-CN" sz="2200" b="1" i="1">
                                  <a:latin typeface="Cambria Math" panose="02040503050406030204" pitchFamily="18" charset="0"/>
                                </a:rPr>
                              </m:ctrlPr>
                            </m:sSubPr>
                            <m:e>
                              <m:r>
                                <a:rPr kumimoji="1" lang="en-US" altLang="zh-CN" sz="2200" b="1" i="1">
                                  <a:latin typeface="Cambria Math" charset="0"/>
                                </a:rPr>
                                <m:t>𝑮</m:t>
                              </m:r>
                            </m:e>
                            <m:sub>
                              <m:r>
                                <a:rPr kumimoji="1" lang="en-US" altLang="zh-CN" sz="2200" b="1" i="1">
                                  <a:latin typeface="Cambria Math" charset="0"/>
                                </a:rPr>
                                <m:t>𝒍</m:t>
                              </m:r>
                            </m:sub>
                          </m:sSub>
                          <m:r>
                            <a:rPr kumimoji="1" lang="en-US" altLang="zh-CN" sz="2200" b="1" i="1">
                              <a:latin typeface="Cambria Math" charset="0"/>
                            </a:rPr>
                            <m:t> </m:t>
                          </m:r>
                        </m:e>
                      </m:d>
                      <m:r>
                        <a:rPr kumimoji="1" lang="en-US" altLang="zh-CN" sz="2200" b="1" i="1">
                          <a:latin typeface="Cambria Math" charset="0"/>
                        </a:rPr>
                        <m:t> </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f>
                        <m:fPr>
                          <m:ctrlPr>
                            <a:rPr kumimoji="1" lang="mr-IN" altLang="zh-CN" sz="2200" b="1" i="1">
                              <a:latin typeface="Cambria Math" panose="02040503050406030204" pitchFamily="18" charset="0"/>
                            </a:rPr>
                          </m:ctrlPr>
                        </m:fPr>
                        <m:num>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𝒍</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𝒍</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num>
                        <m:den>
                          <m:nary>
                            <m:naryPr>
                              <m:chr m:val="∑"/>
                              <m:subHide m:val="on"/>
                              <m:supHide m:val="on"/>
                              <m:ctrlPr>
                                <a:rPr kumimoji="1" lang="mr-IN" altLang="zh-CN" sz="2200" b="1" i="1">
                                  <a:latin typeface="Cambria Math" panose="02040503050406030204" pitchFamily="18" charset="0"/>
                                </a:rPr>
                              </m:ctrlPr>
                            </m:naryPr>
                            <m:sub/>
                            <m:sup/>
                            <m:e>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𝒋</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𝒋</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e>
                          </m:nary>
                        </m:den>
                      </m:f>
                      <m:r>
                        <a:rPr kumimoji="1" lang="en-US" altLang="zh-CN" sz="2200" b="1" i="1">
                          <a:latin typeface="Cambria Math" charset="0"/>
                        </a:rPr>
                        <m:t>=</m:t>
                      </m:r>
                      <m:func>
                        <m:funcPr>
                          <m:ctrlPr>
                            <a:rPr kumimoji="1" lang="mr-IN" altLang="zh-CN" sz="2200" b="1" i="1">
                              <a:latin typeface="Cambria Math" panose="02040503050406030204" pitchFamily="18" charset="0"/>
                            </a:rPr>
                          </m:ctrlPr>
                        </m:funcPr>
                        <m:fName>
                          <m:limLow>
                            <m:limLowPr>
                              <m:ctrlPr>
                                <a:rPr kumimoji="1" lang="mr-IN" altLang="zh-CN" sz="2200" b="1" i="1">
                                  <a:latin typeface="Cambria Math" panose="02040503050406030204" pitchFamily="18" charset="0"/>
                                </a:rPr>
                              </m:ctrlPr>
                            </m:limLowPr>
                            <m:e>
                              <m:r>
                                <a:rPr kumimoji="1" lang="mr-IN" altLang="zh-CN" sz="2200" b="1">
                                  <a:latin typeface="Cambria Math" charset="0"/>
                                </a:rPr>
                                <m:t>𝐦𝐚𝐱</m:t>
                              </m:r>
                            </m:e>
                            <m:lim>
                              <m:r>
                                <a:rPr kumimoji="1" lang="en-US" altLang="zh-CN" sz="2200" b="1" i="1">
                                  <a:latin typeface="Cambria Math" charset="0"/>
                                </a:rPr>
                                <m:t>𝟏</m:t>
                              </m:r>
                              <m:r>
                                <a:rPr kumimoji="1" lang="en-US" altLang="zh-CN" sz="2200" b="1" i="1">
                                  <a:latin typeface="Cambria Math" charset="0"/>
                                  <a:ea typeface="Cambria Math" charset="0"/>
                                  <a:cs typeface="Cambria Math" charset="0"/>
                                </a:rPr>
                                <m:t>≤</m:t>
                              </m:r>
                              <m:r>
                                <a:rPr kumimoji="1" lang="en-US" altLang="zh-CN" sz="2200" b="1" i="1">
                                  <a:latin typeface="Cambria Math" charset="0"/>
                                  <a:ea typeface="Cambria Math" charset="0"/>
                                  <a:cs typeface="Cambria Math" charset="0"/>
                                </a:rPr>
                                <m:t>𝒊</m:t>
                              </m:r>
                              <m:r>
                                <a:rPr kumimoji="1" lang="en-US" altLang="zh-CN" sz="2200" b="1" i="1">
                                  <a:latin typeface="Cambria Math" charset="0"/>
                                  <a:ea typeface="Cambria Math" charset="0"/>
                                  <a:cs typeface="Cambria Math" charset="0"/>
                                </a:rPr>
                                <m:t>≤</m:t>
                              </m:r>
                              <m:r>
                                <a:rPr kumimoji="1" lang="en-US" altLang="zh-CN" sz="2200" b="1" i="1">
                                  <a:latin typeface="Cambria Math" charset="0"/>
                                  <a:ea typeface="Cambria Math" charset="0"/>
                                  <a:cs typeface="Cambria Math" charset="0"/>
                                </a:rPr>
                                <m:t>𝒌</m:t>
                              </m:r>
                            </m:lim>
                          </m:limLow>
                        </m:fName>
                        <m:e>
                          <m:f>
                            <m:fPr>
                              <m:ctrlPr>
                                <a:rPr kumimoji="1" lang="mr-IN" altLang="zh-CN" sz="2200" b="1" i="1">
                                  <a:latin typeface="Cambria Math" panose="02040503050406030204" pitchFamily="18" charset="0"/>
                                </a:rPr>
                              </m:ctrlPr>
                            </m:fPr>
                            <m:num>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𝒊</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𝒊</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num>
                            <m:den>
                              <m:nary>
                                <m:naryPr>
                                  <m:chr m:val="∑"/>
                                  <m:subHide m:val="on"/>
                                  <m:supHide m:val="on"/>
                                  <m:ctrlPr>
                                    <a:rPr kumimoji="1" lang="mr-IN" altLang="zh-CN" sz="2200" b="1" i="1">
                                      <a:latin typeface="Cambria Math" panose="02040503050406030204" pitchFamily="18" charset="0"/>
                                    </a:rPr>
                                  </m:ctrlPr>
                                </m:naryPr>
                                <m:sub/>
                                <m:sup/>
                                <m:e>
                                  <m:sSub>
                                    <m:sSubPr>
                                      <m:ctrlPr>
                                        <a:rPr kumimoji="1" lang="en-US" altLang="zh-CN" sz="2200" b="1" i="1">
                                          <a:latin typeface="Cambria Math" panose="02040503050406030204" pitchFamily="18" charset="0"/>
                                        </a:rPr>
                                      </m:ctrlPr>
                                    </m:sSubPr>
                                    <m:e>
                                      <m:r>
                                        <a:rPr kumimoji="1" lang="en-US" altLang="zh-CN" sz="2200" b="1" i="1">
                                          <a:latin typeface="Cambria Math" charset="0"/>
                                        </a:rPr>
                                        <m:t>𝒑</m:t>
                                      </m:r>
                                    </m:e>
                                    <m:sub>
                                      <m:r>
                                        <a:rPr kumimoji="1" lang="en-US" altLang="zh-CN" sz="2200" b="1" i="1">
                                          <a:latin typeface="Cambria Math" charset="0"/>
                                        </a:rPr>
                                        <m:t>𝒋</m:t>
                                      </m:r>
                                    </m:sub>
                                  </m:sSub>
                                  <m:sSub>
                                    <m:sSubPr>
                                      <m:ctrlPr>
                                        <a:rPr kumimoji="1" lang="en-US" altLang="zh-CN" sz="2200" b="1" i="1">
                                          <a:latin typeface="Cambria Math" panose="02040503050406030204" pitchFamily="18" charset="0"/>
                                        </a:rPr>
                                      </m:ctrlPr>
                                    </m:sSubPr>
                                    <m:e>
                                      <m:r>
                                        <a:rPr kumimoji="1" lang="en-US" altLang="zh-CN" sz="2200" b="1" i="1">
                                          <a:latin typeface="Cambria Math" charset="0"/>
                                        </a:rPr>
                                        <m:t>𝒇</m:t>
                                      </m:r>
                                    </m:e>
                                    <m:sub>
                                      <m:r>
                                        <a:rPr kumimoji="1" lang="en-US" altLang="zh-CN" sz="2200" b="1" i="1">
                                          <a:latin typeface="Cambria Math" charset="0"/>
                                        </a:rPr>
                                        <m:t>𝒋</m:t>
                                      </m:r>
                                    </m:sub>
                                  </m:sSub>
                                  <m:r>
                                    <a:rPr kumimoji="1" lang="en-US" altLang="zh-CN" sz="2200" b="1" i="1">
                                      <a:latin typeface="Cambria Math" charset="0"/>
                                    </a:rPr>
                                    <m:t>(</m:t>
                                  </m:r>
                                  <m:sSub>
                                    <m:sSubPr>
                                      <m:ctrlPr>
                                        <a:rPr kumimoji="1" lang="en-US" altLang="zh-CN" sz="2200" b="1" i="1">
                                          <a:latin typeface="Cambria Math" panose="02040503050406030204" pitchFamily="18" charset="0"/>
                                        </a:rPr>
                                      </m:ctrlPr>
                                    </m:sSubPr>
                                    <m:e>
                                      <m:r>
                                        <a:rPr kumimoji="1" lang="en-US" altLang="zh-CN" sz="2200" b="1" i="1">
                                          <a:latin typeface="Cambria Math" charset="0"/>
                                        </a:rPr>
                                        <m:t>𝒙</m:t>
                                      </m:r>
                                    </m:e>
                                    <m:sub>
                                      <m:r>
                                        <a:rPr kumimoji="1" lang="en-US" altLang="zh-CN" sz="2200" b="1" i="1">
                                          <a:latin typeface="Cambria Math" charset="0"/>
                                        </a:rPr>
                                        <m:t>𝟎</m:t>
                                      </m:r>
                                    </m:sub>
                                  </m:sSub>
                                  <m:r>
                                    <a:rPr kumimoji="1" lang="en-US" altLang="zh-CN" sz="2200" b="1" i="1">
                                      <a:latin typeface="Cambria Math" charset="0"/>
                                    </a:rPr>
                                    <m:t>)</m:t>
                                  </m:r>
                                </m:e>
                              </m:nary>
                            </m:den>
                          </m:f>
                        </m:e>
                      </m:func>
                    </m:oMath>
                  </m:oMathPara>
                </a14:m>
                <a:endParaRPr kumimoji="1" lang="zh-CN" altLang="en-US" sz="2200" b="1"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313406" y="4101794"/>
                <a:ext cx="5235600" cy="745140"/>
              </a:xfrm>
              <a:prstGeom prst="rect">
                <a:avLst/>
              </a:prstGeom>
              <a:blipFill rotWithShape="0">
                <a:blip r:embed="rId6" cstate="print"/>
                <a:stretch>
                  <a:fillRect/>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4139279203"/>
              </p:ext>
            </p:extLst>
          </p:nvPr>
        </p:nvGraphicFramePr>
        <p:xfrm>
          <a:off x="2638843" y="1209205"/>
          <a:ext cx="4584727" cy="1554480"/>
        </p:xfrm>
        <a:graphic>
          <a:graphicData uri="http://schemas.openxmlformats.org/drawingml/2006/table">
            <a:tbl>
              <a:tblPr firstRow="1" bandRow="1">
                <a:tableStyleId>{5DA37D80-6434-44D0-A028-1B22A696006F}</a:tableStyleId>
              </a:tblPr>
              <a:tblGrid>
                <a:gridCol w="1701551"/>
                <a:gridCol w="1441588"/>
                <a:gridCol w="1441588"/>
              </a:tblGrid>
              <a:tr h="516734">
                <a:tc>
                  <a:txBody>
                    <a:bodyPr/>
                    <a:lstStyle/>
                    <a:p>
                      <a:pPr algn="ctr"/>
                      <a:endParaRPr lang="zh-CN" altLang="en-US" sz="2800" b="1" dirty="0"/>
                    </a:p>
                  </a:txBody>
                  <a:tcPr/>
                </a:tc>
                <a:tc>
                  <a:txBody>
                    <a:bodyPr/>
                    <a:lstStyle/>
                    <a:p>
                      <a:pPr algn="ctr"/>
                      <a:r>
                        <a:rPr lang="zh-CN" altLang="en-US" sz="2800" b="1" dirty="0" smtClean="0"/>
                        <a:t>高销量</a:t>
                      </a:r>
                      <a:endParaRPr lang="zh-CN" altLang="en-US" sz="2800" b="1" dirty="0"/>
                    </a:p>
                  </a:txBody>
                  <a:tcPr/>
                </a:tc>
                <a:tc>
                  <a:txBody>
                    <a:bodyPr/>
                    <a:lstStyle/>
                    <a:p>
                      <a:pPr algn="ctr"/>
                      <a:r>
                        <a:rPr lang="zh-CN" altLang="en-US" sz="2800" b="1" dirty="0" smtClean="0"/>
                        <a:t>低销量</a:t>
                      </a:r>
                      <a:endParaRPr lang="zh-CN" altLang="en-US" sz="2800" b="1" dirty="0"/>
                    </a:p>
                  </a:txBody>
                  <a:tcPr/>
                </a:tc>
              </a:tr>
              <a:tr h="370840">
                <a:tc>
                  <a:txBody>
                    <a:bodyPr/>
                    <a:lstStyle/>
                    <a:p>
                      <a:pPr algn="ctr"/>
                      <a:r>
                        <a:rPr lang="zh-CN" altLang="en-US" sz="2800" b="1" dirty="0" smtClean="0"/>
                        <a:t>高清晰度</a:t>
                      </a:r>
                      <a:endParaRPr lang="zh-CN" altLang="en-US" sz="2800" b="1" dirty="0"/>
                    </a:p>
                  </a:txBody>
                  <a:tcPr/>
                </a:tc>
                <a:tc>
                  <a:txBody>
                    <a:bodyPr/>
                    <a:lstStyle/>
                    <a:p>
                      <a:pPr algn="ctr"/>
                      <a:r>
                        <a:rPr lang="en-US" altLang="zh-CN" sz="2800" b="1" dirty="0" smtClean="0"/>
                        <a:t>7</a:t>
                      </a:r>
                      <a:endParaRPr lang="zh-CN" altLang="en-US" sz="2800" b="1" dirty="0"/>
                    </a:p>
                  </a:txBody>
                  <a:tcPr/>
                </a:tc>
                <a:tc>
                  <a:txBody>
                    <a:bodyPr/>
                    <a:lstStyle/>
                    <a:p>
                      <a:pPr algn="ctr"/>
                      <a:r>
                        <a:rPr lang="en-US" altLang="zh-CN" sz="2800" b="1" dirty="0" smtClean="0"/>
                        <a:t>1</a:t>
                      </a:r>
                      <a:endParaRPr lang="zh-CN" altLang="en-US" sz="2800" b="1" dirty="0"/>
                    </a:p>
                  </a:txBody>
                  <a:tcPr/>
                </a:tc>
              </a:tr>
              <a:tr h="370840">
                <a:tc>
                  <a:txBody>
                    <a:bodyPr/>
                    <a:lstStyle/>
                    <a:p>
                      <a:pPr algn="ctr"/>
                      <a:r>
                        <a:rPr lang="zh-CN" altLang="en-US" sz="2800" b="1" dirty="0" smtClean="0"/>
                        <a:t>低清晰度</a:t>
                      </a:r>
                      <a:endParaRPr lang="zh-CN" altLang="en-US" sz="2800" b="1" dirty="0"/>
                    </a:p>
                  </a:txBody>
                  <a:tcPr/>
                </a:tc>
                <a:tc>
                  <a:txBody>
                    <a:bodyPr/>
                    <a:lstStyle/>
                    <a:p>
                      <a:pPr algn="ctr"/>
                      <a:r>
                        <a:rPr lang="en-US" altLang="zh-CN" sz="2800" b="1" dirty="0" smtClean="0"/>
                        <a:t>3</a:t>
                      </a:r>
                      <a:endParaRPr lang="zh-CN" altLang="en-US" sz="2800" b="1" dirty="0"/>
                    </a:p>
                  </a:txBody>
                  <a:tcPr/>
                </a:tc>
                <a:tc>
                  <a:txBody>
                    <a:bodyPr/>
                    <a:lstStyle/>
                    <a:p>
                      <a:pPr algn="ctr"/>
                      <a:r>
                        <a:rPr lang="en-US" altLang="zh-CN" sz="2800" b="1" dirty="0" smtClean="0"/>
                        <a:t>9</a:t>
                      </a:r>
                      <a:endParaRPr lang="zh-CN" altLang="en-US" sz="2800" b="1" dirty="0"/>
                    </a:p>
                  </a:txBody>
                  <a:tcPr/>
                </a:tc>
              </a:tr>
            </a:tbl>
          </a:graphicData>
        </a:graphic>
      </p:graphicFrame>
    </p:spTree>
    <p:extLst>
      <p:ext uri="{BB962C8B-B14F-4D97-AF65-F5344CB8AC3E}">
        <p14:creationId xmlns:p14="http://schemas.microsoft.com/office/powerpoint/2010/main" val="46366952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865901" y="0"/>
            <a:ext cx="367240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rPr>
              <a:t>贝叶斯判别</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graphicFrame>
        <p:nvGraphicFramePr>
          <p:cNvPr id="4" name="图表 3"/>
          <p:cNvGraphicFramePr/>
          <p:nvPr>
            <p:extLst>
              <p:ext uri="{D42A27DB-BD31-4B8C-83A1-F6EECF244321}">
                <p14:modId xmlns:p14="http://schemas.microsoft.com/office/powerpoint/2010/main" val="3817282263"/>
              </p:ext>
            </p:extLst>
          </p:nvPr>
        </p:nvGraphicFramePr>
        <p:xfrm>
          <a:off x="501551" y="1212815"/>
          <a:ext cx="3237855" cy="24653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p:nvPr>
            <p:extLst>
              <p:ext uri="{D42A27DB-BD31-4B8C-83A1-F6EECF244321}">
                <p14:modId xmlns:p14="http://schemas.microsoft.com/office/powerpoint/2010/main" val="3781051037"/>
              </p:ext>
            </p:extLst>
          </p:nvPr>
        </p:nvGraphicFramePr>
        <p:xfrm>
          <a:off x="358326" y="4192387"/>
          <a:ext cx="3887642" cy="2667517"/>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4563473" y="4402760"/>
            <a:ext cx="4604494" cy="2246769"/>
          </a:xfrm>
          <a:prstGeom prst="rect">
            <a:avLst/>
          </a:prstGeom>
        </p:spPr>
        <p:txBody>
          <a:bodyPr wrap="square">
            <a:spAutoFit/>
          </a:bodyPr>
          <a:lstStyle/>
          <a:p>
            <a:r>
              <a:rPr lang="zh-CN" altLang="en-US" sz="2800" b="1" kern="100" dirty="0">
                <a:solidFill>
                  <a:srgbClr val="FF0000"/>
                </a:solidFill>
                <a:latin typeface="Times New Roman" panose="02020603050405020304" pitchFamily="18" charset="0"/>
                <a:cs typeface="Times New Roman" panose="02020603050405020304" pitchFamily="18" charset="0"/>
              </a:rPr>
              <a:t>低清晰度</a:t>
            </a:r>
            <a:r>
              <a:rPr lang="zh-CN" altLang="en-US" sz="2800" b="1" kern="100" dirty="0">
                <a:latin typeface="Times New Roman" panose="02020603050405020304" pitchFamily="18" charset="0"/>
                <a:cs typeface="Times New Roman" panose="02020603050405020304" pitchFamily="18" charset="0"/>
              </a:rPr>
              <a:t>有一个较低的转化率。</a:t>
            </a:r>
            <a:r>
              <a:rPr lang="zh-CN" altLang="en-US" sz="2800" b="1" kern="100" dirty="0">
                <a:solidFill>
                  <a:srgbClr val="FF0000"/>
                </a:solidFill>
                <a:latin typeface="Times New Roman" panose="02020603050405020304" pitchFamily="18" charset="0"/>
                <a:cs typeface="Times New Roman" panose="02020603050405020304" pitchFamily="18" charset="0"/>
              </a:rPr>
              <a:t>高相机清晰度</a:t>
            </a:r>
            <a:r>
              <a:rPr lang="zh-CN" altLang="en-US" sz="2800" b="1" kern="100" dirty="0">
                <a:latin typeface="Times New Roman" panose="02020603050405020304" pitchFamily="18" charset="0"/>
                <a:cs typeface="Times New Roman" panose="02020603050405020304" pitchFamily="18" charset="0"/>
              </a:rPr>
              <a:t>的手机展示出了更好的销售情况</a:t>
            </a:r>
            <a:r>
              <a:rPr lang="zh-CN" altLang="en-US" sz="2800" b="1" kern="100" dirty="0" smtClean="0">
                <a:latin typeface="Times New Roman" panose="02020603050405020304" pitchFamily="18" charset="0"/>
                <a:cs typeface="Times New Roman" panose="02020603050405020304" pitchFamily="18" charset="0"/>
              </a:rPr>
              <a:t>。中等内存的手机既有低销量也有高销量。</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535001728"/>
              </p:ext>
            </p:extLst>
          </p:nvPr>
        </p:nvGraphicFramePr>
        <p:xfrm>
          <a:off x="3881905" y="891317"/>
          <a:ext cx="5544620" cy="3108325"/>
        </p:xfrm>
        <a:graphic>
          <a:graphicData uri="http://schemas.openxmlformats.org/drawingml/2006/table">
            <a:tbl>
              <a:tblPr firstRow="1" bandRow="1">
                <a:tableStyleId>{5C22544A-7EE6-4342-B048-85BDC9FD1C3A}</a:tableStyleId>
              </a:tblPr>
              <a:tblGrid>
                <a:gridCol w="1108924"/>
                <a:gridCol w="1108924"/>
                <a:gridCol w="1108924"/>
                <a:gridCol w="1108924"/>
                <a:gridCol w="1108924"/>
              </a:tblGrid>
              <a:tr h="604435">
                <a:tc gridSpan="5">
                  <a:txBody>
                    <a:bodyPr/>
                    <a:lstStyle/>
                    <a:p>
                      <a:pPr marL="0" marR="0" lvl="0" indent="0" algn="ctr" defTabSz="964326" rtl="0" eaLnBrk="1" fontAlgn="auto" latinLnBrk="0" hangingPunct="1">
                        <a:lnSpc>
                          <a:spcPct val="100000"/>
                        </a:lnSpc>
                        <a:spcBef>
                          <a:spcPts val="0"/>
                        </a:spcBef>
                        <a:spcAft>
                          <a:spcPts val="0"/>
                        </a:spcAft>
                        <a:buClrTx/>
                        <a:buSzTx/>
                        <a:buFontTx/>
                        <a:buNone/>
                        <a:tabLst/>
                        <a:defRPr/>
                      </a:pPr>
                      <a:r>
                        <a:rPr lang="en-US" altLang="zh-CN" kern="100" dirty="0" smtClean="0">
                          <a:latin typeface="+mn-lt"/>
                          <a:cs typeface="Times New Roman" panose="02020603050405020304" pitchFamily="18" charset="0"/>
                        </a:rPr>
                        <a:t>RAM to Click rate (the smaller the category is, the lower the click rate is)</a:t>
                      </a:r>
                      <a:endParaRPr lang="zh-CN" altLang="en-US" dirty="0" smtClean="0">
                        <a:latin typeface="+mn-lt"/>
                        <a:cs typeface="Times New Roman" panose="02020603050405020304" pitchFamily="18" charset="0"/>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220003">
                <a:tc>
                  <a:txBody>
                    <a:bodyPr/>
                    <a:lstStyle/>
                    <a:p>
                      <a:pPr algn="just"/>
                      <a:endParaRPr lang="zh-CN" sz="1500" dirty="0">
                        <a:effectLst/>
                        <a:latin typeface="Times New Roman" panose="02020603050405020304" pitchFamily="18" charset="0"/>
                      </a:endParaRPr>
                    </a:p>
                  </a:txBody>
                  <a:tcPr marL="104537" marR="104537" marT="0" marB="0"/>
                </a:tc>
                <a:tc>
                  <a:txBody>
                    <a:bodyPr/>
                    <a:lstStyle/>
                    <a:p>
                      <a:pPr algn="l">
                        <a:spcAft>
                          <a:spcPts val="0"/>
                        </a:spcAft>
                      </a:pPr>
                      <a:r>
                        <a:rPr lang="en-US" sz="1600" kern="0" dirty="0">
                          <a:effectLst/>
                        </a:rPr>
                        <a:t>Category 1</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3</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l">
                        <a:spcAft>
                          <a:spcPts val="0"/>
                        </a:spcAft>
                      </a:pPr>
                      <a:r>
                        <a:rPr lang="en-US" sz="1600" kern="0" dirty="0">
                          <a:effectLst/>
                        </a:rPr>
                        <a:t>Category 4</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dirty="0">
                          <a:effectLst/>
                        </a:rPr>
                        <a:t>0.125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smtClean="0">
                          <a:effectLst/>
                        </a:rPr>
                        <a:t>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0.5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7</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49</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7</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2</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91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15</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25</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41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1</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64</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19</a:t>
                      </a:r>
                      <a:endParaRPr lang="zh-CN" sz="1600" kern="10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4</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13</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68</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dirty="0">
                          <a:effectLst/>
                        </a:rPr>
                        <a:t>6</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22</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r h="220003">
                <a:tc>
                  <a:txBody>
                    <a:bodyPr/>
                    <a:lstStyle/>
                    <a:p>
                      <a:pPr algn="r">
                        <a:spcAft>
                          <a:spcPts val="0"/>
                        </a:spcAft>
                      </a:pPr>
                      <a:r>
                        <a:rPr lang="en-US" sz="1600" kern="0">
                          <a:effectLst/>
                        </a:rPr>
                        <a:t>8</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0</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a:effectLst/>
                        </a:rPr>
                        <a:t>1</a:t>
                      </a:r>
                      <a:endParaRPr lang="zh-CN" sz="1600" kern="100">
                        <a:effectLst/>
                        <a:latin typeface="Times New Roman" panose="02020603050405020304" pitchFamily="18" charset="0"/>
                        <a:ea typeface="宋体" panose="02010600030101010101" pitchFamily="2" charset="-122"/>
                      </a:endParaRPr>
                    </a:p>
                  </a:txBody>
                  <a:tcPr marL="104537" marR="104537" marT="0" marB="0"/>
                </a:tc>
                <a:tc>
                  <a:txBody>
                    <a:bodyPr/>
                    <a:lstStyle/>
                    <a:p>
                      <a:pPr algn="r">
                        <a:spcAft>
                          <a:spcPts val="0"/>
                        </a:spcAft>
                      </a:pPr>
                      <a:r>
                        <a:rPr lang="en-US" sz="1600" kern="0" dirty="0">
                          <a:effectLst/>
                        </a:rPr>
                        <a:t>0</a:t>
                      </a:r>
                      <a:endParaRPr lang="zh-CN" sz="1600" kern="100" dirty="0">
                        <a:effectLst/>
                        <a:latin typeface="Times New Roman" panose="02020603050405020304" pitchFamily="18" charset="0"/>
                        <a:ea typeface="宋体" panose="02010600030101010101" pitchFamily="2" charset="-122"/>
                      </a:endParaRPr>
                    </a:p>
                  </a:txBody>
                  <a:tcPr marL="104537" marR="104537" marT="0" marB="0"/>
                </a:tc>
              </a:tr>
            </a:tbl>
          </a:graphicData>
        </a:graphic>
      </p:graphicFrame>
    </p:spTree>
    <p:extLst>
      <p:ext uri="{BB962C8B-B14F-4D97-AF65-F5344CB8AC3E}">
        <p14:creationId xmlns:p14="http://schemas.microsoft.com/office/powerpoint/2010/main" val="76417574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D:\学习\学习\高中\曾学课程\丘成桐\9.6\无标题 - 副本.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5967" y="342337"/>
            <a:ext cx="4973355" cy="1459959"/>
          </a:xfrm>
          <a:prstGeom prst="rect">
            <a:avLst/>
          </a:prstGeom>
          <a:noFill/>
          <a:ln>
            <a:noFill/>
          </a:ln>
        </p:spPr>
      </p:pic>
      <p:pic>
        <p:nvPicPr>
          <p:cNvPr id="4" name="图片 3" descr="D:\学习\学习\高中\曾学课程\丘成桐\9.6\untitled.bmp"/>
          <p:cNvPicPr/>
          <p:nvPr/>
        </p:nvPicPr>
        <p:blipFill rotWithShape="1">
          <a:blip r:embed="rId3" cstate="print">
            <a:extLst>
              <a:ext uri="{28A0092B-C50C-407E-A947-70E740481C1C}">
                <a14:useLocalDpi xmlns:a14="http://schemas.microsoft.com/office/drawing/2010/main" val="0"/>
              </a:ext>
            </a:extLst>
          </a:blip>
          <a:srcRect l="8522" r="7853"/>
          <a:stretch/>
        </p:blipFill>
        <p:spPr bwMode="auto">
          <a:xfrm>
            <a:off x="256229" y="2410427"/>
            <a:ext cx="3456385" cy="2555569"/>
          </a:xfrm>
          <a:prstGeom prst="rect">
            <a:avLst/>
          </a:prstGeom>
          <a:noFill/>
          <a:ln>
            <a:noFill/>
          </a:ln>
        </p:spPr>
      </p:pic>
      <p:sp>
        <p:nvSpPr>
          <p:cNvPr id="2" name="TextBox 23"/>
          <p:cNvSpPr txBox="1"/>
          <p:nvPr/>
        </p:nvSpPr>
        <p:spPr>
          <a:xfrm>
            <a:off x="645567" y="441505"/>
            <a:ext cx="4896544" cy="923330"/>
          </a:xfrm>
          <a:prstGeom prst="rect">
            <a:avLst/>
          </a:prstGeom>
          <a:noFill/>
        </p:spPr>
        <p:txBody>
          <a:bodyPr wrap="square" rtlCol="0">
            <a:spAutoFit/>
          </a:bodyPr>
          <a:lstStyle/>
          <a:p>
            <a:pPr>
              <a:lnSpc>
                <a:spcPct val="150000"/>
              </a:lnSpc>
            </a:pPr>
            <a:r>
              <a:rPr lang="en-US" altLang="zh-CN" sz="3600" dirty="0">
                <a:solidFill>
                  <a:schemeClr val="accent1"/>
                </a:solidFill>
                <a:latin typeface="Impact" panose="020B0806030902050204" pitchFamily="34" charset="0"/>
                <a:ea typeface="微软雅黑" panose="020B0503020204020204" pitchFamily="34" charset="-122"/>
                <a:cs typeface="+mn-ea"/>
              </a:rPr>
              <a:t>BP</a:t>
            </a:r>
            <a:r>
              <a:rPr lang="zh-CN" altLang="en-US" sz="3600" b="1" dirty="0">
                <a:solidFill>
                  <a:schemeClr val="accent1"/>
                </a:solidFill>
                <a:latin typeface="Impact" panose="020B0806030902050204" pitchFamily="34" charset="0"/>
                <a:ea typeface="微软雅黑" panose="020B0503020204020204" pitchFamily="34" charset="-122"/>
                <a:cs typeface="+mn-ea"/>
              </a:rPr>
              <a:t>神经网络</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p:sp>
        <p:nvSpPr>
          <p:cNvPr id="5" name="矩形 4"/>
          <p:cNvSpPr/>
          <p:nvPr/>
        </p:nvSpPr>
        <p:spPr>
          <a:xfrm>
            <a:off x="861591" y="5642426"/>
            <a:ext cx="7632848" cy="954107"/>
          </a:xfrm>
          <a:prstGeom prst="rect">
            <a:avLst/>
          </a:prstGeom>
        </p:spPr>
        <p:txBody>
          <a:bodyPr wrap="square">
            <a:spAutoFit/>
          </a:bodyPr>
          <a:lstStyle/>
          <a:p>
            <a:r>
              <a:rPr lang="en-US" altLang="zh-CN" sz="2800" b="1" kern="100" dirty="0">
                <a:solidFill>
                  <a:srgbClr val="FF0000"/>
                </a:solidFill>
                <a:latin typeface="Times New Roman" panose="02020603050405020304" pitchFamily="18" charset="0"/>
                <a:cs typeface="Times New Roman" panose="02020603050405020304" pitchFamily="18" charset="0"/>
              </a:rPr>
              <a:t>10</a:t>
            </a:r>
            <a:r>
              <a:rPr lang="zh-CN" altLang="en-US" sz="2800" b="1" kern="100" dirty="0">
                <a:solidFill>
                  <a:srgbClr val="FF0000"/>
                </a:solidFill>
                <a:latin typeface="Times New Roman" panose="02020603050405020304" pitchFamily="18" charset="0"/>
                <a:cs typeface="Times New Roman" panose="02020603050405020304" pitchFamily="18" charset="0"/>
              </a:rPr>
              <a:t>层</a:t>
            </a:r>
            <a:r>
              <a:rPr lang="zh-CN" altLang="en-US" sz="2800" b="1" kern="100" dirty="0">
                <a:latin typeface="Times New Roman" panose="02020603050405020304" pitchFamily="18" charset="0"/>
                <a:cs typeface="Times New Roman" panose="02020603050405020304" pitchFamily="18" charset="0"/>
              </a:rPr>
              <a:t>的层数用时较少，</a:t>
            </a:r>
            <a:r>
              <a:rPr lang="zh-CN" altLang="en-US" sz="2800" b="1" kern="100" dirty="0" smtClean="0">
                <a:latin typeface="Times New Roman" panose="02020603050405020304" pitchFamily="18" charset="0"/>
                <a:cs typeface="Times New Roman" panose="02020603050405020304" pitchFamily="18" charset="0"/>
              </a:rPr>
              <a:t>同时</a:t>
            </a:r>
            <a:r>
              <a:rPr lang="zh-CN" altLang="en-US" sz="2800" b="1" kern="100" dirty="0" smtClean="0">
                <a:solidFill>
                  <a:srgbClr val="FF0000"/>
                </a:solidFill>
                <a:latin typeface="Times New Roman" panose="02020603050405020304" pitchFamily="18" charset="0"/>
                <a:cs typeface="Times New Roman" panose="02020603050405020304" pitchFamily="18" charset="0"/>
              </a:rPr>
              <a:t>效果</a:t>
            </a:r>
            <a:r>
              <a:rPr lang="zh-CN" altLang="en-US" sz="2800" b="1" kern="100" dirty="0">
                <a:solidFill>
                  <a:srgbClr val="FF0000"/>
                </a:solidFill>
                <a:latin typeface="Times New Roman" panose="02020603050405020304" pitchFamily="18" charset="0"/>
                <a:cs typeface="Times New Roman" panose="02020603050405020304" pitchFamily="18" charset="0"/>
              </a:rPr>
              <a:t>良好</a:t>
            </a:r>
            <a:r>
              <a:rPr lang="zh-CN" altLang="en-US" sz="2800" b="1" kern="100" dirty="0">
                <a:latin typeface="Times New Roman" panose="02020603050405020304" pitchFamily="18" charset="0"/>
                <a:cs typeface="Times New Roman" panose="02020603050405020304" pitchFamily="18" charset="0"/>
              </a:rPr>
              <a:t>，训练表现</a:t>
            </a:r>
            <a:r>
              <a:rPr lang="zh-CN" altLang="en-US" sz="2800" b="1" kern="100" dirty="0" smtClean="0">
                <a:latin typeface="Times New Roman" panose="02020603050405020304" pitchFamily="18" charset="0"/>
                <a:cs typeface="Times New Roman" panose="02020603050405020304" pitchFamily="18" charset="0"/>
              </a:rPr>
              <a:t>也逐渐</a:t>
            </a:r>
            <a:r>
              <a:rPr lang="zh-CN" altLang="en-US" sz="2800" b="1" kern="100" dirty="0">
                <a:latin typeface="Times New Roman" panose="02020603050405020304" pitchFamily="18" charset="0"/>
                <a:cs typeface="Times New Roman" panose="02020603050405020304" pitchFamily="18" charset="0"/>
              </a:rPr>
              <a:t>提升。</a:t>
            </a:r>
            <a:endParaRPr lang="zh-CN" altLang="en-US" sz="2800" b="1" dirty="0">
              <a:latin typeface="Times New Roman" panose="02020603050405020304" pitchFamily="18" charset="0"/>
              <a:cs typeface="Times New Roman" panose="02020603050405020304" pitchFamily="18" charset="0"/>
            </a:endParaRPr>
          </a:p>
        </p:txBody>
      </p:sp>
      <p:pic>
        <p:nvPicPr>
          <p:cNvPr id="6" name="图片 5" descr="C:\Users\tianzhy\Desktop\selec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9943" y="2173525"/>
            <a:ext cx="5192839" cy="3130686"/>
          </a:xfrm>
          <a:prstGeom prst="rect">
            <a:avLst/>
          </a:prstGeom>
          <a:noFill/>
          <a:ln>
            <a:noFill/>
          </a:ln>
        </p:spPr>
      </p:pic>
      <p:sp>
        <p:nvSpPr>
          <p:cNvPr id="7" name="矩形 6"/>
          <p:cNvSpPr/>
          <p:nvPr/>
        </p:nvSpPr>
        <p:spPr>
          <a:xfrm>
            <a:off x="3298246" y="6082603"/>
            <a:ext cx="4762842" cy="523220"/>
          </a:xfrm>
          <a:prstGeom prst="rect">
            <a:avLst/>
          </a:prstGeom>
        </p:spPr>
        <p:txBody>
          <a:bodyPr wrap="none">
            <a:spAutoFit/>
          </a:bodyPr>
          <a:lstStyle/>
          <a:p>
            <a:r>
              <a:rPr lang="zh-CN" altLang="en-US" sz="2800" b="1" kern="100" dirty="0">
                <a:latin typeface="Times New Roman" panose="02020603050405020304" pitchFamily="18" charset="0"/>
              </a:rPr>
              <a:t>表中部分数据的</a:t>
            </a:r>
            <a:r>
              <a:rPr lang="zh-CN" altLang="en-US" sz="2800" b="1" kern="100" dirty="0">
                <a:solidFill>
                  <a:srgbClr val="FF0000"/>
                </a:solidFill>
                <a:latin typeface="Times New Roman" panose="02020603050405020304" pitchFamily="18" charset="0"/>
              </a:rPr>
              <a:t>误差低于</a:t>
            </a:r>
            <a:r>
              <a:rPr lang="en-US" altLang="zh-CN" sz="2800" b="1" kern="100" dirty="0">
                <a:solidFill>
                  <a:srgbClr val="FF0000"/>
                </a:solidFill>
                <a:latin typeface="Times New Roman" panose="02020603050405020304" pitchFamily="18" charset="0"/>
              </a:rPr>
              <a:t>1% </a:t>
            </a:r>
            <a:endParaRPr lang="zh-CN" altLang="en-US" sz="2800" b="1" dirty="0">
              <a:solidFill>
                <a:srgbClr val="FF0000"/>
              </a:solidFill>
            </a:endParaRPr>
          </a:p>
        </p:txBody>
      </p:sp>
    </p:spTree>
    <p:extLst>
      <p:ext uri="{BB962C8B-B14F-4D97-AF65-F5344CB8AC3E}">
        <p14:creationId xmlns:p14="http://schemas.microsoft.com/office/powerpoint/2010/main" val="59005335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61679" y="250286"/>
            <a:ext cx="4896544" cy="923330"/>
          </a:xfrm>
          <a:prstGeom prst="rect">
            <a:avLst/>
          </a:prstGeom>
          <a:noFill/>
        </p:spPr>
        <p:txBody>
          <a:bodyPr wrap="square" rtlCol="0">
            <a:spAutoFit/>
          </a:bodyPr>
          <a:lstStyle/>
          <a:p>
            <a:pPr>
              <a:lnSpc>
                <a:spcPct val="150000"/>
              </a:lnSpc>
            </a:pPr>
            <a:r>
              <a:rPr lang="en-US" altLang="zh-CN" sz="3600" dirty="0" err="1">
                <a:solidFill>
                  <a:schemeClr val="accent1"/>
                </a:solidFill>
                <a:latin typeface="Impact" panose="020B0806030902050204" pitchFamily="34" charset="0"/>
                <a:ea typeface="微软雅黑" panose="020B0503020204020204" pitchFamily="34" charset="-122"/>
                <a:cs typeface="+mn-ea"/>
              </a:rPr>
              <a:t>XGBoosting</a:t>
            </a:r>
            <a:r>
              <a:rPr lang="en-US" altLang="zh-CN" sz="3600" dirty="0">
                <a:solidFill>
                  <a:schemeClr val="accent1"/>
                </a:solidFill>
                <a:latin typeface="Impact" panose="020B0806030902050204" pitchFamily="34" charset="0"/>
                <a:ea typeface="微软雅黑" panose="020B0503020204020204" pitchFamily="34" charset="-122"/>
                <a:cs typeface="+mn-ea"/>
              </a:rPr>
              <a:t> </a:t>
            </a:r>
            <a:r>
              <a:rPr lang="zh-CN" altLang="en-US" sz="3600" b="1" dirty="0">
                <a:solidFill>
                  <a:schemeClr val="accent1"/>
                </a:solidFill>
                <a:latin typeface="Impact" panose="020B0806030902050204" pitchFamily="34" charset="0"/>
                <a:ea typeface="微软雅黑" panose="020B0503020204020204" pitchFamily="34" charset="-122"/>
                <a:cs typeface="+mn-ea"/>
              </a:rPr>
              <a:t>算法</a:t>
            </a:r>
            <a:endParaRPr lang="zh-CN" altLang="zh-CN" sz="3600" b="1" dirty="0">
              <a:solidFill>
                <a:schemeClr val="accent1"/>
              </a:solidFill>
              <a:latin typeface="Impact" panose="020B0806030902050204" pitchFamily="34" charset="0"/>
              <a:ea typeface="微软雅黑" panose="020B0503020204020204" pitchFamily="34" charset="-122"/>
              <a:cs typeface="+mn-ea"/>
            </a:endParaRPr>
          </a:p>
        </p:txBody>
      </p:sp>
      <mc:AlternateContent xmlns:mc="http://schemas.openxmlformats.org/markup-compatibility/2006" xmlns:a14="http://schemas.microsoft.com/office/drawing/2010/main">
        <mc:Choice Requires="a14">
          <p:sp>
            <p:nvSpPr>
              <p:cNvPr id="3" name="矩形 2"/>
              <p:cNvSpPr/>
              <p:nvPr/>
            </p:nvSpPr>
            <p:spPr>
              <a:xfrm>
                <a:off x="233954" y="1304672"/>
                <a:ext cx="3709397" cy="11005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𝑳</m:t>
                      </m:r>
                      <m:d>
                        <m:dPr>
                          <m:ctrlPr>
                            <a:rPr lang="zh-CN" altLang="en-US" sz="2400" b="1" i="1">
                              <a:latin typeface="Cambria Math" panose="02040503050406030204" pitchFamily="18" charset="0"/>
                            </a:rPr>
                          </m:ctrlPr>
                        </m:dPr>
                        <m:e>
                          <m:r>
                            <a:rPr lang="zh-CN" altLang="en-US" sz="2400" b="1" i="1">
                              <a:latin typeface="Cambria Math" panose="02040503050406030204" pitchFamily="18" charset="0"/>
                            </a:rPr>
                            <m:t>𝜽</m:t>
                          </m:r>
                        </m:e>
                      </m:d>
                      <m:r>
                        <a:rPr lang="zh-CN" altLang="en-US" sz="2400" b="1">
                          <a:latin typeface="Cambria Math" panose="02040503050406030204" pitchFamily="18" charset="0"/>
                        </a:rPr>
                        <m:t>=</m:t>
                      </m:r>
                      <m:nary>
                        <m:naryPr>
                          <m:chr m:val="∑"/>
                          <m:limLoc m:val="undOvr"/>
                          <m:ctrlPr>
                            <a:rPr lang="zh-CN" altLang="en-US" sz="2400" b="1" i="1">
                              <a:latin typeface="Cambria Math" panose="02040503050406030204" pitchFamily="18" charset="0"/>
                            </a:rPr>
                          </m:ctrlPr>
                        </m:naryPr>
                        <m:sub>
                          <m:r>
                            <a:rPr lang="zh-CN" altLang="en-US" sz="2400" b="1" i="1">
                              <a:latin typeface="Cambria Math" panose="02040503050406030204" pitchFamily="18" charset="0"/>
                            </a:rPr>
                            <m:t>𝒊</m:t>
                          </m:r>
                          <m:r>
                            <a:rPr lang="zh-CN" altLang="en-US" sz="2400" b="1">
                              <a:latin typeface="Cambria Math" panose="02040503050406030204" pitchFamily="18" charset="0"/>
                            </a:rPr>
                            <m:t>=</m:t>
                          </m:r>
                          <m:r>
                            <a:rPr lang="zh-CN" altLang="en-US" sz="2400" b="1">
                              <a:latin typeface="Cambria Math" panose="02040503050406030204" pitchFamily="18" charset="0"/>
                            </a:rPr>
                            <m:t>𝟏</m:t>
                          </m:r>
                        </m:sub>
                        <m:sup>
                          <m:r>
                            <a:rPr lang="zh-CN" altLang="en-US" sz="2400" b="1" i="1">
                              <a:latin typeface="Cambria Math" panose="02040503050406030204" pitchFamily="18" charset="0"/>
                            </a:rPr>
                            <m:t>𝒏</m:t>
                          </m:r>
                        </m:sup>
                        <m:e>
                          <m:r>
                            <a:rPr lang="zh-CN" altLang="en-US" sz="2400" b="1" i="1">
                              <a:latin typeface="Cambria Math" panose="02040503050406030204" pitchFamily="18" charset="0"/>
                            </a:rPr>
                            <m:t>𝒍</m:t>
                          </m:r>
                          <m:d>
                            <m:dPr>
                              <m:ctrlPr>
                                <a:rPr lang="zh-CN" altLang="en-US" sz="2400" b="1" i="1">
                                  <a:latin typeface="Cambria Math" panose="02040503050406030204" pitchFamily="18" charset="0"/>
                                </a:rPr>
                              </m:ctrlPr>
                            </m:d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𝒊</m:t>
                                  </m:r>
                                </m:sub>
                              </m:sSub>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sSub>
                                    <m:sSubPr>
                                      <m:ctrlPr>
                                        <a:rPr lang="zh-CN" altLang="en-US" sz="2400" b="1" i="1">
                                          <a:latin typeface="Cambria Math" panose="02040503050406030204" pitchFamily="18" charset="0"/>
                                        </a:rPr>
                                      </m:ctrlPr>
                                    </m:sSubPr>
                                    <m:e>
                                      <m:r>
                                        <a:rPr lang="zh-CN" altLang="en-US" sz="2400" b="1" i="1">
                                          <a:latin typeface="Cambria Math" panose="02040503050406030204" pitchFamily="18" charset="0"/>
                                        </a:rPr>
                                        <m:t>𝒚</m:t>
                                      </m:r>
                                    </m:e>
                                    <m:sub>
                                      <m:r>
                                        <a:rPr lang="zh-CN" altLang="en-US" sz="2400" b="1" i="1">
                                          <a:latin typeface="Cambria Math" panose="02040503050406030204" pitchFamily="18" charset="0"/>
                                        </a:rPr>
                                        <m:t>𝒊</m:t>
                                      </m:r>
                                    </m:sub>
                                  </m:sSub>
                                </m:e>
                              </m:acc>
                            </m:e>
                          </m:d>
                        </m:e>
                      </m:nary>
                    </m:oMath>
                  </m:oMathPara>
                </a14:m>
                <a:endParaRPr lang="zh-CN" altLang="en-US" sz="2400" b="1" dirty="0"/>
              </a:p>
            </p:txBody>
          </p:sp>
        </mc:Choice>
        <mc:Fallback xmlns="">
          <p:sp>
            <p:nvSpPr>
              <p:cNvPr id="3" name="矩形 2"/>
              <p:cNvSpPr>
                <a:spLocks noRot="1" noChangeAspect="1" noMove="1" noResize="1" noEditPoints="1" noAdjustHandles="1" noChangeArrowheads="1" noChangeShapeType="1" noTextEdit="1"/>
              </p:cNvSpPr>
              <p:nvPr/>
            </p:nvSpPr>
            <p:spPr>
              <a:xfrm>
                <a:off x="233954" y="1304672"/>
                <a:ext cx="3709397" cy="1100558"/>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4" name="矩形 3"/>
          <p:cNvSpPr/>
          <p:nvPr/>
        </p:nvSpPr>
        <p:spPr>
          <a:xfrm>
            <a:off x="361679" y="6552176"/>
            <a:ext cx="10153128" cy="492443"/>
          </a:xfrm>
          <a:prstGeom prst="rect">
            <a:avLst/>
          </a:prstGeom>
        </p:spPr>
        <p:txBody>
          <a:bodyPr wrap="square">
            <a:spAutoFit/>
          </a:bodyPr>
          <a:lstStyle/>
          <a:p>
            <a:r>
              <a:rPr lang="zh-CN" altLang="en-US" sz="2600" b="1" dirty="0"/>
              <a:t>通过最小化损失函数和</a:t>
            </a:r>
            <a:r>
              <a:rPr lang="zh-CN" altLang="en-US" sz="2600" b="1" dirty="0" smtClean="0"/>
              <a:t>误差组合</a:t>
            </a:r>
            <a:r>
              <a:rPr lang="zh-CN" altLang="en-US" sz="2600" b="1" dirty="0"/>
              <a:t>几个</a:t>
            </a:r>
            <a:r>
              <a:rPr lang="zh-CN" altLang="en-US" sz="2600" b="1" dirty="0">
                <a:solidFill>
                  <a:srgbClr val="FF0000"/>
                </a:solidFill>
              </a:rPr>
              <a:t>弱学习器</a:t>
            </a:r>
            <a:r>
              <a:rPr lang="zh-CN" altLang="en-US" sz="2600" b="1" dirty="0"/>
              <a:t>成为</a:t>
            </a:r>
            <a:r>
              <a:rPr lang="zh-CN" altLang="en-US" sz="2600" b="1" dirty="0">
                <a:solidFill>
                  <a:srgbClr val="FF0000"/>
                </a:solidFill>
              </a:rPr>
              <a:t>强学习</a:t>
            </a:r>
            <a:r>
              <a:rPr lang="zh-CN" altLang="en-US" sz="2600" b="1" dirty="0" smtClean="0">
                <a:solidFill>
                  <a:srgbClr val="FF0000"/>
                </a:solidFill>
              </a:rPr>
              <a:t>器</a:t>
            </a:r>
            <a:r>
              <a:rPr lang="zh-CN" altLang="en-US" sz="2600" b="1" dirty="0" smtClean="0"/>
              <a:t>。</a:t>
            </a:r>
            <a:endParaRPr lang="zh-CN" altLang="en-US" sz="2600" b="1" dirty="0"/>
          </a:p>
        </p:txBody>
      </p:sp>
      <p:graphicFrame>
        <p:nvGraphicFramePr>
          <p:cNvPr id="7" name="表格 6"/>
          <p:cNvGraphicFramePr>
            <a:graphicFrameLocks noGrp="1"/>
          </p:cNvGraphicFramePr>
          <p:nvPr>
            <p:extLst>
              <p:ext uri="{D42A27DB-BD31-4B8C-83A1-F6EECF244321}">
                <p14:modId xmlns:p14="http://schemas.microsoft.com/office/powerpoint/2010/main" val="2284760022"/>
              </p:ext>
            </p:extLst>
          </p:nvPr>
        </p:nvGraphicFramePr>
        <p:xfrm>
          <a:off x="4173959" y="250286"/>
          <a:ext cx="4780412" cy="2286000"/>
        </p:xfrm>
        <a:graphic>
          <a:graphicData uri="http://schemas.openxmlformats.org/drawingml/2006/table">
            <a:tbl>
              <a:tblPr firstRow="1" bandRow="1">
                <a:tableStyleId>{5C22544A-7EE6-4342-B048-85BDC9FD1C3A}</a:tableStyleId>
              </a:tblPr>
              <a:tblGrid>
                <a:gridCol w="936104"/>
                <a:gridCol w="1728192"/>
                <a:gridCol w="2116116"/>
              </a:tblGrid>
              <a:tr h="370840">
                <a:tc>
                  <a:txBody>
                    <a:bodyPr/>
                    <a:lstStyle/>
                    <a:p>
                      <a:r>
                        <a:rPr lang="zh-CN" altLang="en-US" sz="2000" b="1" dirty="0" smtClean="0"/>
                        <a:t>年龄</a:t>
                      </a:r>
                      <a:endParaRPr lang="zh-CN" altLang="en-US" sz="2000" b="1" dirty="0"/>
                    </a:p>
                  </a:txBody>
                  <a:tcPr/>
                </a:tc>
                <a:tc>
                  <a:txBody>
                    <a:bodyPr/>
                    <a:lstStyle/>
                    <a:p>
                      <a:r>
                        <a:rPr lang="zh-CN" altLang="en-US" sz="2000" b="1" dirty="0" smtClean="0"/>
                        <a:t>月购物金额</a:t>
                      </a:r>
                      <a:endParaRPr lang="zh-CN" altLang="en-US" sz="2000" b="1" dirty="0"/>
                    </a:p>
                  </a:txBody>
                  <a:tcPr/>
                </a:tc>
                <a:tc>
                  <a:txBody>
                    <a:bodyPr/>
                    <a:lstStyle/>
                    <a:p>
                      <a:r>
                        <a:rPr lang="zh-CN" altLang="en-US" sz="2000" b="1" dirty="0" smtClean="0"/>
                        <a:t>经常在百度知道提问还是回答</a:t>
                      </a:r>
                      <a:endParaRPr lang="zh-CN" altLang="en-US" sz="2000" b="1" dirty="0"/>
                    </a:p>
                  </a:txBody>
                  <a:tcPr/>
                </a:tc>
              </a:tr>
              <a:tr h="370840">
                <a:tc>
                  <a:txBody>
                    <a:bodyPr/>
                    <a:lstStyle/>
                    <a:p>
                      <a:r>
                        <a:rPr lang="en-US" altLang="zh-CN" sz="2000" b="1" dirty="0" smtClean="0"/>
                        <a:t>14</a:t>
                      </a:r>
                      <a:r>
                        <a:rPr lang="zh-CN" altLang="en-US" sz="2000" b="1" dirty="0" smtClean="0"/>
                        <a:t>岁</a:t>
                      </a:r>
                      <a:endParaRPr lang="zh-CN" altLang="en-US" sz="2000" b="1" dirty="0"/>
                    </a:p>
                  </a:txBody>
                  <a:tcPr/>
                </a:tc>
                <a:tc>
                  <a:txBody>
                    <a:bodyPr/>
                    <a:lstStyle/>
                    <a:p>
                      <a:r>
                        <a:rPr lang="zh-CN" altLang="en-US" sz="2000" b="1" dirty="0" smtClean="0"/>
                        <a:t>小于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提问</a:t>
                      </a:r>
                      <a:endParaRPr lang="zh-CN" altLang="en-US" sz="2000" b="1" dirty="0"/>
                    </a:p>
                  </a:txBody>
                  <a:tcPr/>
                </a:tc>
              </a:tr>
              <a:tr h="370840">
                <a:tc>
                  <a:txBody>
                    <a:bodyPr/>
                    <a:lstStyle/>
                    <a:p>
                      <a:r>
                        <a:rPr lang="en-US" altLang="zh-CN" sz="2000" b="1" dirty="0" smtClean="0"/>
                        <a:t>16</a:t>
                      </a:r>
                      <a:r>
                        <a:rPr lang="zh-CN" altLang="en-US" sz="2000" b="1" dirty="0" smtClean="0"/>
                        <a:t>岁</a:t>
                      </a:r>
                      <a:endParaRPr lang="zh-CN" altLang="en-US" sz="2000" b="1" dirty="0"/>
                    </a:p>
                  </a:txBody>
                  <a:tcPr/>
                </a:tc>
                <a:tc>
                  <a:txBody>
                    <a:bodyPr/>
                    <a:lstStyle/>
                    <a:p>
                      <a:r>
                        <a:rPr lang="zh-CN" altLang="en-US" sz="2000" b="1" dirty="0" smtClean="0"/>
                        <a:t>小于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回答</a:t>
                      </a:r>
                      <a:endParaRPr lang="zh-CN" altLang="en-US" sz="2000" b="1" dirty="0"/>
                    </a:p>
                  </a:txBody>
                  <a:tcPr/>
                </a:tc>
              </a:tr>
              <a:tr h="370840">
                <a:tc>
                  <a:txBody>
                    <a:bodyPr/>
                    <a:lstStyle/>
                    <a:p>
                      <a:r>
                        <a:rPr lang="en-US" altLang="zh-CN" sz="2000" b="1" dirty="0" smtClean="0"/>
                        <a:t>24</a:t>
                      </a:r>
                      <a:r>
                        <a:rPr lang="zh-CN" altLang="en-US" sz="2000" b="1" dirty="0" smtClean="0"/>
                        <a:t>岁</a:t>
                      </a:r>
                      <a:endParaRPr lang="zh-CN" altLang="en-US" sz="2000" b="1" dirty="0"/>
                    </a:p>
                  </a:txBody>
                  <a:tcPr/>
                </a:tc>
                <a:tc>
                  <a:txBody>
                    <a:bodyPr/>
                    <a:lstStyle/>
                    <a:p>
                      <a:r>
                        <a:rPr lang="zh-CN" altLang="en-US" sz="2000" b="1" dirty="0" smtClean="0"/>
                        <a:t>大于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提问</a:t>
                      </a:r>
                      <a:endParaRPr lang="zh-CN" altLang="en-US" sz="2000" b="1" dirty="0"/>
                    </a:p>
                  </a:txBody>
                  <a:tcPr/>
                </a:tc>
              </a:tr>
              <a:tr h="370840">
                <a:tc>
                  <a:txBody>
                    <a:bodyPr/>
                    <a:lstStyle/>
                    <a:p>
                      <a:r>
                        <a:rPr lang="en-US" altLang="zh-CN" sz="2000" b="1" dirty="0" smtClean="0"/>
                        <a:t>26</a:t>
                      </a:r>
                      <a:r>
                        <a:rPr lang="zh-CN" altLang="en-US" sz="2000" b="1" dirty="0" smtClean="0"/>
                        <a:t>岁</a:t>
                      </a:r>
                      <a:endParaRPr lang="zh-CN" altLang="en-US" sz="2000" b="1" dirty="0"/>
                    </a:p>
                  </a:txBody>
                  <a:tcPr/>
                </a:tc>
                <a:tc>
                  <a:txBody>
                    <a:bodyPr/>
                    <a:lstStyle/>
                    <a:p>
                      <a:r>
                        <a:rPr lang="zh-CN" altLang="en-US" sz="2000" b="1" dirty="0" smtClean="0"/>
                        <a:t>大于</a:t>
                      </a:r>
                      <a:r>
                        <a:rPr lang="en-US" altLang="zh-CN" sz="2000" b="1" dirty="0" smtClean="0"/>
                        <a:t>1000</a:t>
                      </a:r>
                      <a:r>
                        <a:rPr lang="zh-CN" altLang="en-US" sz="2000" b="1" dirty="0" smtClean="0"/>
                        <a:t>元</a:t>
                      </a:r>
                      <a:endParaRPr lang="zh-CN" altLang="en-US" sz="2000" b="1" dirty="0"/>
                    </a:p>
                  </a:txBody>
                  <a:tcPr/>
                </a:tc>
                <a:tc>
                  <a:txBody>
                    <a:bodyPr/>
                    <a:lstStyle/>
                    <a:p>
                      <a:r>
                        <a:rPr lang="zh-CN" altLang="en-US" sz="2000" b="1" dirty="0" smtClean="0"/>
                        <a:t>回答</a:t>
                      </a:r>
                      <a:endParaRPr lang="zh-CN" altLang="en-US" sz="2000" b="1" dirty="0"/>
                    </a:p>
                  </a:txBody>
                  <a:tcPr/>
                </a:tc>
              </a:tr>
            </a:tbl>
          </a:graphicData>
        </a:graphic>
      </p:graphicFrame>
      <p:pic>
        <p:nvPicPr>
          <p:cNvPr id="5" name="图片 4"/>
          <p:cNvPicPr>
            <a:picLocks noChangeAspect="1"/>
          </p:cNvPicPr>
          <p:nvPr/>
        </p:nvPicPr>
        <p:blipFill rotWithShape="1">
          <a:blip r:embed="rId3" cstate="print"/>
          <a:srcRect l="7333" t="26305"/>
          <a:stretch/>
        </p:blipFill>
        <p:spPr>
          <a:xfrm>
            <a:off x="696639" y="2627690"/>
            <a:ext cx="8604867" cy="3833082"/>
          </a:xfrm>
          <a:prstGeom prst="rect">
            <a:avLst/>
          </a:prstGeom>
        </p:spPr>
      </p:pic>
      <p:sp>
        <p:nvSpPr>
          <p:cNvPr id="6" name="椭圆 5"/>
          <p:cNvSpPr/>
          <p:nvPr/>
        </p:nvSpPr>
        <p:spPr>
          <a:xfrm>
            <a:off x="7486327" y="2839885"/>
            <a:ext cx="1656184" cy="3408692"/>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extLst>
      <p:ext uri="{BB962C8B-B14F-4D97-AF65-F5344CB8AC3E}">
        <p14:creationId xmlns:p14="http://schemas.microsoft.com/office/powerpoint/2010/main" val="2116570679"/>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06</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模型应用</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未知数据的模型预测</a:t>
            </a:r>
          </a:p>
        </p:txBody>
      </p:sp>
    </p:spTree>
    <p:extLst>
      <p:ext uri="{BB962C8B-B14F-4D97-AF65-F5344CB8AC3E}">
        <p14:creationId xmlns:p14="http://schemas.microsoft.com/office/powerpoint/2010/main" val="146785552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3"/>
          <p:cNvSpPr txBox="1"/>
          <p:nvPr/>
        </p:nvSpPr>
        <p:spPr>
          <a:xfrm>
            <a:off x="224911" y="231949"/>
            <a:ext cx="5112568"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应用</a:t>
            </a:r>
            <a:r>
              <a:rPr lang="en-US" altLang="zh-CN" sz="3600" b="1" dirty="0">
                <a:solidFill>
                  <a:schemeClr val="accent1"/>
                </a:solidFill>
                <a:latin typeface="Impact" panose="020B0806030902050204" pitchFamily="34" charset="0"/>
                <a:ea typeface="微软雅黑" panose="020B0503020204020204" pitchFamily="34" charset="-122"/>
                <a:cs typeface="+mn-ea"/>
                <a:sym typeface="+mn-lt"/>
              </a:rPr>
              <a:t>——</a:t>
            </a: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预测手机销量</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pic>
        <p:nvPicPr>
          <p:cNvPr id="4" name="图片 3"/>
          <p:cNvPicPr>
            <a:picLocks noChangeAspect="1"/>
          </p:cNvPicPr>
          <p:nvPr/>
        </p:nvPicPr>
        <p:blipFill rotWithShape="1">
          <a:blip r:embed="rId2" cstate="print"/>
          <a:srcRect l="1841" t="28174" r="2961" b="7387"/>
          <a:stretch/>
        </p:blipFill>
        <p:spPr>
          <a:xfrm>
            <a:off x="213519" y="2248173"/>
            <a:ext cx="9214520" cy="3535236"/>
          </a:xfrm>
          <a:prstGeom prst="rect">
            <a:avLst/>
          </a:prstGeom>
        </p:spPr>
      </p:pic>
    </p:spTree>
    <p:extLst>
      <p:ext uri="{BB962C8B-B14F-4D97-AF65-F5344CB8AC3E}">
        <p14:creationId xmlns:p14="http://schemas.microsoft.com/office/powerpoint/2010/main" val="160257635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07</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灵敏度分析</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模型稳定性检验</a:t>
            </a:r>
          </a:p>
        </p:txBody>
      </p:sp>
    </p:spTree>
    <p:extLst>
      <p:ext uri="{BB962C8B-B14F-4D97-AF65-F5344CB8AC3E}">
        <p14:creationId xmlns:p14="http://schemas.microsoft.com/office/powerpoint/2010/main" val="1983987596"/>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01551" y="198807"/>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9" name="组 8"/>
          <p:cNvGrpSpPr/>
          <p:nvPr/>
        </p:nvGrpSpPr>
        <p:grpSpPr>
          <a:xfrm>
            <a:off x="1221631" y="1672109"/>
            <a:ext cx="7416824" cy="4821593"/>
            <a:chOff x="1928875" y="1355147"/>
            <a:chExt cx="7416824" cy="4821593"/>
          </a:xfrm>
        </p:grpSpPr>
        <mc:AlternateContent xmlns:mc="http://schemas.openxmlformats.org/markup-compatibility/2006" xmlns:a14="http://schemas.microsoft.com/office/drawing/2010/main">
          <mc:Choice Requires="a14">
            <p:sp>
              <p:nvSpPr>
                <p:cNvPr id="3" name="矩形 2"/>
                <p:cNvSpPr/>
                <p:nvPr/>
              </p:nvSpPr>
              <p:spPr>
                <a:xfrm>
                  <a:off x="1928875" y="2366822"/>
                  <a:ext cx="7056784" cy="1263423"/>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sz="2800" b="1" i="1">
                                <a:latin typeface="Cambria Math" panose="02040503050406030204" pitchFamily="18" charset="0"/>
                              </a:rPr>
                            </m:ctrlPr>
                          </m:sSubPr>
                          <m:e>
                            <m:r>
                              <a:rPr lang="zh-CN" altLang="en-US" sz="2800" b="1" i="1">
                                <a:latin typeface="Cambria Math" charset="0"/>
                              </a:rPr>
                              <m:t>𝑺</m:t>
                            </m:r>
                          </m:e>
                          <m:sub>
                            <m:r>
                              <a:rPr lang="zh-CN" altLang="en-US" sz="2800" b="1" i="1">
                                <a:latin typeface="Cambria Math" charset="0"/>
                              </a:rPr>
                              <m:t>𝒌</m:t>
                            </m:r>
                          </m:sub>
                        </m:sSub>
                        <m:r>
                          <a:rPr lang="zh-CN" altLang="en-US" sz="2800" b="1">
                            <a:latin typeface="Cambria Math" charset="0"/>
                          </a:rPr>
                          <m:t>=</m:t>
                        </m:r>
                        <m:r>
                          <a:rPr lang="zh-CN" altLang="en-US" sz="2800" b="1" i="1">
                            <a:latin typeface="Cambria Math" charset="0"/>
                          </a:rPr>
                          <m:t>𝒎𝒂𝒙</m:t>
                        </m:r>
                        <m:d>
                          <m:dPr>
                            <m:ctrlPr>
                              <a:rPr lang="zh-CN" altLang="en-US" sz="2800" b="1" i="1">
                                <a:latin typeface="Cambria Math" panose="02040503050406030204" pitchFamily="18" charset="0"/>
                              </a:rPr>
                            </m:ctrlPr>
                          </m:dPr>
                          <m:e>
                            <m:r>
                              <a:rPr lang="zh-CN" altLang="en-US" sz="2800" b="1">
                                <a:latin typeface="Cambria Math" charset="0"/>
                              </a:rPr>
                              <m:t>𝟎</m:t>
                            </m:r>
                            <m:r>
                              <a:rPr lang="zh-CN" altLang="en-US" sz="2800" b="1">
                                <a:latin typeface="Cambria Math" charset="0"/>
                              </a:rPr>
                              <m:t>,</m:t>
                            </m:r>
                            <m:r>
                              <a:rPr lang="zh-CN" altLang="en-US" sz="2800" b="1">
                                <a:latin typeface="Cambria Math" charset="0"/>
                              </a:rPr>
                              <m:t>𝟏𝟎</m:t>
                            </m:r>
                            <m:r>
                              <a:rPr lang="zh-CN" altLang="en-US" sz="2800" b="1">
                                <a:latin typeface="Cambria Math" charset="0"/>
                              </a:rPr>
                              <m:t>−</m:t>
                            </m:r>
                            <m:r>
                              <a:rPr lang="zh-CN" altLang="en-US" sz="2800" b="1">
                                <a:latin typeface="Cambria Math" charset="0"/>
                              </a:rPr>
                              <m:t>𝟏𝟎</m:t>
                            </m:r>
                            <m:r>
                              <a:rPr lang="zh-CN" altLang="en-US" sz="2800" b="1">
                                <a:latin typeface="Cambria Math" charset="0"/>
                              </a:rPr>
                              <m:t>×</m:t>
                            </m:r>
                            <m:d>
                              <m:dPr>
                                <m:begChr m:val="|"/>
                                <m:endChr m:val="|"/>
                                <m:ctrlPr>
                                  <a:rPr lang="zh-CN" altLang="en-US" sz="2800" b="1" i="1">
                                    <a:latin typeface="Cambria Math" panose="02040503050406030204" pitchFamily="18" charset="0"/>
                                  </a:rPr>
                                </m:ctrlPr>
                              </m:dPr>
                              <m:e>
                                <m:f>
                                  <m:fPr>
                                    <m:ctrlPr>
                                      <a:rPr lang="zh-CN" altLang="en-US" sz="2800" b="1" i="1">
                                        <a:latin typeface="Cambria Math" panose="02040503050406030204" pitchFamily="18" charset="0"/>
                                      </a:rPr>
                                    </m:ctrlPr>
                                  </m:fPr>
                                  <m:num>
                                    <m:sSub>
                                      <m:sSubPr>
                                        <m:ctrlPr>
                                          <a:rPr lang="zh-CN" altLang="en-US" sz="2800" b="1" i="1">
                                            <a:latin typeface="Cambria Math" panose="02040503050406030204" pitchFamily="18" charset="0"/>
                                          </a:rPr>
                                        </m:ctrlPr>
                                      </m:sSubPr>
                                      <m:e>
                                        <m:r>
                                          <a:rPr lang="zh-CN" altLang="en-US" sz="2800" b="1" i="1">
                                            <a:latin typeface="Cambria Math" charset="0"/>
                                          </a:rPr>
                                          <m:t>𝒍𝒐𝒈</m:t>
                                        </m:r>
                                      </m:e>
                                      <m:sub>
                                        <m:r>
                                          <a:rPr lang="zh-CN" altLang="en-US" sz="2800" b="1">
                                            <a:latin typeface="Cambria Math" charset="0"/>
                                          </a:rPr>
                                          <m:t>𝟏𝟎</m:t>
                                        </m:r>
                                      </m:sub>
                                    </m:sSub>
                                    <m:d>
                                      <m:dPr>
                                        <m:begChr m:val="|"/>
                                        <m:endChr m:val="|"/>
                                        <m:ctrlPr>
                                          <a:rPr lang="zh-CN" altLang="en-US" sz="2800" b="1" i="1">
                                            <a:latin typeface="Cambria Math" panose="02040503050406030204" pitchFamily="18" charset="0"/>
                                          </a:rPr>
                                        </m:ctrlPr>
                                      </m:dPr>
                                      <m:e>
                                        <m:f>
                                          <m:fPr>
                                            <m:ctrlPr>
                                              <a:rPr lang="zh-CN" altLang="en-US" sz="2800" b="1" i="1">
                                                <a:latin typeface="Cambria Math" panose="02040503050406030204" pitchFamily="18" charset="0"/>
                                              </a:rPr>
                                            </m:ctrlPr>
                                          </m:fPr>
                                          <m:num>
                                            <m:sSub>
                                              <m:sSubPr>
                                                <m:ctrlPr>
                                                  <a:rPr lang="zh-CN" altLang="en-US" sz="2800" b="1" i="1">
                                                    <a:latin typeface="Cambria Math" panose="02040503050406030204" pitchFamily="18" charset="0"/>
                                                  </a:rPr>
                                                </m:ctrlPr>
                                              </m:sSubPr>
                                              <m:e>
                                                <m:r>
                                                  <a:rPr lang="zh-CN" altLang="en-US" sz="2800" b="1" i="1">
                                                    <a:latin typeface="Cambria Math" charset="0"/>
                                                  </a:rPr>
                                                  <m:t>𝒙</m:t>
                                                </m:r>
                                              </m:e>
                                              <m:sub>
                                                <m:r>
                                                  <a:rPr lang="zh-CN" altLang="en-US" sz="2800" b="1" i="1">
                                                    <a:latin typeface="Cambria Math" charset="0"/>
                                                  </a:rPr>
                                                  <m:t>𝒑𝒓𝒆𝒅𝒊𝒄𝒕</m:t>
                                                </m:r>
                                              </m:sub>
                                            </m:sSub>
                                          </m:num>
                                          <m:den>
                                            <m:sSub>
                                              <m:sSubPr>
                                                <m:ctrlPr>
                                                  <a:rPr lang="zh-CN" altLang="en-US" sz="2800" b="1" i="1">
                                                    <a:latin typeface="Cambria Math" panose="02040503050406030204" pitchFamily="18" charset="0"/>
                                                  </a:rPr>
                                                </m:ctrlPr>
                                              </m:sSubPr>
                                              <m:e>
                                                <m:r>
                                                  <a:rPr lang="zh-CN" altLang="en-US" sz="2800" b="1" i="1">
                                                    <a:latin typeface="Cambria Math" charset="0"/>
                                                  </a:rPr>
                                                  <m:t>𝒙</m:t>
                                                </m:r>
                                              </m:e>
                                              <m:sub>
                                                <m:r>
                                                  <a:rPr lang="zh-CN" altLang="en-US" sz="2800" b="1" i="1">
                                                    <a:latin typeface="Cambria Math" charset="0"/>
                                                  </a:rPr>
                                                  <m:t>𝒓𝒆𝒂𝒍</m:t>
                                                </m:r>
                                              </m:sub>
                                            </m:sSub>
                                          </m:den>
                                        </m:f>
                                      </m:e>
                                    </m:d>
                                  </m:num>
                                  <m:den>
                                    <m:r>
                                      <a:rPr lang="zh-CN" altLang="en-US" sz="2800" b="1">
                                        <a:latin typeface="Cambria Math" charset="0"/>
                                      </a:rPr>
                                      <m:t>𝟓</m:t>
                                    </m:r>
                                  </m:den>
                                </m:f>
                              </m:e>
                            </m:d>
                          </m:e>
                        </m:d>
                      </m:oMath>
                    </m:oMathPara>
                  </a14:m>
                  <a:endParaRPr lang="zh-CN" altLang="en-US" sz="2800" b="1" dirty="0"/>
                </a:p>
              </p:txBody>
            </p:sp>
          </mc:Choice>
          <mc:Fallback xmlns="">
            <p:sp>
              <p:nvSpPr>
                <p:cNvPr id="3" name="矩形 2"/>
                <p:cNvSpPr>
                  <a:spLocks noRot="1" noChangeAspect="1" noMove="1" noResize="1" noEditPoints="1" noAdjustHandles="1" noChangeArrowheads="1" noChangeShapeType="1" noTextEdit="1"/>
                </p:cNvSpPr>
                <p:nvPr/>
              </p:nvSpPr>
              <p:spPr>
                <a:xfrm>
                  <a:off x="1928875" y="2366822"/>
                  <a:ext cx="7056784" cy="1235082"/>
                </a:xfrm>
                <a:prstGeom prst="rect">
                  <a:avLst/>
                </a:prstGeom>
                <a:blipFill rotWithShape="0">
                  <a:blip r:embed="rId2" cstate="print"/>
                  <a:stretch>
                    <a:fillRect/>
                  </a:stretch>
                </a:blipFill>
              </p:spPr>
              <p:txBody>
                <a:bodyPr/>
                <a:lstStyle/>
                <a:p>
                  <a:r>
                    <a:rPr lang="zh-CN" altLang="en-US">
                      <a:noFill/>
                    </a:rPr>
                    <a:t> </a:t>
                  </a:r>
                </a:p>
              </p:txBody>
            </p:sp>
          </mc:Fallback>
        </mc:AlternateContent>
        <p:sp>
          <p:nvSpPr>
            <p:cNvPr id="4" name="文本框 3"/>
            <p:cNvSpPr txBox="1"/>
            <p:nvPr/>
          </p:nvSpPr>
          <p:spPr>
            <a:xfrm>
              <a:off x="3549055" y="4840424"/>
              <a:ext cx="2376264" cy="523220"/>
            </a:xfrm>
            <a:prstGeom prst="rect">
              <a:avLst/>
            </a:prstGeom>
            <a:noFill/>
          </p:spPr>
          <p:txBody>
            <a:bodyPr wrap="square" rtlCol="0">
              <a:spAutoFit/>
            </a:bodyPr>
            <a:lstStyle/>
            <a:p>
              <a:r>
                <a:rPr kumimoji="1" lang="zh-CN" altLang="en-US" sz="2800" b="1" dirty="0"/>
                <a:t>点击率：</a:t>
              </a:r>
              <a:r>
                <a:rPr kumimoji="1" lang="en-US" altLang="zh-CN" sz="2800" b="1" dirty="0"/>
                <a:t>9.81</a:t>
              </a:r>
              <a:endParaRPr kumimoji="1" lang="zh-CN" altLang="en-US" sz="2800" b="1" dirty="0"/>
            </a:p>
          </p:txBody>
        </p:sp>
        <p:sp>
          <p:nvSpPr>
            <p:cNvPr id="5" name="文本框 4"/>
            <p:cNvSpPr txBox="1"/>
            <p:nvPr/>
          </p:nvSpPr>
          <p:spPr>
            <a:xfrm>
              <a:off x="3510383" y="5653520"/>
              <a:ext cx="2592288" cy="523220"/>
            </a:xfrm>
            <a:prstGeom prst="rect">
              <a:avLst/>
            </a:prstGeom>
            <a:noFill/>
          </p:spPr>
          <p:txBody>
            <a:bodyPr wrap="square" rtlCol="0">
              <a:spAutoFit/>
            </a:bodyPr>
            <a:lstStyle/>
            <a:p>
              <a:r>
                <a:rPr kumimoji="1" lang="zh-CN" altLang="en-US" sz="2800" b="1" dirty="0"/>
                <a:t>转化率：</a:t>
              </a:r>
              <a:r>
                <a:rPr kumimoji="1" lang="en-US" altLang="zh-CN" sz="2800" b="1" dirty="0"/>
                <a:t>9.74</a:t>
              </a:r>
              <a:endParaRPr kumimoji="1" lang="zh-CN" altLang="en-US" sz="2800" b="1" dirty="0"/>
            </a:p>
          </p:txBody>
        </p:sp>
        <p:sp>
          <p:nvSpPr>
            <p:cNvPr id="6" name="文本框 5"/>
            <p:cNvSpPr txBox="1"/>
            <p:nvPr/>
          </p:nvSpPr>
          <p:spPr>
            <a:xfrm>
              <a:off x="1928875" y="1355147"/>
              <a:ext cx="7416824" cy="523220"/>
            </a:xfrm>
            <a:prstGeom prst="rect">
              <a:avLst/>
            </a:prstGeom>
            <a:noFill/>
          </p:spPr>
          <p:txBody>
            <a:bodyPr wrap="square" rtlCol="0">
              <a:spAutoFit/>
            </a:bodyPr>
            <a:lstStyle/>
            <a:p>
              <a:pPr algn="ctr"/>
              <a:r>
                <a:rPr kumimoji="1" lang="zh-CN" altLang="en-US" sz="2800" b="1" dirty="0"/>
                <a:t>对</a:t>
              </a:r>
              <a:r>
                <a:rPr kumimoji="1" lang="en-US" altLang="zh-CN" sz="2800" b="1" dirty="0" err="1">
                  <a:solidFill>
                    <a:srgbClr val="FF0000"/>
                  </a:solidFill>
                </a:rPr>
                <a:t>XGBoosting</a:t>
              </a:r>
              <a:r>
                <a:rPr kumimoji="1" lang="zh-CN" altLang="en-US" sz="2800" b="1" dirty="0">
                  <a:solidFill>
                    <a:srgbClr val="FF0000"/>
                  </a:solidFill>
                </a:rPr>
                <a:t>算法</a:t>
              </a:r>
              <a:r>
                <a:rPr kumimoji="1" lang="zh-CN" altLang="en-US" sz="2800" b="1" dirty="0"/>
                <a:t>的结果进行</a:t>
              </a:r>
              <a:r>
                <a:rPr kumimoji="1" lang="zh-CN" altLang="en-US" sz="2800" b="1" dirty="0">
                  <a:solidFill>
                    <a:srgbClr val="FF0000"/>
                  </a:solidFill>
                </a:rPr>
                <a:t>精准度评估</a:t>
              </a:r>
              <a:r>
                <a:rPr kumimoji="1" lang="zh-CN" altLang="en-US" sz="2800" b="1" dirty="0"/>
                <a:t>打分：</a:t>
              </a:r>
            </a:p>
          </p:txBody>
        </p:sp>
        <p:cxnSp>
          <p:nvCxnSpPr>
            <p:cNvPr id="8" name="直线箭头连接符 7"/>
            <p:cNvCxnSpPr/>
            <p:nvPr/>
          </p:nvCxnSpPr>
          <p:spPr>
            <a:xfrm>
              <a:off x="4806527" y="3601904"/>
              <a:ext cx="0" cy="109454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262568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3"/>
          <p:cNvSpPr txBox="1"/>
          <p:nvPr/>
        </p:nvSpPr>
        <p:spPr>
          <a:xfrm>
            <a:off x="433933" y="172382"/>
            <a:ext cx="3240360" cy="830997"/>
          </a:xfrm>
          <a:prstGeom prst="rect">
            <a:avLst/>
          </a:prstGeom>
          <a:noFill/>
        </p:spPr>
        <p:txBody>
          <a:bodyPr wrap="square" rtlCol="0">
            <a:spAutoFit/>
          </a:bodyPr>
          <a:lstStyle/>
          <a:p>
            <a:pPr>
              <a:lnSpc>
                <a:spcPct val="150000"/>
              </a:lnSpc>
            </a:pPr>
            <a:r>
              <a:rPr lang="zh-CN" altLang="en-US" sz="3200" b="1" dirty="0">
                <a:solidFill>
                  <a:schemeClr val="accent1"/>
                </a:solidFill>
                <a:latin typeface="Impact" panose="020B0806030902050204" pitchFamily="34" charset="0"/>
                <a:ea typeface="微软雅黑" panose="020B0503020204020204" pitchFamily="34" charset="-122"/>
                <a:cs typeface="+mn-ea"/>
                <a:sym typeface="+mn-lt"/>
              </a:rPr>
              <a:t>研究背景</a:t>
            </a:r>
            <a:endParaRPr lang="en-GB" altLang="zh-CN" sz="32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53" name="组合 52"/>
          <p:cNvGrpSpPr/>
          <p:nvPr/>
        </p:nvGrpSpPr>
        <p:grpSpPr>
          <a:xfrm>
            <a:off x="433933" y="1456085"/>
            <a:ext cx="8914700" cy="4454244"/>
            <a:chOff x="15556" y="2194828"/>
            <a:chExt cx="9433617" cy="4454244"/>
          </a:xfrm>
        </p:grpSpPr>
        <p:sp>
          <p:nvSpPr>
            <p:cNvPr id="3" name="文本框 2"/>
            <p:cNvSpPr txBox="1"/>
            <p:nvPr/>
          </p:nvSpPr>
          <p:spPr>
            <a:xfrm>
              <a:off x="15556" y="2216401"/>
              <a:ext cx="1944216"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2800" b="1" dirty="0"/>
                <a:t>科技发展</a:t>
              </a:r>
            </a:p>
          </p:txBody>
        </p:sp>
        <p:sp>
          <p:nvSpPr>
            <p:cNvPr id="4" name="文本框 3"/>
            <p:cNvSpPr txBox="1"/>
            <p:nvPr/>
          </p:nvSpPr>
          <p:spPr>
            <a:xfrm>
              <a:off x="2187395" y="2194828"/>
              <a:ext cx="2304256"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快节奏生活</a:t>
              </a:r>
            </a:p>
          </p:txBody>
        </p:sp>
        <p:sp>
          <p:nvSpPr>
            <p:cNvPr id="5" name="文本框 4"/>
            <p:cNvSpPr txBox="1"/>
            <p:nvPr/>
          </p:nvSpPr>
          <p:spPr>
            <a:xfrm>
              <a:off x="948361" y="5158111"/>
              <a:ext cx="1836204"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网上购物</a:t>
              </a:r>
            </a:p>
          </p:txBody>
        </p:sp>
        <p:sp>
          <p:nvSpPr>
            <p:cNvPr id="7" name="文本框 6"/>
            <p:cNvSpPr txBox="1"/>
            <p:nvPr/>
          </p:nvSpPr>
          <p:spPr>
            <a:xfrm>
              <a:off x="4069244" y="4120380"/>
              <a:ext cx="1584176"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消费者</a:t>
              </a:r>
            </a:p>
          </p:txBody>
        </p:sp>
        <p:sp>
          <p:nvSpPr>
            <p:cNvPr id="8" name="文本框 7"/>
            <p:cNvSpPr txBox="1"/>
            <p:nvPr/>
          </p:nvSpPr>
          <p:spPr>
            <a:xfrm>
              <a:off x="4081118" y="6125851"/>
              <a:ext cx="1584176"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商家</a:t>
              </a:r>
            </a:p>
          </p:txBody>
        </p:sp>
        <p:sp>
          <p:nvSpPr>
            <p:cNvPr id="9" name="文本框 8"/>
            <p:cNvSpPr txBox="1"/>
            <p:nvPr/>
          </p:nvSpPr>
          <p:spPr>
            <a:xfrm>
              <a:off x="5992789" y="4120381"/>
              <a:ext cx="3456384"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无法看到关键信息</a:t>
              </a:r>
            </a:p>
          </p:txBody>
        </p:sp>
        <p:sp>
          <p:nvSpPr>
            <p:cNvPr id="10" name="文本框 9"/>
            <p:cNvSpPr txBox="1"/>
            <p:nvPr/>
          </p:nvSpPr>
          <p:spPr>
            <a:xfrm>
              <a:off x="6352829" y="6125852"/>
              <a:ext cx="2736304"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zh-CN"/>
              </a:defPPr>
              <a:lvl1pPr>
                <a:defRPr kumimoji="1" sz="3200">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pPr algn="ctr"/>
              <a:r>
                <a:rPr lang="zh-CN" altLang="en-US" sz="2800" b="1" dirty="0"/>
                <a:t>影响销量</a:t>
              </a:r>
            </a:p>
          </p:txBody>
        </p:sp>
        <p:sp>
          <p:nvSpPr>
            <p:cNvPr id="15" name="矩形 14"/>
            <p:cNvSpPr/>
            <p:nvPr/>
          </p:nvSpPr>
          <p:spPr>
            <a:xfrm>
              <a:off x="894355" y="4046661"/>
              <a:ext cx="1944216" cy="523220"/>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2800" b="1" dirty="0"/>
                <a:t>购物形式</a:t>
              </a:r>
            </a:p>
          </p:txBody>
        </p:sp>
        <p:cxnSp>
          <p:nvCxnSpPr>
            <p:cNvPr id="18" name="直线箭头连接符 17"/>
            <p:cNvCxnSpPr>
              <a:stCxn id="3" idx="2"/>
              <a:endCxn id="15" idx="0"/>
            </p:cNvCxnSpPr>
            <p:nvPr/>
          </p:nvCxnSpPr>
          <p:spPr>
            <a:xfrm>
              <a:off x="987664" y="2739621"/>
              <a:ext cx="878799" cy="130704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4" idx="2"/>
              <a:endCxn id="15" idx="0"/>
            </p:cNvCxnSpPr>
            <p:nvPr/>
          </p:nvCxnSpPr>
          <p:spPr>
            <a:xfrm flipH="1">
              <a:off x="1866463" y="2718048"/>
              <a:ext cx="1473061" cy="1328613"/>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15" idx="2"/>
              <a:endCxn id="5" idx="0"/>
            </p:cNvCxnSpPr>
            <p:nvPr/>
          </p:nvCxnSpPr>
          <p:spPr>
            <a:xfrm>
              <a:off x="1866463" y="4569881"/>
              <a:ext cx="0" cy="58823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7" idx="3"/>
              <a:endCxn id="9" idx="1"/>
            </p:cNvCxnSpPr>
            <p:nvPr/>
          </p:nvCxnSpPr>
          <p:spPr>
            <a:xfrm>
              <a:off x="5653419" y="4381990"/>
              <a:ext cx="339370"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8" idx="3"/>
              <a:endCxn id="10" idx="1"/>
            </p:cNvCxnSpPr>
            <p:nvPr/>
          </p:nvCxnSpPr>
          <p:spPr>
            <a:xfrm>
              <a:off x="5665294" y="6387461"/>
              <a:ext cx="687535" cy="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9" idx="2"/>
              <a:endCxn id="10" idx="0"/>
            </p:cNvCxnSpPr>
            <p:nvPr/>
          </p:nvCxnSpPr>
          <p:spPr>
            <a:xfrm flipH="1">
              <a:off x="7720981" y="4643601"/>
              <a:ext cx="1" cy="1482251"/>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26" name="左中括号 25"/>
            <p:cNvSpPr/>
            <p:nvPr/>
          </p:nvSpPr>
          <p:spPr>
            <a:xfrm>
              <a:off x="3749384" y="4447763"/>
              <a:ext cx="319860" cy="2005472"/>
            </a:xfrm>
            <a:prstGeom prst="leftBracket">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2800" b="1"/>
            </a:p>
          </p:txBody>
        </p:sp>
        <p:cxnSp>
          <p:nvCxnSpPr>
            <p:cNvPr id="41" name="直线箭头连接符 40"/>
            <p:cNvCxnSpPr>
              <a:stCxn id="5" idx="3"/>
              <a:endCxn id="26" idx="1"/>
            </p:cNvCxnSpPr>
            <p:nvPr/>
          </p:nvCxnSpPr>
          <p:spPr>
            <a:xfrm>
              <a:off x="2784565" y="5419721"/>
              <a:ext cx="964819" cy="3077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312261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29971" y="231949"/>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灵敏度分析</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2" name="组 11"/>
          <p:cNvGrpSpPr/>
          <p:nvPr/>
        </p:nvGrpSpPr>
        <p:grpSpPr>
          <a:xfrm>
            <a:off x="213518" y="1816125"/>
            <a:ext cx="9253805" cy="3747005"/>
            <a:chOff x="1388815" y="1232908"/>
            <a:chExt cx="9433048" cy="3747005"/>
          </a:xfrm>
        </p:grpSpPr>
        <p:sp>
          <p:nvSpPr>
            <p:cNvPr id="3" name="文本框 2"/>
            <p:cNvSpPr txBox="1"/>
            <p:nvPr/>
          </p:nvSpPr>
          <p:spPr>
            <a:xfrm>
              <a:off x="1388815" y="2795702"/>
              <a:ext cx="1872208" cy="584775"/>
            </a:xfrm>
            <a:prstGeom prst="rect">
              <a:avLst/>
            </a:prstGeom>
            <a:solidFill>
              <a:schemeClr val="accent2"/>
            </a:solidFill>
          </p:spPr>
          <p:txBody>
            <a:bodyPr wrap="square" rtlCol="0">
              <a:spAutoFit/>
            </a:bodyPr>
            <a:lstStyle/>
            <a:p>
              <a:r>
                <a:rPr kumimoji="1" lang="zh-CN" altLang="en-US" sz="3200" b="1" dirty="0"/>
                <a:t>原始数据</a:t>
              </a:r>
            </a:p>
          </p:txBody>
        </p:sp>
        <p:sp>
          <p:nvSpPr>
            <p:cNvPr id="4" name="文本框 3"/>
            <p:cNvSpPr txBox="1"/>
            <p:nvPr/>
          </p:nvSpPr>
          <p:spPr>
            <a:xfrm>
              <a:off x="3459903" y="2526254"/>
              <a:ext cx="2160240" cy="461665"/>
            </a:xfrm>
            <a:prstGeom prst="rect">
              <a:avLst/>
            </a:prstGeom>
            <a:noFill/>
          </p:spPr>
          <p:txBody>
            <a:bodyPr wrap="square" rtlCol="0">
              <a:spAutoFit/>
            </a:bodyPr>
            <a:lstStyle/>
            <a:p>
              <a:r>
                <a:rPr kumimoji="1" lang="zh-CN" altLang="en-US" sz="2400" b="1" dirty="0"/>
                <a:t>上下浮动</a:t>
              </a:r>
              <a:r>
                <a:rPr kumimoji="1" lang="en-US" altLang="zh-CN" sz="2400" b="1" dirty="0"/>
                <a:t>1%</a:t>
              </a:r>
              <a:endParaRPr kumimoji="1" lang="zh-CN" altLang="en-US" sz="2400" b="1" dirty="0"/>
            </a:p>
          </p:txBody>
        </p:sp>
        <p:sp>
          <p:nvSpPr>
            <p:cNvPr id="5" name="文本框 4"/>
            <p:cNvSpPr txBox="1"/>
            <p:nvPr/>
          </p:nvSpPr>
          <p:spPr>
            <a:xfrm>
              <a:off x="7148474" y="1232908"/>
              <a:ext cx="288130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p>
              <a:r>
                <a:rPr kumimoji="1" lang="zh-CN" altLang="en-US" sz="2800" b="1" dirty="0"/>
                <a:t>主成分回归：</a:t>
              </a:r>
              <a:r>
                <a:rPr kumimoji="1" lang="en-US" altLang="zh-CN" sz="2800" b="1" dirty="0"/>
                <a:t>1%</a:t>
              </a:r>
              <a:endParaRPr kumimoji="1" lang="zh-CN" altLang="en-US" sz="2800" b="1" dirty="0"/>
            </a:p>
          </p:txBody>
        </p:sp>
        <p:sp>
          <p:nvSpPr>
            <p:cNvPr id="6" name="文本框 5"/>
            <p:cNvSpPr txBox="1"/>
            <p:nvPr/>
          </p:nvSpPr>
          <p:spPr>
            <a:xfrm>
              <a:off x="7148474" y="2844800"/>
              <a:ext cx="2647041"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zh-CN" altLang="en-US" b="1" dirty="0"/>
                <a:t>贝叶斯判别：</a:t>
              </a:r>
              <a:r>
                <a:rPr lang="en-US" altLang="zh-CN" b="1" dirty="0"/>
                <a:t>0</a:t>
              </a:r>
              <a:endParaRPr lang="zh-CN" altLang="en-US" b="1" dirty="0"/>
            </a:p>
          </p:txBody>
        </p:sp>
        <p:sp>
          <p:nvSpPr>
            <p:cNvPr id="7" name="文本框 6"/>
            <p:cNvSpPr txBox="1"/>
            <p:nvPr/>
          </p:nvSpPr>
          <p:spPr>
            <a:xfrm>
              <a:off x="7148474" y="4456693"/>
              <a:ext cx="3673389" cy="523220"/>
            </a:xfrm>
            <a:prstGeom prst="rect">
              <a:avLst/>
            </a:prstGeom>
            <a:solidFill>
              <a:schemeClr val="accent4">
                <a:lumMod val="60000"/>
                <a:lumOff val="40000"/>
              </a:schemeClr>
            </a:solidFill>
            <a:ln>
              <a:solidFill>
                <a:schemeClr val="accent4">
                  <a:lumMod val="60000"/>
                  <a:lumOff val="40000"/>
                </a:schemeClr>
              </a:solidFill>
            </a:ln>
          </p:spPr>
          <p:txBody>
            <a:bodyPr wrap="square" rtlCol="0">
              <a:spAutoFit/>
            </a:bodyPr>
            <a:lstStyle>
              <a:defPPr>
                <a:defRPr lang="zh-CN"/>
              </a:defPPr>
              <a:lvl1pPr>
                <a:defRPr kumimoji="1" sz="2800"/>
              </a:lvl1pPr>
            </a:lstStyle>
            <a:p>
              <a:r>
                <a:rPr lang="en-US" altLang="zh-CN" b="1" dirty="0"/>
                <a:t>BP</a:t>
              </a:r>
              <a:r>
                <a:rPr lang="zh-CN" altLang="en-US" b="1" dirty="0"/>
                <a:t>神经网络：大约</a:t>
              </a:r>
              <a:r>
                <a:rPr lang="en-US" altLang="zh-CN" b="1" dirty="0"/>
                <a:t>1%</a:t>
              </a:r>
              <a:endParaRPr lang="zh-CN" altLang="en-US" b="1" dirty="0"/>
            </a:p>
          </p:txBody>
        </p:sp>
        <p:cxnSp>
          <p:nvCxnSpPr>
            <p:cNvPr id="9" name="直线箭头连接符 8"/>
            <p:cNvCxnSpPr>
              <a:stCxn id="3" idx="3"/>
            </p:cNvCxnSpPr>
            <p:nvPr/>
          </p:nvCxnSpPr>
          <p:spPr>
            <a:xfrm>
              <a:off x="3261023" y="3088090"/>
              <a:ext cx="2164945" cy="17026"/>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0" name="左大括号 9"/>
            <p:cNvSpPr/>
            <p:nvPr/>
          </p:nvSpPr>
          <p:spPr>
            <a:xfrm>
              <a:off x="5934203" y="1452230"/>
              <a:ext cx="1188132" cy="3271718"/>
            </a:xfrm>
            <a:prstGeom prst="leftBrace">
              <a:avLst/>
            </a:prstGeom>
            <a:ln w="889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grpSp>
    </p:spTree>
    <p:extLst>
      <p:ext uri="{BB962C8B-B14F-4D97-AF65-F5344CB8AC3E}">
        <p14:creationId xmlns:p14="http://schemas.microsoft.com/office/powerpoint/2010/main" val="3484368626"/>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08</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结论综述</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优势，应用与价值</a:t>
            </a:r>
          </a:p>
        </p:txBody>
      </p:sp>
    </p:spTree>
    <p:extLst>
      <p:ext uri="{BB962C8B-B14F-4D97-AF65-F5344CB8AC3E}">
        <p14:creationId xmlns:p14="http://schemas.microsoft.com/office/powerpoint/2010/main" val="3017118367"/>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357535" y="159941"/>
            <a:ext cx="4608512"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重要因素提取结论</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3" name="表格 2"/>
          <p:cNvGraphicFramePr>
            <a:graphicFrameLocks noGrp="1"/>
          </p:cNvGraphicFramePr>
          <p:nvPr>
            <p:extLst>
              <p:ext uri="{D42A27DB-BD31-4B8C-83A1-F6EECF244321}">
                <p14:modId xmlns:p14="http://schemas.microsoft.com/office/powerpoint/2010/main" val="1037448393"/>
              </p:ext>
            </p:extLst>
          </p:nvPr>
        </p:nvGraphicFramePr>
        <p:xfrm>
          <a:off x="501551" y="2464197"/>
          <a:ext cx="8572500" cy="3566160"/>
        </p:xfrm>
        <a:graphic>
          <a:graphicData uri="http://schemas.openxmlformats.org/drawingml/2006/table">
            <a:tbl>
              <a:tblPr firstRow="1" bandRow="1">
                <a:tableStyleId>{5C22544A-7EE6-4342-B048-85BDC9FD1C3A}</a:tableStyleId>
              </a:tblPr>
              <a:tblGrid>
                <a:gridCol w="4286250"/>
                <a:gridCol w="4286250"/>
              </a:tblGrid>
              <a:tr h="370840">
                <a:tc>
                  <a:txBody>
                    <a:bodyPr/>
                    <a:lstStyle/>
                    <a:p>
                      <a:pPr algn="ctr"/>
                      <a:r>
                        <a:rPr lang="zh-CN" altLang="en-US" sz="2000" b="1" dirty="0" smtClean="0"/>
                        <a:t>独立变量重要性排名</a:t>
                      </a:r>
                      <a:endParaRPr lang="zh-CN" altLang="en-US" sz="2000" b="1" dirty="0"/>
                    </a:p>
                  </a:txBody>
                  <a:tcPr/>
                </a:tc>
                <a:tc>
                  <a:txBody>
                    <a:bodyPr/>
                    <a:lstStyle/>
                    <a:p>
                      <a:pPr algn="ctr"/>
                      <a:r>
                        <a:rPr lang="zh-CN" altLang="en-US" sz="2000" b="1" dirty="0" smtClean="0"/>
                        <a:t>独立变量</a:t>
                      </a:r>
                      <a:endParaRPr lang="zh-CN" altLang="en-US" sz="2000" b="1" dirty="0"/>
                    </a:p>
                  </a:txBody>
                  <a:tcPr/>
                </a:tc>
              </a:tr>
              <a:tr h="370840">
                <a:tc>
                  <a:txBody>
                    <a:bodyPr/>
                    <a:lstStyle/>
                    <a:p>
                      <a:pPr algn="ctr"/>
                      <a:r>
                        <a:rPr lang="en-US" altLang="zh-CN" sz="2000" b="1" dirty="0" smtClean="0"/>
                        <a:t>1</a:t>
                      </a:r>
                    </a:p>
                  </a:txBody>
                  <a:tcPr/>
                </a:tc>
                <a:tc>
                  <a:txBody>
                    <a:bodyPr/>
                    <a:lstStyle/>
                    <a:p>
                      <a:pPr algn="ctr">
                        <a:spcAft>
                          <a:spcPts val="0"/>
                        </a:spcAft>
                      </a:pPr>
                      <a:r>
                        <a:rPr lang="en-US" sz="2000" b="1" kern="100" dirty="0"/>
                        <a:t>Comment Count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2</a:t>
                      </a:r>
                    </a:p>
                  </a:txBody>
                  <a:tcPr/>
                </a:tc>
                <a:tc>
                  <a:txBody>
                    <a:bodyPr/>
                    <a:lstStyle/>
                    <a:p>
                      <a:pPr algn="ctr">
                        <a:spcAft>
                          <a:spcPts val="0"/>
                        </a:spcAft>
                      </a:pPr>
                      <a:r>
                        <a:rPr lang="en-US" sz="2000" b="1" kern="100" dirty="0" smtClean="0"/>
                        <a:t>Good Comment Count</a:t>
                      </a:r>
                      <a:endParaRPr lang="zh-CN" sz="2000" b="1" kern="100" dirty="0">
                        <a:latin typeface="Times New Roman"/>
                        <a:ea typeface="宋体"/>
                        <a:cs typeface="Times New Roman"/>
                      </a:endParaRPr>
                    </a:p>
                  </a:txBody>
                  <a:tcPr marL="68580" marR="68580" marT="0" marB="0" anchor="b"/>
                </a:tc>
              </a:tr>
              <a:tr h="370840">
                <a:tc>
                  <a:txBody>
                    <a:bodyPr/>
                    <a:lstStyle/>
                    <a:p>
                      <a:pPr algn="ctr"/>
                      <a:r>
                        <a:rPr lang="en-US" altLang="zh-CN" sz="2000" b="1" dirty="0" smtClean="0"/>
                        <a:t>3</a:t>
                      </a:r>
                      <a:endParaRPr lang="zh-CN" altLang="en-US" sz="2000" b="1" dirty="0"/>
                    </a:p>
                  </a:txBody>
                  <a:tcPr/>
                </a:tc>
                <a:tc>
                  <a:txBody>
                    <a:bodyPr/>
                    <a:lstStyle/>
                    <a:p>
                      <a:pPr algn="ctr">
                        <a:spcAft>
                          <a:spcPts val="0"/>
                        </a:spcAft>
                      </a:pPr>
                      <a:r>
                        <a:rPr lang="en-US" sz="2000" b="1" kern="100" dirty="0"/>
                        <a:t>Search Count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4</a:t>
                      </a:r>
                      <a:endParaRPr lang="zh-CN" altLang="en-US" sz="2000" b="1" dirty="0"/>
                    </a:p>
                  </a:txBody>
                  <a:tcPr/>
                </a:tc>
                <a:tc>
                  <a:txBody>
                    <a:bodyPr/>
                    <a:lstStyle/>
                    <a:p>
                      <a:pPr algn="ctr">
                        <a:spcAft>
                          <a:spcPts val="0"/>
                        </a:spcAft>
                      </a:pPr>
                      <a:r>
                        <a:rPr lang="en-US" sz="2000" b="1" kern="100" dirty="0"/>
                        <a:t>Score</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5</a:t>
                      </a:r>
                      <a:endParaRPr lang="zh-CN" altLang="en-US" sz="2000" b="1" dirty="0"/>
                    </a:p>
                  </a:txBody>
                  <a:tcPr/>
                </a:tc>
                <a:tc>
                  <a:txBody>
                    <a:bodyPr/>
                    <a:lstStyle/>
                    <a:p>
                      <a:pPr algn="ctr">
                        <a:spcAft>
                          <a:spcPts val="0"/>
                        </a:spcAft>
                      </a:pPr>
                      <a:r>
                        <a:rPr lang="en-US" sz="2000" b="1" kern="100" dirty="0"/>
                        <a:t>Brand</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6</a:t>
                      </a:r>
                      <a:endParaRPr lang="zh-CN" altLang="en-US" sz="2000" b="1" dirty="0"/>
                    </a:p>
                  </a:txBody>
                  <a:tcPr/>
                </a:tc>
                <a:tc>
                  <a:txBody>
                    <a:bodyPr/>
                    <a:lstStyle/>
                    <a:p>
                      <a:pPr algn="ctr">
                        <a:spcAft>
                          <a:spcPts val="0"/>
                        </a:spcAft>
                      </a:pPr>
                      <a:r>
                        <a:rPr lang="en-US" sz="2000" b="1" kern="100" dirty="0"/>
                        <a:t>Is Gallery Featured</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7</a:t>
                      </a:r>
                      <a:endParaRPr lang="zh-CN" altLang="en-US" sz="2000" b="1" dirty="0"/>
                    </a:p>
                  </a:txBody>
                  <a:tcPr/>
                </a:tc>
                <a:tc>
                  <a:txBody>
                    <a:bodyPr/>
                    <a:lstStyle/>
                    <a:p>
                      <a:pPr algn="ctr">
                        <a:spcAft>
                          <a:spcPts val="0"/>
                        </a:spcAft>
                      </a:pPr>
                      <a:r>
                        <a:rPr lang="en-US" sz="2000" b="1" kern="100" dirty="0"/>
                        <a:t>Battery Capacity(</a:t>
                      </a:r>
                      <a:r>
                        <a:rPr lang="en-US" sz="2000" b="1" kern="100" dirty="0" err="1"/>
                        <a:t>mAh</a:t>
                      </a:r>
                      <a:r>
                        <a:rPr lang="en-US" sz="2000" b="1" kern="100" dirty="0"/>
                        <a:t>)</a:t>
                      </a:r>
                      <a:endParaRPr lang="zh-CN" sz="2000" b="1" kern="100" dirty="0">
                        <a:latin typeface="Times New Roman"/>
                        <a:ea typeface="宋体"/>
                        <a:cs typeface="Times New Roman"/>
                      </a:endParaRPr>
                    </a:p>
                  </a:txBody>
                  <a:tcPr marL="68580" marR="68580" marT="0" marB="0" anchor="ctr"/>
                </a:tc>
              </a:tr>
              <a:tr h="370840">
                <a:tc>
                  <a:txBody>
                    <a:bodyPr/>
                    <a:lstStyle/>
                    <a:p>
                      <a:pPr algn="ctr"/>
                      <a:r>
                        <a:rPr lang="en-US" altLang="zh-CN" sz="2000" b="1" dirty="0" smtClean="0"/>
                        <a:t>8</a:t>
                      </a:r>
                      <a:endParaRPr lang="zh-CN" alt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00" dirty="0" smtClean="0"/>
                        <a:t>Highest camera resolution</a:t>
                      </a:r>
                      <a:endParaRPr lang="zh-CN" altLang="zh-CN" sz="2000" b="1" kern="100" dirty="0" smtClean="0">
                        <a:latin typeface="Times New Roman"/>
                        <a:ea typeface="+mn-ea"/>
                        <a:cs typeface="Times New Roman"/>
                      </a:endParaRPr>
                    </a:p>
                  </a:txBody>
                  <a:tcPr/>
                </a:tc>
              </a:tr>
            </a:tbl>
          </a:graphicData>
        </a:graphic>
      </p:graphicFrame>
      <p:sp>
        <p:nvSpPr>
          <p:cNvPr id="4" name="TextBox 5"/>
          <p:cNvSpPr txBox="1"/>
          <p:nvPr/>
        </p:nvSpPr>
        <p:spPr>
          <a:xfrm>
            <a:off x="1869703" y="1512124"/>
            <a:ext cx="6408712" cy="523220"/>
          </a:xfrm>
          <a:prstGeom prst="rect">
            <a:avLst/>
          </a:prstGeom>
          <a:noFill/>
        </p:spPr>
        <p:txBody>
          <a:bodyPr wrap="square" rtlCol="0">
            <a:spAutoFit/>
          </a:bodyPr>
          <a:lstStyle/>
          <a:p>
            <a:r>
              <a:rPr lang="zh-CN" altLang="en-US" sz="2800" b="1" dirty="0">
                <a:solidFill>
                  <a:srgbClr val="FF0000"/>
                </a:solidFill>
              </a:rPr>
              <a:t>独立变量削减</a:t>
            </a:r>
            <a:r>
              <a:rPr lang="zh-CN" altLang="en-US" sz="2800" b="1" dirty="0"/>
              <a:t>（数据处理）结论展示</a:t>
            </a:r>
          </a:p>
        </p:txBody>
      </p:sp>
    </p:spTree>
    <p:extLst>
      <p:ext uri="{BB962C8B-B14F-4D97-AF65-F5344CB8AC3E}">
        <p14:creationId xmlns:p14="http://schemas.microsoft.com/office/powerpoint/2010/main" val="20081676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141511" y="148083"/>
            <a:ext cx="8064896"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模型建立（权重确定方法）与优化结论</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717575" y="1257275"/>
            <a:ext cx="8136904" cy="1384995"/>
          </a:xfrm>
          <a:prstGeom prst="rect">
            <a:avLst/>
          </a:prstGeom>
          <a:noFill/>
        </p:spPr>
        <p:txBody>
          <a:bodyPr wrap="square" rtlCol="0">
            <a:spAutoFit/>
          </a:bodyPr>
          <a:lstStyle/>
          <a:p>
            <a:r>
              <a:rPr lang="zh-CN" altLang="en-US" sz="2800" b="1" dirty="0">
                <a:solidFill>
                  <a:srgbClr val="FF0000"/>
                </a:solidFill>
              </a:rPr>
              <a:t>中档分辨率</a:t>
            </a:r>
            <a:r>
              <a:rPr lang="zh-CN" altLang="en-US" sz="2800" b="1" dirty="0"/>
              <a:t>，</a:t>
            </a:r>
            <a:r>
              <a:rPr lang="zh-CN" altLang="en-US" sz="2800" b="1" dirty="0">
                <a:solidFill>
                  <a:srgbClr val="FF0000"/>
                </a:solidFill>
              </a:rPr>
              <a:t>低档或高档视频率</a:t>
            </a:r>
            <a:r>
              <a:rPr lang="zh-CN" altLang="en-US" sz="2800" b="1" dirty="0"/>
              <a:t>，</a:t>
            </a:r>
            <a:r>
              <a:rPr lang="zh-CN" altLang="en-US" sz="2800" b="1" dirty="0">
                <a:solidFill>
                  <a:srgbClr val="FF0000"/>
                </a:solidFill>
              </a:rPr>
              <a:t>高像素</a:t>
            </a:r>
            <a:r>
              <a:rPr lang="zh-CN" altLang="en-US" sz="2800" b="1" dirty="0"/>
              <a:t>和</a:t>
            </a:r>
            <a:r>
              <a:rPr lang="zh-CN" altLang="en-US" sz="2800" b="1" dirty="0">
                <a:solidFill>
                  <a:srgbClr val="FF0000"/>
                </a:solidFill>
              </a:rPr>
              <a:t>中等价格</a:t>
            </a:r>
            <a:r>
              <a:rPr lang="zh-CN" altLang="en-US" sz="2800" b="1" dirty="0"/>
              <a:t>手机更受消费者欢迎。相对于点击率与转化率，较低的，而较高的</a:t>
            </a:r>
            <a:r>
              <a:rPr lang="en-US" altLang="zh-CN" sz="2800" b="1" dirty="0"/>
              <a:t>RAM</a:t>
            </a:r>
            <a:r>
              <a:rPr lang="zh-CN" altLang="en-US" sz="2800" b="1" dirty="0"/>
              <a:t>，</a:t>
            </a:r>
            <a:r>
              <a:rPr lang="en-US" altLang="zh-CN" sz="2800" b="1" dirty="0"/>
              <a:t>ROM</a:t>
            </a:r>
            <a:r>
              <a:rPr lang="zh-CN" altLang="en-US" sz="2800" b="1" dirty="0"/>
              <a:t>，</a:t>
            </a:r>
            <a:r>
              <a:rPr lang="en-US" altLang="zh-CN" sz="2800" b="1" dirty="0"/>
              <a:t>CPU</a:t>
            </a:r>
            <a:r>
              <a:rPr lang="zh-CN" altLang="en-US" sz="2800" b="1" dirty="0"/>
              <a:t>点击率更高。</a:t>
            </a:r>
          </a:p>
        </p:txBody>
      </p:sp>
      <p:graphicFrame>
        <p:nvGraphicFramePr>
          <p:cNvPr id="4" name="图表 3"/>
          <p:cNvGraphicFramePr/>
          <p:nvPr>
            <p:extLst>
              <p:ext uri="{D42A27DB-BD31-4B8C-83A1-F6EECF244321}">
                <p14:modId xmlns:p14="http://schemas.microsoft.com/office/powerpoint/2010/main" val="4226756809"/>
              </p:ext>
            </p:extLst>
          </p:nvPr>
        </p:nvGraphicFramePr>
        <p:xfrm>
          <a:off x="285527" y="2896245"/>
          <a:ext cx="5758135" cy="374690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2"/>
          <p:cNvSpPr txBox="1"/>
          <p:nvPr/>
        </p:nvSpPr>
        <p:spPr>
          <a:xfrm>
            <a:off x="6262191" y="3256285"/>
            <a:ext cx="3210297" cy="2677656"/>
          </a:xfrm>
          <a:prstGeom prst="rect">
            <a:avLst/>
          </a:prstGeom>
          <a:noFill/>
        </p:spPr>
        <p:txBody>
          <a:bodyPr wrap="square" rtlCol="0">
            <a:spAutoFit/>
          </a:bodyPr>
          <a:lstStyle/>
          <a:p>
            <a:r>
              <a:rPr lang="zh-CN" altLang="en-US" sz="2800" b="1" dirty="0">
                <a:solidFill>
                  <a:srgbClr val="FF0000"/>
                </a:solidFill>
              </a:rPr>
              <a:t>电池配置（容量）中等</a:t>
            </a:r>
            <a:r>
              <a:rPr lang="zh-CN" altLang="en-US" sz="2800" b="1" dirty="0"/>
              <a:t>，</a:t>
            </a:r>
            <a:r>
              <a:rPr lang="zh-CN" altLang="en-US" sz="2800" b="1" dirty="0">
                <a:solidFill>
                  <a:srgbClr val="FF0000"/>
                </a:solidFill>
              </a:rPr>
              <a:t>金色与白色</a:t>
            </a:r>
            <a:r>
              <a:rPr lang="zh-CN" altLang="en-US" sz="2800" b="1" dirty="0"/>
              <a:t>手机，</a:t>
            </a:r>
            <a:r>
              <a:rPr lang="zh-CN" altLang="en-US" sz="2800" b="1" dirty="0">
                <a:solidFill>
                  <a:srgbClr val="FF0000"/>
                </a:solidFill>
              </a:rPr>
              <a:t>内存大</a:t>
            </a:r>
            <a:r>
              <a:rPr lang="zh-CN" altLang="en-US" sz="2800" b="1" dirty="0"/>
              <a:t>而</a:t>
            </a:r>
            <a:r>
              <a:rPr lang="zh-CN" altLang="en-US" sz="2800" b="1" dirty="0">
                <a:solidFill>
                  <a:srgbClr val="FF0000"/>
                </a:solidFill>
              </a:rPr>
              <a:t>摄像头清晰度高</a:t>
            </a:r>
            <a:r>
              <a:rPr lang="zh-CN" altLang="en-US" sz="2800" b="1" dirty="0"/>
              <a:t>的手机为生产利润获取最大的手机配置</a:t>
            </a:r>
          </a:p>
        </p:txBody>
      </p:sp>
    </p:spTree>
    <p:extLst>
      <p:ext uri="{BB962C8B-B14F-4D97-AF65-F5344CB8AC3E}">
        <p14:creationId xmlns:p14="http://schemas.microsoft.com/office/powerpoint/2010/main" val="106438566"/>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429543" y="244723"/>
            <a:ext cx="4608512"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模型中的分析与发现</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3" name="TextBox 2"/>
          <p:cNvSpPr txBox="1"/>
          <p:nvPr/>
        </p:nvSpPr>
        <p:spPr>
          <a:xfrm>
            <a:off x="1005607" y="1672109"/>
            <a:ext cx="4752528" cy="2646878"/>
          </a:xfrm>
          <a:prstGeom prst="rect">
            <a:avLst/>
          </a:prstGeom>
          <a:noFill/>
        </p:spPr>
        <p:txBody>
          <a:bodyPr wrap="square" rtlCol="0">
            <a:spAutoFit/>
          </a:bodyPr>
          <a:lstStyle/>
          <a:p>
            <a:r>
              <a:rPr lang="zh-CN" altLang="en-US" sz="2800" b="1" dirty="0"/>
              <a:t>数据分析与处理优化发现：</a:t>
            </a:r>
            <a:endParaRPr lang="en-US" altLang="zh-CN" sz="2800" b="1" dirty="0"/>
          </a:p>
          <a:p>
            <a:endParaRPr lang="en-US" altLang="zh-CN" sz="2800" b="1" dirty="0"/>
          </a:p>
          <a:p>
            <a:endParaRPr lang="en-US" altLang="zh-CN" sz="2800" b="1" dirty="0"/>
          </a:p>
          <a:p>
            <a:endParaRPr lang="en-US" altLang="zh-CN" sz="2800" b="1" dirty="0"/>
          </a:p>
          <a:p>
            <a:endParaRPr lang="en-US" altLang="zh-CN" b="1" dirty="0" smtClean="0"/>
          </a:p>
          <a:p>
            <a:endParaRPr lang="en-US" altLang="zh-CN" b="1" dirty="0" smtClean="0"/>
          </a:p>
          <a:p>
            <a:endParaRPr lang="zh-CN" altLang="en-US" b="1" dirty="0"/>
          </a:p>
        </p:txBody>
      </p:sp>
      <p:graphicFrame>
        <p:nvGraphicFramePr>
          <p:cNvPr id="4" name="图示 8"/>
          <p:cNvGraphicFramePr/>
          <p:nvPr>
            <p:extLst>
              <p:ext uri="{D42A27DB-BD31-4B8C-83A1-F6EECF244321}">
                <p14:modId xmlns:p14="http://schemas.microsoft.com/office/powerpoint/2010/main" val="173750065"/>
              </p:ext>
            </p:extLst>
          </p:nvPr>
        </p:nvGraphicFramePr>
        <p:xfrm>
          <a:off x="-866601" y="2464197"/>
          <a:ext cx="1116124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7633739"/>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1751" y="1096046"/>
            <a:ext cx="5040560" cy="1661993"/>
          </a:xfrm>
          <a:prstGeom prst="rect">
            <a:avLst/>
          </a:prstGeom>
          <a:noFill/>
        </p:spPr>
        <p:txBody>
          <a:bodyPr wrap="square" rtlCol="0">
            <a:spAutoFit/>
          </a:bodyPr>
          <a:lstStyle/>
          <a:p>
            <a:endParaRPr lang="en-US" altLang="zh-CN" sz="2800" dirty="0"/>
          </a:p>
          <a:p>
            <a:endParaRPr lang="en-US" altLang="zh-CN" sz="2800" dirty="0"/>
          </a:p>
          <a:p>
            <a:endParaRPr lang="en-US" altLang="zh-CN" sz="2800" dirty="0"/>
          </a:p>
          <a:p>
            <a:endParaRPr lang="zh-CN" altLang="en-US" dirty="0"/>
          </a:p>
        </p:txBody>
      </p:sp>
      <p:graphicFrame>
        <p:nvGraphicFramePr>
          <p:cNvPr id="8" name="图示 7"/>
          <p:cNvGraphicFramePr/>
          <p:nvPr>
            <p:extLst>
              <p:ext uri="{D42A27DB-BD31-4B8C-83A1-F6EECF244321}">
                <p14:modId xmlns:p14="http://schemas.microsoft.com/office/powerpoint/2010/main" val="102668915"/>
              </p:ext>
            </p:extLst>
          </p:nvPr>
        </p:nvGraphicFramePr>
        <p:xfrm>
          <a:off x="861591" y="1312069"/>
          <a:ext cx="8208912"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3"/>
          <p:cNvSpPr txBox="1"/>
          <p:nvPr/>
        </p:nvSpPr>
        <p:spPr>
          <a:xfrm>
            <a:off x="321531" y="125627"/>
            <a:ext cx="3960440" cy="1754326"/>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模型建立方法优势</a:t>
            </a:r>
          </a:p>
          <a:p>
            <a:pPr>
              <a:lnSpc>
                <a:spcPct val="150000"/>
              </a:lnSpc>
            </a:pP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064248966"/>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2840429" y="3632356"/>
            <a:ext cx="4209030" cy="550716"/>
          </a:xfrm>
          <a:prstGeom prst="roundRect">
            <a:avLst>
              <a:gd name="adj" fmla="val 42270"/>
            </a:avLst>
          </a:prstGeom>
          <a:solidFill>
            <a:schemeClr val="accent2"/>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31"/>
          <p:cNvSpPr txBox="1"/>
          <p:nvPr/>
        </p:nvSpPr>
        <p:spPr>
          <a:xfrm>
            <a:off x="3109173" y="3682888"/>
            <a:ext cx="4052812" cy="523220"/>
          </a:xfrm>
          <a:prstGeom prst="rect">
            <a:avLst/>
          </a:prstGeom>
          <a:noFill/>
        </p:spPr>
        <p:txBody>
          <a:bodyPr wrap="square" rtlCol="0">
            <a:spAutoFit/>
          </a:bodyPr>
          <a:lstStyle/>
          <a:p>
            <a:pPr algn="ctr"/>
            <a:r>
              <a:rPr lang="zh-CN" altLang="en-US" sz="2800" b="1" dirty="0">
                <a:solidFill>
                  <a:schemeClr val="bg1"/>
                </a:solidFill>
                <a:latin typeface="楷体" panose="02010609060101010101" pitchFamily="49" charset="-122"/>
                <a:ea typeface="楷体" panose="02010609060101010101" pitchFamily="49" charset="-122"/>
                <a:cs typeface="STXingkai" charset="-122"/>
              </a:rPr>
              <a:t>曹凌微 钱</a:t>
            </a:r>
            <a:r>
              <a:rPr lang="zh-CN" altLang="en-US" sz="2800" b="1" dirty="0" smtClean="0">
                <a:solidFill>
                  <a:schemeClr val="bg1"/>
                </a:solidFill>
                <a:latin typeface="楷体" panose="02010609060101010101" pitchFamily="49" charset="-122"/>
                <a:ea typeface="楷体" panose="02010609060101010101" pitchFamily="49" charset="-122"/>
                <a:cs typeface="STXingkai" charset="-122"/>
              </a:rPr>
              <a:t>成 田</a:t>
            </a:r>
            <a:r>
              <a:rPr lang="zh-CN" altLang="en-US" sz="2800" b="1" dirty="0">
                <a:solidFill>
                  <a:schemeClr val="bg1"/>
                </a:solidFill>
                <a:latin typeface="楷体" panose="02010609060101010101" pitchFamily="49" charset="-122"/>
                <a:ea typeface="楷体" panose="02010609060101010101" pitchFamily="49" charset="-122"/>
                <a:cs typeface="STXingkai" charset="-122"/>
              </a:rPr>
              <a:t>肇阳 </a:t>
            </a:r>
          </a:p>
        </p:txBody>
      </p:sp>
      <p:grpSp>
        <p:nvGrpSpPr>
          <p:cNvPr id="26" name="组合 25"/>
          <p:cNvGrpSpPr/>
          <p:nvPr/>
        </p:nvGrpSpPr>
        <p:grpSpPr>
          <a:xfrm>
            <a:off x="2727903" y="3620677"/>
            <a:ext cx="762540" cy="574075"/>
            <a:chOff x="899592" y="2377261"/>
            <a:chExt cx="720079" cy="574619"/>
          </a:xfrm>
          <a:effectLst>
            <a:outerShdw blurRad="50800" dist="38100" dir="2700000" algn="tl" rotWithShape="0">
              <a:prstClr val="black">
                <a:alpha val="40000"/>
              </a:prstClr>
            </a:outerShdw>
          </a:effectLst>
        </p:grpSpPr>
        <p:sp>
          <p:nvSpPr>
            <p:cNvPr id="27" name="圆角矩形 26"/>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28" name="圆角矩形 27"/>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10" name="矩形 9"/>
          <p:cNvSpPr/>
          <p:nvPr/>
        </p:nvSpPr>
        <p:spPr>
          <a:xfrm>
            <a:off x="2906134" y="4809594"/>
            <a:ext cx="3896332" cy="500129"/>
          </a:xfrm>
          <a:prstGeom prst="rect">
            <a:avLst/>
          </a:prstGeom>
        </p:spPr>
        <p:txBody>
          <a:bodyPr wrap="square" lIns="68572" tIns="34286" rIns="68572" bIns="34286">
            <a:spAutoFit/>
          </a:bodyPr>
          <a:lstStyle/>
          <a:p>
            <a:pPr algn="just"/>
            <a:r>
              <a:rPr lang="zh-CN" altLang="en-US" sz="2800" b="1" dirty="0">
                <a:solidFill>
                  <a:srgbClr val="91858F"/>
                </a:solidFill>
                <a:latin typeface="STXingkai" charset="-122"/>
                <a:ea typeface="STXingkai" charset="-122"/>
                <a:cs typeface="STXingkai" charset="-122"/>
              </a:rPr>
              <a:t>指导教师：吴昊 王殿军</a:t>
            </a:r>
            <a:endParaRPr lang="en-US" altLang="zh-CN" sz="2800" b="1" dirty="0">
              <a:solidFill>
                <a:srgbClr val="91858F"/>
              </a:solidFill>
              <a:latin typeface="STXingkai" charset="-122"/>
              <a:ea typeface="STXingkai" charset="-122"/>
              <a:cs typeface="STXingkai" charset="-122"/>
            </a:endParaRPr>
          </a:p>
        </p:txBody>
      </p:sp>
      <p:sp>
        <p:nvSpPr>
          <p:cNvPr id="11" name="矩形 10"/>
          <p:cNvSpPr/>
          <p:nvPr/>
        </p:nvSpPr>
        <p:spPr>
          <a:xfrm>
            <a:off x="3273863" y="4309465"/>
            <a:ext cx="3096344" cy="500129"/>
          </a:xfrm>
          <a:prstGeom prst="rect">
            <a:avLst/>
          </a:prstGeom>
        </p:spPr>
        <p:txBody>
          <a:bodyPr wrap="square" lIns="68572" tIns="34286" rIns="68572" bIns="34286">
            <a:spAutoFit/>
          </a:bodyPr>
          <a:lstStyle/>
          <a:p>
            <a:pPr algn="just"/>
            <a:r>
              <a:rPr lang="zh-CN" altLang="en-US" sz="2800" b="1" dirty="0">
                <a:solidFill>
                  <a:schemeClr val="tx1">
                    <a:lumMod val="75000"/>
                  </a:schemeClr>
                </a:solidFill>
                <a:latin typeface="STXingkai" charset="-122"/>
                <a:ea typeface="STXingkai" charset="-122"/>
                <a:cs typeface="STXingkai" charset="-122"/>
              </a:rPr>
              <a:t>清华大学附属中学</a:t>
            </a:r>
            <a:endParaRPr lang="en-US" altLang="zh-CN" sz="2800" b="1" dirty="0">
              <a:solidFill>
                <a:schemeClr val="tx1">
                  <a:lumMod val="75000"/>
                </a:schemeClr>
              </a:solidFill>
              <a:latin typeface="STXingkai" charset="-122"/>
              <a:ea typeface="STXingkai" charset="-122"/>
              <a:cs typeface="STXingkai" charset="-122"/>
            </a:endParaRPr>
          </a:p>
        </p:txBody>
      </p:sp>
      <p:sp>
        <p:nvSpPr>
          <p:cNvPr id="2" name="文本框 1"/>
          <p:cNvSpPr txBox="1"/>
          <p:nvPr/>
        </p:nvSpPr>
        <p:spPr>
          <a:xfrm>
            <a:off x="2362314" y="1427911"/>
            <a:ext cx="5165260" cy="1754326"/>
          </a:xfrm>
          <a:prstGeom prst="rect">
            <a:avLst/>
          </a:prstGeom>
          <a:noFill/>
        </p:spPr>
        <p:txBody>
          <a:bodyPr wrap="square" rtlCol="0">
            <a:spAutoFit/>
          </a:bodyPr>
          <a:lstStyle/>
          <a:p>
            <a:pPr algn="ctr"/>
            <a:r>
              <a:rPr kumimoji="1" lang="zh-CN" altLang="en-US" sz="5400" b="1" dirty="0">
                <a:solidFill>
                  <a:srgbClr val="7393B0"/>
                </a:solidFill>
                <a:latin typeface="STXingkai" charset="-122"/>
                <a:ea typeface="STXingkai" charset="-122"/>
                <a:cs typeface="STXingkai" charset="-122"/>
              </a:rPr>
              <a:t>感谢倾听</a:t>
            </a:r>
            <a:endParaRPr kumimoji="1" lang="en-US" altLang="zh-CN" sz="5400" b="1" dirty="0">
              <a:solidFill>
                <a:srgbClr val="7393B0"/>
              </a:solidFill>
              <a:latin typeface="STXingkai" charset="-122"/>
              <a:ea typeface="STXingkai" charset="-122"/>
              <a:cs typeface="STXingkai" charset="-122"/>
            </a:endParaRPr>
          </a:p>
          <a:p>
            <a:pPr algn="ctr"/>
            <a:r>
              <a:rPr kumimoji="1" lang="zh-CN" altLang="en-US" sz="5400" b="1" dirty="0">
                <a:solidFill>
                  <a:srgbClr val="7393B0"/>
                </a:solidFill>
                <a:latin typeface="STXingkai" charset="-122"/>
                <a:ea typeface="STXingkai" charset="-122"/>
                <a:cs typeface="STXingkai" charset="-122"/>
              </a:rPr>
              <a:t>以下是提问环节</a:t>
            </a:r>
          </a:p>
        </p:txBody>
      </p:sp>
    </p:spTree>
    <p:extLst>
      <p:ext uri="{BB962C8B-B14F-4D97-AF65-F5344CB8AC3E}">
        <p14:creationId xmlns:p14="http://schemas.microsoft.com/office/powerpoint/2010/main" val="15738590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直线箭头连接符 72"/>
          <p:cNvCxnSpPr/>
          <p:nvPr/>
        </p:nvCxnSpPr>
        <p:spPr>
          <a:xfrm>
            <a:off x="5619136" y="4485106"/>
            <a:ext cx="1133869" cy="70616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6" name="Shape 1701"/>
          <p:cNvSpPr/>
          <p:nvPr/>
        </p:nvSpPr>
        <p:spPr>
          <a:xfrm>
            <a:off x="7425720" y="218620"/>
            <a:ext cx="1852551" cy="18348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23"/>
          <p:cNvSpPr txBox="1"/>
          <p:nvPr/>
        </p:nvSpPr>
        <p:spPr>
          <a:xfrm>
            <a:off x="481411" y="88823"/>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研究目的</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pSp>
        <p:nvGrpSpPr>
          <p:cNvPr id="14" name="组合 13"/>
          <p:cNvGrpSpPr/>
          <p:nvPr/>
        </p:nvGrpSpPr>
        <p:grpSpPr>
          <a:xfrm>
            <a:off x="2348638" y="4932016"/>
            <a:ext cx="6687692" cy="2178117"/>
            <a:chOff x="2348638" y="4932016"/>
            <a:chExt cx="6687692" cy="2178117"/>
          </a:xfrm>
        </p:grpSpPr>
        <p:sp>
          <p:nvSpPr>
            <p:cNvPr id="7" name="Shape 1704"/>
            <p:cNvSpPr/>
            <p:nvPr/>
          </p:nvSpPr>
          <p:spPr>
            <a:xfrm>
              <a:off x="6913313" y="4932016"/>
              <a:ext cx="2123017" cy="21781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a:miter lim="400000"/>
            </a:ln>
          </p:spPr>
          <p:txBody>
            <a:bodyPr lIns="0" tIns="0" rIns="0" bIns="0"/>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Shape 1711"/>
            <p:cNvSpPr/>
            <p:nvPr/>
          </p:nvSpPr>
          <p:spPr>
            <a:xfrm>
              <a:off x="6582991" y="522640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文本框 37"/>
            <p:cNvSpPr txBox="1"/>
            <p:nvPr/>
          </p:nvSpPr>
          <p:spPr>
            <a:xfrm>
              <a:off x="2355194" y="5463085"/>
              <a:ext cx="4875831" cy="461665"/>
            </a:xfrm>
            <a:prstGeom prst="rect">
              <a:avLst/>
            </a:prstGeom>
            <a:noFill/>
          </p:spPr>
          <p:txBody>
            <a:bodyPr wrap="square" rtlCol="0">
              <a:spAutoFit/>
            </a:bodyPr>
            <a:lstStyle/>
            <a:p>
              <a:r>
                <a:rPr kumimoji="1" lang="zh-CN" altLang="en-US" sz="2400" b="1" dirty="0"/>
                <a:t>没有系统全面地分析影响因素</a:t>
              </a:r>
            </a:p>
          </p:txBody>
        </p:sp>
        <p:sp>
          <p:nvSpPr>
            <p:cNvPr id="39" name="文本框 38"/>
            <p:cNvSpPr txBox="1"/>
            <p:nvPr/>
          </p:nvSpPr>
          <p:spPr>
            <a:xfrm>
              <a:off x="2348638" y="6399435"/>
              <a:ext cx="5077082" cy="461665"/>
            </a:xfrm>
            <a:prstGeom prst="rect">
              <a:avLst/>
            </a:prstGeom>
            <a:noFill/>
          </p:spPr>
          <p:txBody>
            <a:bodyPr wrap="square" rtlCol="0">
              <a:spAutoFit/>
            </a:bodyPr>
            <a:lstStyle/>
            <a:p>
              <a:r>
                <a:rPr kumimoji="1" lang="zh-CN" altLang="en-US" sz="2400" b="1" dirty="0"/>
                <a:t>没有明确的得出高销量的特征</a:t>
              </a:r>
            </a:p>
          </p:txBody>
        </p:sp>
        <p:sp>
          <p:nvSpPr>
            <p:cNvPr id="43" name="Shape 1711"/>
            <p:cNvSpPr/>
            <p:nvPr/>
          </p:nvSpPr>
          <p:spPr>
            <a:xfrm>
              <a:off x="6644567" y="6231954"/>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5"/>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Shape 1707"/>
          <p:cNvSpPr/>
          <p:nvPr/>
        </p:nvSpPr>
        <p:spPr>
          <a:xfrm>
            <a:off x="6814031" y="6399435"/>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Shape 1707"/>
          <p:cNvSpPr/>
          <p:nvPr/>
        </p:nvSpPr>
        <p:spPr>
          <a:xfrm>
            <a:off x="6753005" y="5348559"/>
            <a:ext cx="418027" cy="414863"/>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Shape 1695"/>
          <p:cNvSpPr/>
          <p:nvPr/>
        </p:nvSpPr>
        <p:spPr>
          <a:xfrm>
            <a:off x="337292" y="2147341"/>
            <a:ext cx="2739728" cy="2698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2700">
            <a:miter lim="400000"/>
          </a:ln>
        </p:spPr>
        <p:txBody>
          <a:bodyPr lIns="0" tIns="0" rIns="0" bIns="0"/>
          <a:lstStyle/>
          <a:p>
            <a:pPr>
              <a:lnSpc>
                <a:spcPct val="120000"/>
              </a:lnSpc>
            </a:pPr>
            <a:endParaRPr b="1" dirty="0">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36"/>
          <p:cNvSpPr txBox="1"/>
          <p:nvPr/>
        </p:nvSpPr>
        <p:spPr>
          <a:xfrm>
            <a:off x="3017119" y="4232809"/>
            <a:ext cx="3003680" cy="830997"/>
          </a:xfrm>
          <a:prstGeom prst="rect">
            <a:avLst/>
          </a:prstGeom>
          <a:noFill/>
        </p:spPr>
        <p:txBody>
          <a:bodyPr wrap="square" rtlCol="0">
            <a:spAutoFit/>
          </a:bodyPr>
          <a:lstStyle>
            <a:defPPr>
              <a:defRPr lang="zh-CN"/>
            </a:defPPr>
            <a:lvl1pPr>
              <a:defRPr kumimoji="1" sz="2800"/>
            </a:lvl1pPr>
          </a:lstStyle>
          <a:p>
            <a:r>
              <a:rPr lang="en-US" altLang="zh-CN" sz="2400" b="1" dirty="0"/>
              <a:t>BP</a:t>
            </a:r>
            <a:r>
              <a:rPr lang="zh-CN" altLang="en-US" sz="2400" b="1" dirty="0"/>
              <a:t>神经网络拟合</a:t>
            </a:r>
            <a:endParaRPr lang="en-US" altLang="zh-CN" sz="2400" b="1" dirty="0"/>
          </a:p>
          <a:p>
            <a:r>
              <a:rPr lang="en-US" altLang="zh-CN" sz="2400" b="1" dirty="0"/>
              <a:t>——</a:t>
            </a:r>
            <a:r>
              <a:rPr lang="zh-CN" altLang="en-US" sz="2400" b="1" dirty="0"/>
              <a:t>马艳丽 </a:t>
            </a:r>
            <a:r>
              <a:rPr lang="en-US" altLang="zh-CN" sz="2400" b="1" dirty="0"/>
              <a:t>2014</a:t>
            </a:r>
            <a:endParaRPr lang="zh-CN" altLang="en-US" sz="2400" b="1" dirty="0"/>
          </a:p>
        </p:txBody>
      </p:sp>
      <p:sp>
        <p:nvSpPr>
          <p:cNvPr id="35" name="文本框 34"/>
          <p:cNvSpPr txBox="1"/>
          <p:nvPr/>
        </p:nvSpPr>
        <p:spPr>
          <a:xfrm>
            <a:off x="2869259" y="1915228"/>
            <a:ext cx="2952328" cy="830997"/>
          </a:xfrm>
          <a:prstGeom prst="rect">
            <a:avLst/>
          </a:prstGeom>
          <a:noFill/>
        </p:spPr>
        <p:txBody>
          <a:bodyPr wrap="square" rtlCol="0">
            <a:spAutoFit/>
          </a:bodyPr>
          <a:lstStyle/>
          <a:p>
            <a:r>
              <a:rPr kumimoji="1" lang="zh-CN" altLang="en-US" sz="2400" b="1" dirty="0"/>
              <a:t>灰色关联度分析</a:t>
            </a:r>
            <a:endParaRPr kumimoji="1" lang="en-US" altLang="zh-CN" sz="2400" b="1" dirty="0"/>
          </a:p>
          <a:p>
            <a:r>
              <a:rPr kumimoji="1" lang="en-US" altLang="zh-CN" sz="2400" b="1" dirty="0"/>
              <a:t>——</a:t>
            </a:r>
            <a:r>
              <a:rPr kumimoji="1" lang="zh-CN" altLang="en-US" sz="2400" b="1" dirty="0"/>
              <a:t>王法涛 </a:t>
            </a:r>
            <a:r>
              <a:rPr kumimoji="1" lang="en-US" altLang="zh-CN" sz="2400" b="1" dirty="0"/>
              <a:t>2013</a:t>
            </a:r>
            <a:endParaRPr kumimoji="1" lang="zh-CN" altLang="en-US" sz="2400" b="1" dirty="0"/>
          </a:p>
        </p:txBody>
      </p:sp>
      <p:sp>
        <p:nvSpPr>
          <p:cNvPr id="36" name="文本框 35"/>
          <p:cNvSpPr txBox="1"/>
          <p:nvPr/>
        </p:nvSpPr>
        <p:spPr>
          <a:xfrm>
            <a:off x="3311581" y="3040786"/>
            <a:ext cx="2717868" cy="830997"/>
          </a:xfrm>
          <a:prstGeom prst="rect">
            <a:avLst/>
          </a:prstGeom>
          <a:noFill/>
        </p:spPr>
        <p:txBody>
          <a:bodyPr wrap="square" rtlCol="0">
            <a:spAutoFit/>
          </a:bodyPr>
          <a:lstStyle>
            <a:defPPr>
              <a:defRPr lang="zh-CN"/>
            </a:defPPr>
            <a:lvl1pPr>
              <a:defRPr kumimoji="1" sz="2800"/>
            </a:lvl1pPr>
          </a:lstStyle>
          <a:p>
            <a:r>
              <a:rPr lang="en-US" altLang="zh-CN" sz="2400" b="1" dirty="0"/>
              <a:t>C2C</a:t>
            </a:r>
            <a:r>
              <a:rPr lang="zh-CN" altLang="en-US" sz="2400" b="1" dirty="0"/>
              <a:t>模型</a:t>
            </a:r>
            <a:endParaRPr lang="en-US" altLang="zh-CN" sz="2400" b="1" dirty="0"/>
          </a:p>
          <a:p>
            <a:r>
              <a:rPr lang="en-US" altLang="zh-CN" sz="2400" b="1" dirty="0"/>
              <a:t>——</a:t>
            </a:r>
            <a:r>
              <a:rPr lang="zh-CN" altLang="zh-CN" sz="2400" b="1" dirty="0"/>
              <a:t>薛有志 </a:t>
            </a:r>
            <a:r>
              <a:rPr lang="en-US" altLang="zh-CN" sz="2400" b="1" dirty="0"/>
              <a:t>2012</a:t>
            </a:r>
            <a:endParaRPr lang="zh-CN" altLang="en-US" sz="2400" b="1" dirty="0"/>
          </a:p>
        </p:txBody>
      </p:sp>
      <p:grpSp>
        <p:nvGrpSpPr>
          <p:cNvPr id="2" name="组 1"/>
          <p:cNvGrpSpPr/>
          <p:nvPr/>
        </p:nvGrpSpPr>
        <p:grpSpPr>
          <a:xfrm>
            <a:off x="2075660" y="1935649"/>
            <a:ext cx="748775" cy="769466"/>
            <a:chOff x="1886598" y="1443007"/>
            <a:chExt cx="748775" cy="769466"/>
          </a:xfrm>
        </p:grpSpPr>
        <p:sp>
          <p:nvSpPr>
            <p:cNvPr id="15" name="Shape 1712"/>
            <p:cNvSpPr/>
            <p:nvPr/>
          </p:nvSpPr>
          <p:spPr>
            <a:xfrm rot="19135618">
              <a:off x="1886598" y="1463698"/>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文本框 51"/>
            <p:cNvSpPr txBox="1"/>
            <p:nvPr/>
          </p:nvSpPr>
          <p:spPr>
            <a:xfrm>
              <a:off x="2050103" y="1443007"/>
              <a:ext cx="503598" cy="707886"/>
            </a:xfrm>
            <a:prstGeom prst="rect">
              <a:avLst/>
            </a:prstGeom>
            <a:noFill/>
          </p:spPr>
          <p:txBody>
            <a:bodyPr wrap="square" rtlCol="0">
              <a:spAutoFit/>
            </a:bodyPr>
            <a:lstStyle/>
            <a:p>
              <a:r>
                <a:rPr kumimoji="1" lang="en-US" altLang="zh-CN" sz="4000" b="1" dirty="0">
                  <a:solidFill>
                    <a:schemeClr val="bg1"/>
                  </a:solidFill>
                </a:rPr>
                <a:t>1</a:t>
              </a:r>
              <a:endParaRPr kumimoji="1" lang="zh-CN" altLang="en-US" sz="4000" b="1" dirty="0">
                <a:solidFill>
                  <a:schemeClr val="bg1"/>
                </a:solidFill>
              </a:endParaRPr>
            </a:p>
          </p:txBody>
        </p:sp>
      </p:grpSp>
      <p:grpSp>
        <p:nvGrpSpPr>
          <p:cNvPr id="4" name="组 3"/>
          <p:cNvGrpSpPr/>
          <p:nvPr/>
        </p:nvGrpSpPr>
        <p:grpSpPr>
          <a:xfrm>
            <a:off x="2516240" y="3040786"/>
            <a:ext cx="786996" cy="824057"/>
            <a:chOff x="2342361" y="2218350"/>
            <a:chExt cx="786996" cy="760643"/>
          </a:xfrm>
        </p:grpSpPr>
        <p:sp>
          <p:nvSpPr>
            <p:cNvPr id="33" name="Shape 1705"/>
            <p:cNvSpPr/>
            <p:nvPr/>
          </p:nvSpPr>
          <p:spPr>
            <a:xfrm>
              <a:off x="2342361" y="2219198"/>
              <a:ext cx="786996" cy="75979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17447" tIns="17447" rIns="17447" bIns="17447" anchor="ctr"/>
            <a:lstStyle/>
            <a:p>
              <a:pPr>
                <a:lnSpc>
                  <a:spcPct val="120000"/>
                </a:lnSpc>
              </a:pPr>
              <a:endParaRPr sz="1603"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52"/>
            <p:cNvSpPr txBox="1"/>
            <p:nvPr/>
          </p:nvSpPr>
          <p:spPr>
            <a:xfrm>
              <a:off x="2508530" y="2218350"/>
              <a:ext cx="503598" cy="653412"/>
            </a:xfrm>
            <a:prstGeom prst="rect">
              <a:avLst/>
            </a:prstGeom>
            <a:noFill/>
          </p:spPr>
          <p:txBody>
            <a:bodyPr wrap="square" rtlCol="0">
              <a:spAutoFit/>
            </a:bodyPr>
            <a:lstStyle/>
            <a:p>
              <a:r>
                <a:rPr kumimoji="1" lang="en-US" altLang="zh-CN" sz="4000" b="1" dirty="0">
                  <a:solidFill>
                    <a:schemeClr val="bg1"/>
                  </a:solidFill>
                </a:rPr>
                <a:t>2</a:t>
              </a:r>
              <a:endParaRPr kumimoji="1" lang="zh-CN" altLang="en-US" sz="4000" b="1" dirty="0">
                <a:solidFill>
                  <a:schemeClr val="bg1"/>
                </a:solidFill>
              </a:endParaRPr>
            </a:p>
          </p:txBody>
        </p:sp>
      </p:grpSp>
      <p:grpSp>
        <p:nvGrpSpPr>
          <p:cNvPr id="5" name="组 4"/>
          <p:cNvGrpSpPr/>
          <p:nvPr/>
        </p:nvGrpSpPr>
        <p:grpSpPr>
          <a:xfrm>
            <a:off x="2254788" y="4186075"/>
            <a:ext cx="748775" cy="763057"/>
            <a:chOff x="2400965" y="3146119"/>
            <a:chExt cx="748775" cy="763057"/>
          </a:xfrm>
        </p:grpSpPr>
        <p:sp>
          <p:nvSpPr>
            <p:cNvPr id="24" name="Shape 1713"/>
            <p:cNvSpPr/>
            <p:nvPr/>
          </p:nvSpPr>
          <p:spPr>
            <a:xfrm rot="18610256" flipH="1">
              <a:off x="2400965" y="3160401"/>
              <a:ext cx="748775" cy="7487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文本框 53"/>
            <p:cNvSpPr txBox="1"/>
            <p:nvPr/>
          </p:nvSpPr>
          <p:spPr>
            <a:xfrm>
              <a:off x="2574041" y="3146119"/>
              <a:ext cx="503598" cy="707886"/>
            </a:xfrm>
            <a:prstGeom prst="rect">
              <a:avLst/>
            </a:prstGeom>
            <a:noFill/>
          </p:spPr>
          <p:txBody>
            <a:bodyPr wrap="square" rtlCol="0">
              <a:spAutoFit/>
            </a:bodyPr>
            <a:lstStyle/>
            <a:p>
              <a:r>
                <a:rPr kumimoji="1" lang="en-US" altLang="zh-CN" sz="4000" b="1" dirty="0">
                  <a:solidFill>
                    <a:schemeClr val="bg1"/>
                  </a:solidFill>
                </a:rPr>
                <a:t>3</a:t>
              </a:r>
              <a:endParaRPr kumimoji="1" lang="zh-CN" altLang="en-US" sz="4000" b="1" dirty="0">
                <a:solidFill>
                  <a:schemeClr val="bg1"/>
                </a:solidFill>
              </a:endParaRPr>
            </a:p>
          </p:txBody>
        </p:sp>
      </p:grpSp>
      <p:sp>
        <p:nvSpPr>
          <p:cNvPr id="12" name="Shape 1708"/>
          <p:cNvSpPr/>
          <p:nvPr/>
        </p:nvSpPr>
        <p:spPr>
          <a:xfrm>
            <a:off x="7231025" y="274354"/>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文本框 39"/>
          <p:cNvSpPr txBox="1"/>
          <p:nvPr/>
        </p:nvSpPr>
        <p:spPr>
          <a:xfrm>
            <a:off x="3488852" y="314555"/>
            <a:ext cx="4306459" cy="461665"/>
          </a:xfrm>
          <a:prstGeom prst="rect">
            <a:avLst/>
          </a:prstGeom>
          <a:noFill/>
        </p:spPr>
        <p:txBody>
          <a:bodyPr wrap="square" rtlCol="0">
            <a:spAutoFit/>
          </a:bodyPr>
          <a:lstStyle/>
          <a:p>
            <a:r>
              <a:rPr kumimoji="1" lang="zh-CN" altLang="en-US" sz="2400" b="1" dirty="0"/>
              <a:t>对销量的影响因素及大小</a:t>
            </a:r>
          </a:p>
        </p:txBody>
      </p:sp>
      <p:sp>
        <p:nvSpPr>
          <p:cNvPr id="41" name="文本框 40"/>
          <p:cNvSpPr txBox="1"/>
          <p:nvPr/>
        </p:nvSpPr>
        <p:spPr>
          <a:xfrm>
            <a:off x="3016364" y="945664"/>
            <a:ext cx="4480792" cy="461665"/>
          </a:xfrm>
          <a:prstGeom prst="rect">
            <a:avLst/>
          </a:prstGeom>
          <a:noFill/>
        </p:spPr>
        <p:txBody>
          <a:bodyPr wrap="square" rtlCol="0">
            <a:spAutoFit/>
          </a:bodyPr>
          <a:lstStyle/>
          <a:p>
            <a:r>
              <a:rPr kumimoji="1" lang="zh-CN" altLang="en-US" sz="2400" b="1" dirty="0"/>
              <a:t>每个因素中提高销量的特征</a:t>
            </a:r>
          </a:p>
        </p:txBody>
      </p:sp>
      <p:sp>
        <p:nvSpPr>
          <p:cNvPr id="44" name="文本框 43"/>
          <p:cNvSpPr txBox="1"/>
          <p:nvPr/>
        </p:nvSpPr>
        <p:spPr>
          <a:xfrm>
            <a:off x="5691532" y="1636792"/>
            <a:ext cx="2103779" cy="461665"/>
          </a:xfrm>
          <a:prstGeom prst="rect">
            <a:avLst/>
          </a:prstGeom>
          <a:noFill/>
        </p:spPr>
        <p:txBody>
          <a:bodyPr wrap="square" rtlCol="0">
            <a:spAutoFit/>
          </a:bodyPr>
          <a:lstStyle/>
          <a:p>
            <a:r>
              <a:rPr kumimoji="1" lang="zh-CN" altLang="en-US" sz="2400" b="1" dirty="0"/>
              <a:t>预测销量</a:t>
            </a:r>
          </a:p>
        </p:txBody>
      </p:sp>
      <p:sp>
        <p:nvSpPr>
          <p:cNvPr id="46" name="Shape 1713"/>
          <p:cNvSpPr/>
          <p:nvPr/>
        </p:nvSpPr>
        <p:spPr>
          <a:xfrm rot="18610256" flipH="1">
            <a:off x="6999204" y="925347"/>
            <a:ext cx="513579" cy="4918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6"/>
          </a:solidFill>
          <a:ln w="12700">
            <a:noFill/>
            <a:miter lim="400000"/>
          </a:ln>
        </p:spPr>
        <p:txBody>
          <a:bodyPr lIns="17447" tIns="17447" rIns="17447" bIns="17447" anchor="ct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Shape 1708"/>
          <p:cNvSpPr/>
          <p:nvPr/>
        </p:nvSpPr>
        <p:spPr>
          <a:xfrm>
            <a:off x="7214015" y="1548996"/>
            <a:ext cx="566283" cy="5420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cap="flat">
            <a:noFill/>
            <a:miter lim="400000"/>
          </a:ln>
          <a:effectLst/>
        </p:spPr>
        <p:txBody>
          <a:bodyPr wrap="square" lIns="17447" tIns="17447" rIns="17447" bIns="17447" numCol="1" anchor="ctr">
            <a:noAutofit/>
          </a:bodyPr>
          <a:lstStyle/>
          <a:p>
            <a:pPr>
              <a:lnSpc>
                <a:spcPct val="120000"/>
              </a:lnSpc>
            </a:pPr>
            <a:endParaRPr b="1">
              <a:solidFill>
                <a:srgbClr val="53585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文本框 54"/>
          <p:cNvSpPr txBox="1"/>
          <p:nvPr/>
        </p:nvSpPr>
        <p:spPr>
          <a:xfrm>
            <a:off x="7291713" y="194849"/>
            <a:ext cx="503598" cy="646331"/>
          </a:xfrm>
          <a:prstGeom prst="rect">
            <a:avLst/>
          </a:prstGeom>
          <a:noFill/>
        </p:spPr>
        <p:txBody>
          <a:bodyPr wrap="square" rtlCol="0">
            <a:spAutoFit/>
          </a:bodyPr>
          <a:lstStyle/>
          <a:p>
            <a:r>
              <a:rPr kumimoji="1" lang="en-US" altLang="zh-CN" sz="3600" b="1" dirty="0">
                <a:solidFill>
                  <a:schemeClr val="bg1"/>
                </a:solidFill>
              </a:rPr>
              <a:t>1</a:t>
            </a:r>
            <a:endParaRPr kumimoji="1" lang="zh-CN" altLang="en-US" sz="3600" b="1" dirty="0">
              <a:solidFill>
                <a:schemeClr val="bg1"/>
              </a:solidFill>
            </a:endParaRPr>
          </a:p>
        </p:txBody>
      </p:sp>
      <p:sp>
        <p:nvSpPr>
          <p:cNvPr id="56" name="文本框 55"/>
          <p:cNvSpPr txBox="1"/>
          <p:nvPr/>
        </p:nvSpPr>
        <p:spPr>
          <a:xfrm>
            <a:off x="7039914" y="832057"/>
            <a:ext cx="503598" cy="646331"/>
          </a:xfrm>
          <a:prstGeom prst="rect">
            <a:avLst/>
          </a:prstGeom>
          <a:noFill/>
        </p:spPr>
        <p:txBody>
          <a:bodyPr wrap="square" rtlCol="0">
            <a:spAutoFit/>
          </a:bodyPr>
          <a:lstStyle/>
          <a:p>
            <a:r>
              <a:rPr kumimoji="1" lang="en-US" altLang="zh-CN" sz="3600" b="1" dirty="0">
                <a:solidFill>
                  <a:schemeClr val="bg1"/>
                </a:solidFill>
              </a:rPr>
              <a:t>2</a:t>
            </a:r>
            <a:endParaRPr kumimoji="1" lang="zh-CN" altLang="en-US" sz="3600" b="1" dirty="0">
              <a:solidFill>
                <a:schemeClr val="bg1"/>
              </a:solidFill>
            </a:endParaRPr>
          </a:p>
        </p:txBody>
      </p:sp>
      <p:sp>
        <p:nvSpPr>
          <p:cNvPr id="57" name="文本框 56"/>
          <p:cNvSpPr txBox="1"/>
          <p:nvPr/>
        </p:nvSpPr>
        <p:spPr>
          <a:xfrm>
            <a:off x="7278038" y="1504640"/>
            <a:ext cx="503598" cy="646331"/>
          </a:xfrm>
          <a:prstGeom prst="rect">
            <a:avLst/>
          </a:prstGeom>
          <a:noFill/>
        </p:spPr>
        <p:txBody>
          <a:bodyPr wrap="square" rtlCol="0">
            <a:spAutoFit/>
          </a:bodyPr>
          <a:lstStyle/>
          <a:p>
            <a:r>
              <a:rPr kumimoji="1" lang="en-US" altLang="zh-CN" sz="3600" b="1" dirty="0">
                <a:solidFill>
                  <a:schemeClr val="bg1"/>
                </a:solidFill>
              </a:rPr>
              <a:t>3</a:t>
            </a:r>
            <a:endParaRPr kumimoji="1" lang="zh-CN" altLang="en-US" sz="3600" b="1" dirty="0">
              <a:solidFill>
                <a:schemeClr val="bg1"/>
              </a:solidFill>
            </a:endParaRPr>
          </a:p>
        </p:txBody>
      </p:sp>
      <p:cxnSp>
        <p:nvCxnSpPr>
          <p:cNvPr id="76" name="直线箭头连接符 75"/>
          <p:cNvCxnSpPr/>
          <p:nvPr/>
        </p:nvCxnSpPr>
        <p:spPr>
          <a:xfrm flipV="1">
            <a:off x="7974821" y="2183725"/>
            <a:ext cx="87570" cy="266571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60520" y="3251711"/>
            <a:ext cx="1928826" cy="523220"/>
          </a:xfrm>
          <a:prstGeom prst="rect">
            <a:avLst/>
          </a:prstGeom>
          <a:noFill/>
        </p:spPr>
        <p:txBody>
          <a:bodyPr wrap="square" rtlCol="0">
            <a:spAutoFit/>
          </a:bodyPr>
          <a:lstStyle/>
          <a:p>
            <a:r>
              <a:rPr lang="zh-CN" altLang="en-US" sz="2800" b="1" dirty="0">
                <a:solidFill>
                  <a:schemeClr val="bg1"/>
                </a:solidFill>
              </a:rPr>
              <a:t>以往成果</a:t>
            </a:r>
          </a:p>
        </p:txBody>
      </p:sp>
      <p:sp>
        <p:nvSpPr>
          <p:cNvPr id="48" name="TextBox 47"/>
          <p:cNvSpPr txBox="1"/>
          <p:nvPr/>
        </p:nvSpPr>
        <p:spPr>
          <a:xfrm>
            <a:off x="7178942" y="5778275"/>
            <a:ext cx="1857388" cy="523220"/>
          </a:xfrm>
          <a:prstGeom prst="rect">
            <a:avLst/>
          </a:prstGeom>
          <a:noFill/>
        </p:spPr>
        <p:txBody>
          <a:bodyPr wrap="square" rtlCol="0">
            <a:spAutoFit/>
          </a:bodyPr>
          <a:lstStyle/>
          <a:p>
            <a:r>
              <a:rPr lang="zh-CN" altLang="en-US" sz="2800" b="1" dirty="0">
                <a:solidFill>
                  <a:schemeClr val="bg1"/>
                </a:solidFill>
              </a:rPr>
              <a:t>发现不足</a:t>
            </a:r>
          </a:p>
        </p:txBody>
      </p:sp>
      <p:sp>
        <p:nvSpPr>
          <p:cNvPr id="50" name="TextBox 49"/>
          <p:cNvSpPr txBox="1"/>
          <p:nvPr/>
        </p:nvSpPr>
        <p:spPr>
          <a:xfrm>
            <a:off x="7497157" y="861561"/>
            <a:ext cx="1714512" cy="523220"/>
          </a:xfrm>
          <a:prstGeom prst="rect">
            <a:avLst/>
          </a:prstGeom>
          <a:noFill/>
        </p:spPr>
        <p:txBody>
          <a:bodyPr wrap="square" rtlCol="0">
            <a:spAutoFit/>
          </a:bodyPr>
          <a:lstStyle/>
          <a:p>
            <a:r>
              <a:rPr lang="zh-CN" altLang="en-US" sz="2800" b="1" dirty="0">
                <a:solidFill>
                  <a:schemeClr val="bg1"/>
                </a:solidFill>
              </a:rPr>
              <a:t>深度探究</a:t>
            </a:r>
          </a:p>
        </p:txBody>
      </p:sp>
    </p:spTree>
    <p:extLst>
      <p:ext uri="{BB962C8B-B14F-4D97-AF65-F5344CB8AC3E}">
        <p14:creationId xmlns:p14="http://schemas.microsoft.com/office/powerpoint/2010/main" val="406694838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2898453627"/>
              </p:ext>
            </p:extLst>
          </p:nvPr>
        </p:nvGraphicFramePr>
        <p:xfrm>
          <a:off x="352053" y="-560139"/>
          <a:ext cx="85725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23"/>
          <p:cNvSpPr txBox="1"/>
          <p:nvPr/>
        </p:nvSpPr>
        <p:spPr>
          <a:xfrm>
            <a:off x="429543" y="159941"/>
            <a:ext cx="3240360" cy="923330"/>
          </a:xfrm>
          <a:prstGeom prst="rect">
            <a:avLst/>
          </a:prstGeom>
          <a:noFill/>
        </p:spPr>
        <p:txBody>
          <a:bodyPr wrap="square" rtlCol="0">
            <a:spAutoFit/>
          </a:bodyPr>
          <a:lstStyle/>
          <a:p>
            <a:pPr>
              <a:lnSpc>
                <a:spcPct val="150000"/>
              </a:lnSpc>
            </a:pPr>
            <a:r>
              <a:rPr lang="zh-CN" altLang="en-US" sz="3600" b="1" dirty="0">
                <a:solidFill>
                  <a:schemeClr val="accent1"/>
                </a:solidFill>
                <a:latin typeface="Impact" panose="020B0806030902050204" pitchFamily="34" charset="0"/>
                <a:ea typeface="微软雅黑" panose="020B0503020204020204" pitchFamily="34" charset="-122"/>
                <a:cs typeface="+mn-ea"/>
                <a:sym typeface="+mn-lt"/>
              </a:rPr>
              <a:t>流程图</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graphicFrame>
        <p:nvGraphicFramePr>
          <p:cNvPr id="5" name="图表 4"/>
          <p:cNvGraphicFramePr/>
          <p:nvPr>
            <p:extLst>
              <p:ext uri="{D42A27DB-BD31-4B8C-83A1-F6EECF244321}">
                <p14:modId xmlns:p14="http://schemas.microsoft.com/office/powerpoint/2010/main" val="2617424334"/>
              </p:ext>
            </p:extLst>
          </p:nvPr>
        </p:nvGraphicFramePr>
        <p:xfrm>
          <a:off x="354949" y="2536205"/>
          <a:ext cx="8572500" cy="571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环形箭头 22"/>
          <p:cNvSpPr/>
          <p:nvPr/>
        </p:nvSpPr>
        <p:spPr>
          <a:xfrm rot="5400000">
            <a:off x="7486327" y="2824237"/>
            <a:ext cx="1987725" cy="1987725"/>
          </a:xfrm>
          <a:prstGeom prst="circularArrow">
            <a:avLst>
              <a:gd name="adj1" fmla="val 2262"/>
              <a:gd name="adj2" fmla="val 272632"/>
              <a:gd name="adj3" fmla="val 19551858"/>
              <a:gd name="adj4" fmla="val 12575511"/>
              <a:gd name="adj5" fmla="val 2639"/>
            </a:avLst>
          </a:prstGeom>
          <a:solidFill>
            <a:schemeClr val="accent3">
              <a:lumMod val="75000"/>
            </a:schemeClr>
          </a:solidFill>
        </p:spPr>
        <p:style>
          <a:lnRef idx="0">
            <a:schemeClr val="accent1">
              <a:tint val="60000"/>
              <a:hueOff val="0"/>
              <a:satOff val="0"/>
              <a:lumOff val="0"/>
              <a:alphaOff val="0"/>
            </a:schemeClr>
          </a:lnRef>
          <a:fillRef idx="1">
            <a:scrgbClr r="0" g="0" b="0"/>
          </a:fillRef>
          <a:effectRef idx="1">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4560701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2855021" cy="720197"/>
          </a:xfrm>
          <a:prstGeom prst="rect">
            <a:avLst/>
          </a:prstGeom>
        </p:spPr>
        <p:txBody>
          <a:bodyPr wrap="square" lIns="0" tIns="0" rIns="0" bIns="0">
            <a:spAutoFit/>
          </a:bodyPr>
          <a:lstStyle/>
          <a:p>
            <a:pPr>
              <a:lnSpc>
                <a:spcPct val="130000"/>
              </a:lnSpc>
            </a:pPr>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模型假设</a:t>
            </a: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以对问题作出适当的简化</a:t>
            </a:r>
          </a:p>
        </p:txBody>
      </p:sp>
    </p:spTree>
    <p:extLst>
      <p:ext uri="{BB962C8B-B14F-4D97-AF65-F5344CB8AC3E}">
        <p14:creationId xmlns:p14="http://schemas.microsoft.com/office/powerpoint/2010/main" val="133086666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3"/>
          <p:cNvSpPr txBox="1"/>
          <p:nvPr/>
        </p:nvSpPr>
        <p:spPr>
          <a:xfrm>
            <a:off x="501551" y="231949"/>
            <a:ext cx="3240360" cy="822726"/>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Impact" panose="020B0806030902050204" pitchFamily="34" charset="0"/>
                <a:ea typeface="微软雅黑" panose="020B0503020204020204" pitchFamily="34" charset="-122"/>
                <a:cs typeface="+mn-ea"/>
                <a:sym typeface="+mn-lt"/>
              </a:rPr>
              <a:t>模型假设</a:t>
            </a:r>
            <a:endParaRPr lang="en-GB" altLang="zh-CN" sz="3600" b="1"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7" name="文本框 6"/>
          <p:cNvSpPr txBox="1"/>
          <p:nvPr/>
        </p:nvSpPr>
        <p:spPr>
          <a:xfrm>
            <a:off x="4103982" y="5082907"/>
            <a:ext cx="1368152" cy="523220"/>
          </a:xfrm>
          <a:prstGeom prst="rect">
            <a:avLst/>
          </a:prstGeom>
          <a:noFill/>
        </p:spPr>
        <p:txBody>
          <a:bodyPr wrap="square" rtlCol="0">
            <a:spAutoFit/>
          </a:bodyPr>
          <a:lstStyle/>
          <a:p>
            <a:r>
              <a:rPr kumimoji="1" lang="zh-CN" altLang="en-US" sz="2800" b="1" dirty="0">
                <a:latin typeface="SimSun" charset="-122"/>
                <a:ea typeface="SimSun" charset="-122"/>
                <a:cs typeface="SimSun" charset="-122"/>
              </a:rPr>
              <a:t>成交量</a:t>
            </a:r>
          </a:p>
        </p:txBody>
      </p:sp>
      <p:grpSp>
        <p:nvGrpSpPr>
          <p:cNvPr id="12" name="组 11"/>
          <p:cNvGrpSpPr/>
          <p:nvPr/>
        </p:nvGrpSpPr>
        <p:grpSpPr>
          <a:xfrm>
            <a:off x="717575" y="1744117"/>
            <a:ext cx="8462049" cy="2406576"/>
            <a:chOff x="675213" y="2363141"/>
            <a:chExt cx="8462049" cy="2406576"/>
          </a:xfrm>
        </p:grpSpPr>
        <mc:AlternateContent xmlns:mc="http://schemas.openxmlformats.org/markup-compatibility/2006" xmlns:a14="http://schemas.microsoft.com/office/drawing/2010/main">
          <mc:Choice Requires="a14">
            <p:sp>
              <p:nvSpPr>
                <p:cNvPr id="3" name="文本框 2"/>
                <p:cNvSpPr txBox="1"/>
                <p:nvPr/>
              </p:nvSpPr>
              <p:spPr>
                <a:xfrm>
                  <a:off x="1244799" y="2363141"/>
                  <a:ext cx="2801216" cy="897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b="1" i="1">
                            <a:latin typeface="Cambria Math" panose="02040503050406030204" pitchFamily="18" charset="0"/>
                            <a:ea typeface="SimSun" charset="-122"/>
                            <a:cs typeface="SimSun" charset="-122"/>
                          </a:rPr>
                          <m:t>转化率</m:t>
                        </m:r>
                        <m:r>
                          <a:rPr kumimoji="1" lang="en-US" altLang="zh-CN" sz="2800" b="1" dirty="0">
                            <a:latin typeface="Cambria Math" panose="02040503050406030204" pitchFamily="18" charset="0"/>
                            <a:ea typeface="SimSun" charset="-122"/>
                            <a:cs typeface="SimSun" charset="-122"/>
                          </a:rPr>
                          <m:t>=</m:t>
                        </m:r>
                        <m:f>
                          <m:fPr>
                            <m:ctrlPr>
                              <a:rPr kumimoji="1" lang="mr-IN" altLang="zh-CN" sz="2800" b="1" i="1" dirty="0">
                                <a:latin typeface="Cambria Math" panose="02040503050406030204" pitchFamily="18" charset="0"/>
                                <a:ea typeface="SimSun" charset="-122"/>
                                <a:cs typeface="SimSun" charset="-122"/>
                              </a:rPr>
                            </m:ctrlPr>
                          </m:fPr>
                          <m:num>
                            <m:r>
                              <a:rPr kumimoji="1" lang="zh-CN" altLang="en-US" sz="2800" b="1" i="1" dirty="0">
                                <a:latin typeface="Cambria Math" panose="02040503050406030204" pitchFamily="18" charset="0"/>
                                <a:ea typeface="SimSun" charset="-122"/>
                                <a:cs typeface="SimSun" charset="-122"/>
                              </a:rPr>
                              <m:t>成交量</m:t>
                            </m:r>
                          </m:num>
                          <m:den>
                            <m:r>
                              <a:rPr kumimoji="1" lang="zh-CN" altLang="en-US" sz="2800" b="1" i="1" dirty="0">
                                <a:latin typeface="Cambria Math" panose="02040503050406030204" pitchFamily="18" charset="0"/>
                                <a:ea typeface="SimSun" charset="-122"/>
                                <a:cs typeface="SimSun" charset="-122"/>
                              </a:rPr>
                              <m:t>点击量</m:t>
                            </m:r>
                          </m:den>
                        </m:f>
                      </m:oMath>
                    </m:oMathPara>
                  </a14:m>
                  <a:endParaRPr kumimoji="1" lang="zh-CN" altLang="en-US" sz="2800" b="1" dirty="0">
                    <a:latin typeface="SimSun" charset="-122"/>
                    <a:ea typeface="SimSun" charset="-122"/>
                    <a:cs typeface="SimSun"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44799" y="2363141"/>
                  <a:ext cx="2801216" cy="897553"/>
                </a:xfrm>
                <a:prstGeom prst="rect">
                  <a:avLst/>
                </a:prstGeom>
                <a:blipFill rotWithShape="0">
                  <a:blip r:embed="rId2"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244799" y="3869342"/>
                  <a:ext cx="2801216"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800" b="1" i="1">
                            <a:latin typeface="Cambria Math" panose="02040503050406030204" pitchFamily="18" charset="0"/>
                            <a:ea typeface="SimSun" charset="-122"/>
                            <a:cs typeface="SimSun" charset="-122"/>
                          </a:rPr>
                          <m:t>点击率</m:t>
                        </m:r>
                        <m:r>
                          <a:rPr kumimoji="1" lang="en-US" altLang="zh-CN" sz="2800" b="1" dirty="0">
                            <a:latin typeface="Cambria Math" panose="02040503050406030204" pitchFamily="18" charset="0"/>
                            <a:ea typeface="SimSun" charset="-122"/>
                            <a:cs typeface="SimSun" charset="-122"/>
                          </a:rPr>
                          <m:t>=</m:t>
                        </m:r>
                        <m:f>
                          <m:fPr>
                            <m:ctrlPr>
                              <a:rPr kumimoji="1" lang="mr-IN" altLang="zh-CN" sz="2800" b="1" i="1" dirty="0">
                                <a:latin typeface="Cambria Math" panose="02040503050406030204" pitchFamily="18" charset="0"/>
                                <a:ea typeface="SimSun" charset="-122"/>
                                <a:cs typeface="SimSun" charset="-122"/>
                              </a:rPr>
                            </m:ctrlPr>
                          </m:fPr>
                          <m:num>
                            <m:r>
                              <a:rPr kumimoji="1" lang="zh-CN" altLang="en-US" sz="2800" b="1" i="1" dirty="0">
                                <a:latin typeface="Cambria Math" panose="02040503050406030204" pitchFamily="18" charset="0"/>
                                <a:ea typeface="SimSun" charset="-122"/>
                                <a:cs typeface="SimSun" charset="-122"/>
                              </a:rPr>
                              <m:t>点击量</m:t>
                            </m:r>
                          </m:num>
                          <m:den>
                            <m:r>
                              <a:rPr kumimoji="1" lang="zh-CN" altLang="en-US" sz="2800" b="1" i="1" dirty="0">
                                <a:latin typeface="Cambria Math" panose="02040503050406030204" pitchFamily="18" charset="0"/>
                                <a:ea typeface="SimSun" charset="-122"/>
                                <a:cs typeface="SimSun" charset="-122"/>
                              </a:rPr>
                              <m:t>浏览量</m:t>
                            </m:r>
                          </m:den>
                        </m:f>
                      </m:oMath>
                    </m:oMathPara>
                  </a14:m>
                  <a:endParaRPr kumimoji="1" lang="zh-CN" altLang="en-US" sz="2800" b="1" dirty="0">
                    <a:latin typeface="SimSun" charset="-122"/>
                    <a:ea typeface="SimSun" charset="-122"/>
                    <a:cs typeface="SimSun"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244799" y="3869342"/>
                  <a:ext cx="2801216" cy="900375"/>
                </a:xfrm>
                <a:prstGeom prst="rect">
                  <a:avLst/>
                </a:prstGeom>
                <a:blipFill rotWithShape="0">
                  <a:blip r:embed="rId3"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685722" y="3349574"/>
                  <a:ext cx="44515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800" b="1" i="1">
                            <a:latin typeface="Cambria Math" panose="02040503050406030204" pitchFamily="18" charset="0"/>
                            <a:ea typeface="SimSun" charset="-122"/>
                            <a:cs typeface="SimSun" charset="-122"/>
                          </a:rPr>
                          <m:t>  </m:t>
                        </m:r>
                        <m:r>
                          <a:rPr kumimoji="1" lang="zh-CN" altLang="en-US" sz="2800" b="1" i="1">
                            <a:latin typeface="Cambria Math" panose="02040503050406030204" pitchFamily="18" charset="0"/>
                            <a:ea typeface="SimSun" charset="-122"/>
                            <a:cs typeface="SimSun" charset="-122"/>
                          </a:rPr>
                          <m:t>点击率</m:t>
                        </m:r>
                        <m:r>
                          <a:rPr kumimoji="1" lang="en-US" altLang="zh-CN" sz="2800" b="1" i="1">
                            <a:latin typeface="Cambria Math" panose="02040503050406030204" pitchFamily="18" charset="0"/>
                            <a:ea typeface="SimSun" charset="-122"/>
                            <a:cs typeface="SimSun" charset="-122"/>
                          </a:rPr>
                          <m:t>×</m:t>
                        </m:r>
                        <m:r>
                          <a:rPr kumimoji="1" lang="zh-CN" altLang="en-US" sz="2800" b="1" i="1">
                            <a:latin typeface="Cambria Math" panose="02040503050406030204" pitchFamily="18" charset="0"/>
                            <a:ea typeface="SimSun" charset="-122"/>
                            <a:cs typeface="SimSun" charset="-122"/>
                          </a:rPr>
                          <m:t>转化率</m:t>
                        </m:r>
                        <m:r>
                          <a:rPr kumimoji="1" lang="mr-IN" altLang="zh-CN" sz="2800" b="1" i="1">
                            <a:latin typeface="Cambria Math" panose="02040503050406030204" pitchFamily="18" charset="0"/>
                            <a:ea typeface="SimSun" charset="-122"/>
                            <a:cs typeface="SimSun" charset="-122"/>
                          </a:rPr>
                          <m:t>=</m:t>
                        </m:r>
                        <m:r>
                          <a:rPr kumimoji="1" lang="zh-CN" altLang="en-US" sz="2800" b="1" i="1">
                            <a:latin typeface="Cambria Math" panose="02040503050406030204" pitchFamily="18" charset="0"/>
                            <a:ea typeface="SimSun" charset="-122"/>
                            <a:cs typeface="SimSun" charset="-122"/>
                          </a:rPr>
                          <m:t>成交率</m:t>
                        </m:r>
                      </m:oMath>
                    </m:oMathPara>
                  </a14:m>
                  <a:endParaRPr kumimoji="1" lang="zh-CN" altLang="en-US" sz="2800" b="1" dirty="0">
                    <a:latin typeface="SimSun" charset="-122"/>
                    <a:ea typeface="SimSun" charset="-122"/>
                    <a:cs typeface="SimSun"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685722" y="3349574"/>
                  <a:ext cx="4451540" cy="430887"/>
                </a:xfrm>
                <a:prstGeom prst="rect">
                  <a:avLst/>
                </a:prstGeom>
                <a:blipFill rotWithShape="0">
                  <a:blip r:embed="rId4" cstate="print"/>
                  <a:stretch>
                    <a:fillRect/>
                  </a:stretch>
                </a:blipFill>
              </p:spPr>
              <p:txBody>
                <a:bodyPr/>
                <a:lstStyle/>
                <a:p>
                  <a:r>
                    <a:rPr lang="zh-CN" altLang="en-US">
                      <a:noFill/>
                    </a:rPr>
                    <a:t> </a:t>
                  </a:r>
                </a:p>
              </p:txBody>
            </p:sp>
          </mc:Fallback>
        </mc:AlternateContent>
        <p:sp>
          <p:nvSpPr>
            <p:cNvPr id="8" name="双大括号 7"/>
            <p:cNvSpPr/>
            <p:nvPr/>
          </p:nvSpPr>
          <p:spPr>
            <a:xfrm>
              <a:off x="675213" y="2808934"/>
              <a:ext cx="3744416" cy="1512169"/>
            </a:xfrm>
            <a:prstGeom prst="bracePair">
              <a:avLst/>
            </a:prstGeom>
            <a:ln w="1016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b="1"/>
            </a:p>
          </p:txBody>
        </p:sp>
      </p:grpSp>
      <p:cxnSp>
        <p:nvCxnSpPr>
          <p:cNvPr id="24" name="直接连接符 23"/>
          <p:cNvCxnSpPr/>
          <p:nvPr/>
        </p:nvCxnSpPr>
        <p:spPr>
          <a:xfrm>
            <a:off x="8422431" y="3256285"/>
            <a:ext cx="0" cy="208823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7" idx="3"/>
          </p:cNvCxnSpPr>
          <p:nvPr/>
        </p:nvCxnSpPr>
        <p:spPr>
          <a:xfrm flipH="1">
            <a:off x="5472134" y="5344517"/>
            <a:ext cx="2950297"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71564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椭圆 3079"/>
          <p:cNvSpPr>
            <a:spLocks noChangeArrowheads="1"/>
          </p:cNvSpPr>
          <p:nvPr/>
        </p:nvSpPr>
        <p:spPr bwMode="auto">
          <a:xfrm>
            <a:off x="1221632" y="2464198"/>
            <a:ext cx="2222943" cy="2222943"/>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5" name="文本框 3080"/>
          <p:cNvSpPr txBox="1">
            <a:spLocks noChangeArrowheads="1"/>
          </p:cNvSpPr>
          <p:nvPr/>
        </p:nvSpPr>
        <p:spPr bwMode="auto">
          <a:xfrm>
            <a:off x="3444573" y="3077660"/>
            <a:ext cx="1760948" cy="139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8436" b="1" dirty="0">
                <a:solidFill>
                  <a:schemeClr val="accent3"/>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86" name="直接连接符 3084"/>
          <p:cNvSpPr>
            <a:spLocks noChangeShapeType="1"/>
          </p:cNvSpPr>
          <p:nvPr/>
        </p:nvSpPr>
        <p:spPr bwMode="auto">
          <a:xfrm>
            <a:off x="5000186" y="3387890"/>
            <a:ext cx="0" cy="810168"/>
          </a:xfrm>
          <a:prstGeom prst="line">
            <a:avLst/>
          </a:prstGeom>
          <a:noFill/>
          <a:ln w="635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2669" b="1">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椭圆 3088"/>
          <p:cNvSpPr>
            <a:spLocks noChangeArrowheads="1"/>
          </p:cNvSpPr>
          <p:nvPr/>
        </p:nvSpPr>
        <p:spPr bwMode="auto">
          <a:xfrm>
            <a:off x="313258" y="4285402"/>
            <a:ext cx="169622" cy="169622"/>
          </a:xfrm>
          <a:prstGeom prst="ellipse">
            <a:avLst/>
          </a:prstGeom>
          <a:solidFill>
            <a:schemeClr val="accent1"/>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8" name="椭圆 3087"/>
          <p:cNvSpPr>
            <a:spLocks noChangeArrowheads="1"/>
          </p:cNvSpPr>
          <p:nvPr/>
        </p:nvSpPr>
        <p:spPr bwMode="auto">
          <a:xfrm>
            <a:off x="3632054" y="2198605"/>
            <a:ext cx="482083" cy="482083"/>
          </a:xfrm>
          <a:prstGeom prst="ellipse">
            <a:avLst/>
          </a:prstGeom>
          <a:solidFill>
            <a:schemeClr val="accent2"/>
          </a:solidFill>
          <a:ln>
            <a:noFill/>
          </a:ln>
          <a:extLst/>
        </p:spPr>
        <p:txBody>
          <a:bodyPr/>
          <a:lstStyle/>
          <a:p>
            <a:endParaRPr lang="zh-CN" altLang="en-US" sz="2669" b="1">
              <a:latin typeface="Arial" panose="020B0604020202020204" pitchFamily="34" charset="0"/>
              <a:ea typeface="微软雅黑" panose="020B0503020204020204" pitchFamily="34" charset="-122"/>
              <a:sym typeface="Arial" panose="020B0604020202020204" pitchFamily="34" charset="0"/>
            </a:endParaRPr>
          </a:p>
        </p:txBody>
      </p:sp>
      <p:sp>
        <p:nvSpPr>
          <p:cNvPr id="89" name="矩形 88"/>
          <p:cNvSpPr/>
          <p:nvPr/>
        </p:nvSpPr>
        <p:spPr>
          <a:xfrm>
            <a:off x="4941857" y="3240056"/>
            <a:ext cx="3408567" cy="720197"/>
          </a:xfrm>
          <a:prstGeom prst="rect">
            <a:avLst/>
          </a:prstGeom>
        </p:spPr>
        <p:txBody>
          <a:bodyPr wrap="square" lIns="0" tIns="0" rIns="0" bIns="0">
            <a:spAutoFit/>
          </a:bodyPr>
          <a:lstStyle/>
          <a:p>
            <a:pPr>
              <a:lnSpc>
                <a:spcPct val="130000"/>
              </a:lnSpc>
            </a:pPr>
            <a:r>
              <a:rPr lang="zh-CN" altLang="en-US" sz="3600" b="1">
                <a:solidFill>
                  <a:schemeClr val="accent2"/>
                </a:solidFill>
                <a:latin typeface="Arial" panose="020B0604020202020204" pitchFamily="34" charset="0"/>
                <a:ea typeface="微软雅黑" panose="020B0503020204020204" pitchFamily="34" charset="-122"/>
                <a:sym typeface="Arial" panose="020B0604020202020204" pitchFamily="34" charset="0"/>
              </a:rPr>
              <a:t>数据提取与处理</a:t>
            </a:r>
            <a:endPar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文本框 89"/>
          <p:cNvSpPr txBox="1"/>
          <p:nvPr/>
        </p:nvSpPr>
        <p:spPr>
          <a:xfrm>
            <a:off x="4941856" y="3791422"/>
            <a:ext cx="3978695" cy="461665"/>
          </a:xfrm>
          <a:prstGeom prst="rect">
            <a:avLst/>
          </a:prstGeom>
          <a:noFill/>
        </p:spPr>
        <p:txBody>
          <a:bodyPr wrap="square" lIns="0" tIns="0" rIns="0" bIns="0" rtlCol="0">
            <a:spAutoFit/>
          </a:bodyPr>
          <a:lstStyle/>
          <a:p>
            <a:pPr algn="just">
              <a:lnSpc>
                <a:spcPct val="150000"/>
              </a:lnSpc>
            </a:pPr>
            <a:r>
              <a:rPr lang="zh-CN" altLang="en-US" sz="2000" b="1"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找出最关键独立变量</a:t>
            </a:r>
          </a:p>
        </p:txBody>
      </p:sp>
    </p:spTree>
    <p:extLst>
      <p:ext uri="{BB962C8B-B14F-4D97-AF65-F5344CB8AC3E}">
        <p14:creationId xmlns:p14="http://schemas.microsoft.com/office/powerpoint/2010/main" val="23045429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2"/>
          <p:cNvSpPr txBox="1">
            <a:spLocks/>
          </p:cNvSpPr>
          <p:nvPr/>
        </p:nvSpPr>
        <p:spPr>
          <a:xfrm>
            <a:off x="5314991" y="2181186"/>
            <a:ext cx="1091217" cy="587461"/>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a:t>
            </a:r>
            <a:endParaRPr lang="en-US" altLang="zh-CN"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文字内容</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Content Placeholder 2"/>
          <p:cNvSpPr txBox="1">
            <a:spLocks/>
          </p:cNvSpPr>
          <p:nvPr/>
        </p:nvSpPr>
        <p:spPr>
          <a:xfrm>
            <a:off x="2949823" y="2536206"/>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TextBox 23"/>
          <p:cNvSpPr txBox="1"/>
          <p:nvPr/>
        </p:nvSpPr>
        <p:spPr>
          <a:xfrm>
            <a:off x="861591" y="215316"/>
            <a:ext cx="3240360" cy="923330"/>
          </a:xfrm>
          <a:prstGeom prst="rect">
            <a:avLst/>
          </a:prstGeom>
          <a:noFill/>
        </p:spPr>
        <p:txBody>
          <a:bodyPr wrap="square" rtlCol="0">
            <a:spAutoFit/>
          </a:bodyPr>
          <a:lstStyle/>
          <a:p>
            <a:pPr>
              <a:lnSpc>
                <a:spcPct val="150000"/>
              </a:lnSpc>
            </a:pPr>
            <a:r>
              <a:rPr lang="zh-CN" altLang="en-US" sz="3600" dirty="0">
                <a:solidFill>
                  <a:schemeClr val="accent1"/>
                </a:solidFill>
                <a:latin typeface="Impact" panose="020B0806030902050204" pitchFamily="34" charset="0"/>
                <a:ea typeface="微软雅黑" panose="020B0503020204020204" pitchFamily="34" charset="-122"/>
                <a:cs typeface="+mn-ea"/>
                <a:sym typeface="+mn-lt"/>
              </a:rPr>
              <a:t>数据提取</a:t>
            </a:r>
            <a:endParaRPr lang="en-GB" altLang="zh-CN" sz="3600" dirty="0">
              <a:solidFill>
                <a:schemeClr val="accent1"/>
              </a:solidFill>
              <a:latin typeface="Impact" panose="020B0806030902050204" pitchFamily="34" charset="0"/>
              <a:ea typeface="微软雅黑" panose="020B0503020204020204" pitchFamily="34" charset="-122"/>
              <a:cs typeface="+mn-ea"/>
              <a:sym typeface="+mn-lt"/>
            </a:endParaRPr>
          </a:p>
        </p:txBody>
      </p:sp>
      <p:sp>
        <p:nvSpPr>
          <p:cNvPr id="11" name="TextBox 10"/>
          <p:cNvSpPr txBox="1"/>
          <p:nvPr/>
        </p:nvSpPr>
        <p:spPr>
          <a:xfrm>
            <a:off x="845294" y="1518300"/>
            <a:ext cx="8208912" cy="954107"/>
          </a:xfrm>
          <a:prstGeom prst="rect">
            <a:avLst/>
          </a:prstGeom>
          <a:noFill/>
        </p:spPr>
        <p:txBody>
          <a:bodyPr wrap="square" rtlCol="0">
            <a:spAutoFit/>
          </a:bodyPr>
          <a:lstStyle/>
          <a:p>
            <a:r>
              <a:rPr lang="zh-CN" altLang="en-US" sz="2800" dirty="0"/>
              <a:t>利用</a:t>
            </a:r>
            <a:r>
              <a:rPr lang="en-US" altLang="zh-CN" sz="2800" dirty="0"/>
              <a:t>python</a:t>
            </a:r>
            <a:r>
              <a:rPr lang="zh-CN" altLang="en-US" sz="2800" dirty="0"/>
              <a:t>从</a:t>
            </a:r>
            <a:r>
              <a:rPr lang="en-US" altLang="zh-CN" sz="2800" dirty="0" err="1"/>
              <a:t>AliExpress</a:t>
            </a:r>
            <a:r>
              <a:rPr lang="zh-CN" altLang="en-US" sz="2800" dirty="0"/>
              <a:t>中对数据进行关键词提取与分类，并汇入</a:t>
            </a:r>
            <a:r>
              <a:rPr lang="en-US" altLang="zh-CN" sz="2800" dirty="0"/>
              <a:t>Excel</a:t>
            </a:r>
            <a:r>
              <a:rPr lang="zh-CN" altLang="en-US" sz="2800" dirty="0"/>
              <a:t>表格中进行汇总处理</a:t>
            </a:r>
          </a:p>
        </p:txBody>
      </p:sp>
      <p:sp>
        <p:nvSpPr>
          <p:cNvPr id="31799" name="Rectangle 55"/>
          <p:cNvSpPr>
            <a:spLocks noChangeArrowheads="1"/>
          </p:cNvSpPr>
          <p:nvPr/>
        </p:nvSpPr>
        <p:spPr bwMode="auto">
          <a:xfrm>
            <a:off x="-1607344"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1846" name="Picture 102"/>
          <p:cNvPicPr>
            <a:picLocks noChangeAspect="1" noChangeArrowheads="1"/>
          </p:cNvPicPr>
          <p:nvPr/>
        </p:nvPicPr>
        <p:blipFill>
          <a:blip r:embed="rId3" cstate="print"/>
          <a:srcRect/>
          <a:stretch>
            <a:fillRect/>
          </a:stretch>
        </p:blipFill>
        <p:spPr bwMode="auto">
          <a:xfrm>
            <a:off x="67860" y="2896245"/>
            <a:ext cx="9541060" cy="3600400"/>
          </a:xfrm>
          <a:prstGeom prst="rect">
            <a:avLst/>
          </a:prstGeom>
          <a:noFill/>
          <a:ln w="9525">
            <a:noFill/>
            <a:miter lim="800000"/>
            <a:headEnd/>
            <a:tailEnd/>
          </a:ln>
        </p:spPr>
      </p:pic>
    </p:spTree>
    <p:extLst>
      <p:ext uri="{BB962C8B-B14F-4D97-AF65-F5344CB8AC3E}">
        <p14:creationId xmlns:p14="http://schemas.microsoft.com/office/powerpoint/2010/main" val="3666122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nodePh="1">
                                  <p:stCondLst>
                                    <p:cond delay="0"/>
                                  </p:stCondLst>
                                  <p:endCondLst>
                                    <p:cond evt="begin" delay="0">
                                      <p:tn val="10"/>
                                    </p:cond>
                                  </p:end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1D93E8CE-2572-4B4B-8209-E50A9BC020D7"/>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536.pptx"/>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485">
      <a:dk1>
        <a:sysClr val="windowText" lastClr="000000"/>
      </a:dk1>
      <a:lt1>
        <a:sysClr val="window" lastClr="FFFFFF"/>
      </a:lt1>
      <a:dk2>
        <a:srgbClr val="44546A"/>
      </a:dk2>
      <a:lt2>
        <a:srgbClr val="E7E6E6"/>
      </a:lt2>
      <a:accent1>
        <a:srgbClr val="277570"/>
      </a:accent1>
      <a:accent2>
        <a:srgbClr val="5FC7A4"/>
      </a:accent2>
      <a:accent3>
        <a:srgbClr val="277570"/>
      </a:accent3>
      <a:accent4>
        <a:srgbClr val="5FC7A4"/>
      </a:accent4>
      <a:accent5>
        <a:srgbClr val="277570"/>
      </a:accent5>
      <a:accent6>
        <a:srgbClr val="5FC7A4"/>
      </a:accent6>
      <a:hlink>
        <a:srgbClr val="277570"/>
      </a:hlink>
      <a:folHlink>
        <a:srgbClr val="5FC7A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stretch>
            <a:fillRect/>
          </a:stretch>
        </a:blipFill>
      </a:spPr>
      <a:bodyPr/>
      <a:lstStyle>
        <a:defPPr>
          <a:defRPr>
            <a:no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1996</Words>
  <Application>Microsoft Office PowerPoint</Application>
  <PresentationFormat>自定义</PresentationFormat>
  <Paragraphs>577</Paragraphs>
  <Slides>36</Slides>
  <Notes>11</Notes>
  <HiddenSlides>6</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0</vt:i4>
      </vt:variant>
      <vt:variant>
        <vt:lpstr>幻灯片标题</vt:lpstr>
      </vt:variant>
      <vt:variant>
        <vt:i4>36</vt:i4>
      </vt:variant>
    </vt:vector>
  </HeadingPairs>
  <TitlesOfParts>
    <vt:vector size="52" baseType="lpstr">
      <vt:lpstr>Mangal</vt:lpstr>
      <vt:lpstr>仿宋_GB2312</vt:lpstr>
      <vt:lpstr>STXingkai</vt:lpstr>
      <vt:lpstr>华文隶书</vt:lpstr>
      <vt:lpstr>宋体</vt:lpstr>
      <vt:lpstr>宋体</vt:lpstr>
      <vt:lpstr>微软雅黑</vt:lpstr>
      <vt:lpstr>楷体</vt:lpstr>
      <vt:lpstr>Arial</vt:lpstr>
      <vt:lpstr>Calibri</vt:lpstr>
      <vt:lpstr>Calibri Light</vt:lpstr>
      <vt:lpstr>Cambria Math</vt:lpstr>
      <vt:lpstr>Impact</vt:lpstr>
      <vt:lpstr>Times New Roman</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清新叶子</dc:title>
  <dc:creator/>
  <cp:keywords>www.1ppt.com</cp:keywords>
  <cp:lastModifiedBy/>
  <cp:revision>1</cp:revision>
  <dcterms:created xsi:type="dcterms:W3CDTF">2016-10-17T14:00:15Z</dcterms:created>
  <dcterms:modified xsi:type="dcterms:W3CDTF">2018-11-08T12:22:11Z</dcterms:modified>
</cp:coreProperties>
</file>