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73" r:id="rId2"/>
    <p:sldId id="274" r:id="rId3"/>
    <p:sldId id="282" r:id="rId4"/>
    <p:sldId id="275" r:id="rId5"/>
    <p:sldId id="276" r:id="rId6"/>
    <p:sldId id="279" r:id="rId7"/>
    <p:sldId id="280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>
      <p:cViewPr varScale="1">
        <p:scale>
          <a:sx n="84" d="100"/>
          <a:sy n="84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0.21985815602836933</c:v>
                </c:pt>
                <c:pt idx="1">
                  <c:v>0.25032765399737938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0.46153846153846267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0.1756225425950203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0.23076923076923164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0.29078014184397238</c:v>
                </c:pt>
                <c:pt idx="1">
                  <c:v>0.28178243774574185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0.22804718217562364</c:v>
                </c:pt>
                <c:pt idx="2">
                  <c:v>0.125</c:v>
                </c:pt>
                <c:pt idx="3">
                  <c:v>0.28981723237597967</c:v>
                </c:pt>
                <c:pt idx="4">
                  <c:v>0.115384615384615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6.4220183486238619E-2</c:v>
                </c:pt>
                <c:pt idx="2">
                  <c:v>0.125</c:v>
                </c:pt>
                <c:pt idx="3">
                  <c:v>8.6161879895561427E-2</c:v>
                </c:pt>
                <c:pt idx="4">
                  <c:v>3.8461538461538498E-2</c:v>
                </c:pt>
              </c:numCache>
            </c:numRef>
          </c:val>
        </c:ser>
        <c:overlap val="100"/>
        <c:axId val="115600000"/>
        <c:axId val="115831168"/>
      </c:barChart>
      <c:catAx>
        <c:axId val="11560000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831168"/>
        <c:crosses val="autoZero"/>
        <c:auto val="1"/>
        <c:lblAlgn val="ctr"/>
        <c:lblOffset val="100"/>
      </c:catAx>
      <c:valAx>
        <c:axId val="1158311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60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dirty="0" smtClean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dirty="0" smtClean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200" b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can be the first choice when improving the phone’s quality</a:t>
          </a:r>
          <a:endParaRPr lang="zh-CN" altLang="en-US" sz="2200" b="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Public are </a:t>
          </a:r>
          <a:r>
            <a:rPr lang="en-US" altLang="zh-CN" sz="2000" b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insensitive to the change in display resolution and camera resolution</a:t>
          </a:r>
          <a:r>
            <a:rPr lang="en-US" altLang="zh-CN" sz="20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, so manufacturers should give more thought to lowering the price when these two factors are taken into account.</a:t>
          </a:r>
          <a:endParaRPr lang="zh-CN" altLang="en-US" sz="2400" b="1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BAC9D4-3257-4948-847F-E8337EB792DD}" type="pres">
      <dgm:prSet presAssocID="{60046057-0083-44BC-979F-8B3B9A33F70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E07806B-11DD-4592-A0A1-74E0ED7745E2}" type="pres">
      <dgm:prSet presAssocID="{F10DED6F-F1A5-4395-8D97-81E6FC84D1A1}" presName="linNode" presStyleCnt="0"/>
      <dgm:spPr/>
    </dgm:pt>
    <dgm:pt modelId="{6A1A3DCA-A819-45E8-AE5B-3C4B633FD574}" type="pres">
      <dgm:prSet presAssocID="{F10DED6F-F1A5-4395-8D97-81E6FC84D1A1}" presName="parentShp" presStyleLbl="node1" presStyleIdx="0" presStyleCnt="2" custScaleX="51753" custScaleY="57487" custLinFactNeighborX="-3734" custLinFactNeighborY="131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45EF57-307A-43C8-8ECA-4E4322153777}" type="pres">
      <dgm:prSet presAssocID="{F10DED6F-F1A5-4395-8D97-81E6FC84D1A1}" presName="childShp" presStyleLbl="bgAccFollowNode1" presStyleIdx="0" presStyleCnt="2" custScaleX="80738" custScaleY="78544" custLinFactNeighborX="-5601" custLinFactNeighborY="128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4AD5EE-649D-486F-8AF6-F1AE2D7E2611}" type="pres">
      <dgm:prSet presAssocID="{733DB24E-E952-42C6-AAE2-7E8EDBF9780B}" presName="spacing" presStyleCnt="0"/>
      <dgm:spPr/>
    </dgm:pt>
    <dgm:pt modelId="{488CD8C2-0D89-4293-AAD3-3748380B7BFD}" type="pres">
      <dgm:prSet presAssocID="{47814C37-F493-4299-81DC-CAE3894975A6}" presName="linNode" presStyleCnt="0"/>
      <dgm:spPr/>
    </dgm:pt>
    <dgm:pt modelId="{BE32D75B-6649-43C6-8B39-FB4895679A16}" type="pres">
      <dgm:prSet presAssocID="{47814C37-F493-4299-81DC-CAE3894975A6}" presName="parentShp" presStyleLbl="node1" presStyleIdx="1" presStyleCnt="2" custScaleX="47191" custScaleY="76425" custLinFactNeighborX="-1874" custLinFactNeighborY="68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8BD255-0184-476F-AF9E-EC3422C6E1F9}" type="pres">
      <dgm:prSet presAssocID="{47814C37-F493-4299-81DC-CAE3894975A6}" presName="childShp" presStyleLbl="bgAccFollowNode1" presStyleIdx="1" presStyleCnt="2" custScaleX="100348" custScaleY="127304" custLinFactNeighborX="-3182" custLinFactNeighborY="53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610CDA-4802-4D4A-B96F-39550BABCBE9}" type="presOf" srcId="{60046057-0083-44BC-979F-8B3B9A33F70D}" destId="{48BAC9D4-3257-4948-847F-E8337EB792DD}" srcOrd="0" destOrd="0" presId="urn:microsoft.com/office/officeart/2005/8/layout/vList6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ED864922-7887-4AF9-A069-FCAD4C1CF06F}" type="presOf" srcId="{F10DED6F-F1A5-4395-8D97-81E6FC84D1A1}" destId="{6A1A3DCA-A819-45E8-AE5B-3C4B633FD574}" srcOrd="0" destOrd="0" presId="urn:microsoft.com/office/officeart/2005/8/layout/vList6"/>
    <dgm:cxn modelId="{9DA06AA0-D775-4992-B0EF-1069E496E0CC}" type="presOf" srcId="{05512DBE-4089-421E-8449-DFDC84FC9C15}" destId="{2645EF57-307A-43C8-8ECA-4E4322153777}" srcOrd="0" destOrd="0" presId="urn:microsoft.com/office/officeart/2005/8/layout/vList6"/>
    <dgm:cxn modelId="{BC11021A-DACA-484D-A27F-EA5FA31A2F02}" type="presOf" srcId="{E7739807-B14B-4AFF-BDFD-8A8D37490972}" destId="{608BD255-0184-476F-AF9E-EC3422C6E1F9}" srcOrd="0" destOrd="0" presId="urn:microsoft.com/office/officeart/2005/8/layout/vList6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488EDFF6-6266-42BE-8AD7-9F154CC9E1A6}" type="presOf" srcId="{47814C37-F493-4299-81DC-CAE3894975A6}" destId="{BE32D75B-6649-43C6-8B39-FB4895679A16}" srcOrd="0" destOrd="0" presId="urn:microsoft.com/office/officeart/2005/8/layout/vList6"/>
    <dgm:cxn modelId="{0CA99DCB-4858-45DF-AD1D-6E63E95DF664}" type="presParOf" srcId="{48BAC9D4-3257-4948-847F-E8337EB792DD}" destId="{7E07806B-11DD-4592-A0A1-74E0ED7745E2}" srcOrd="0" destOrd="0" presId="urn:microsoft.com/office/officeart/2005/8/layout/vList6"/>
    <dgm:cxn modelId="{6887DC7C-D76E-4B41-AF8E-57487D2BE922}" type="presParOf" srcId="{7E07806B-11DD-4592-A0A1-74E0ED7745E2}" destId="{6A1A3DCA-A819-45E8-AE5B-3C4B633FD574}" srcOrd="0" destOrd="0" presId="urn:microsoft.com/office/officeart/2005/8/layout/vList6"/>
    <dgm:cxn modelId="{15C97389-9648-43DF-95E7-4F6B181B1840}" type="presParOf" srcId="{7E07806B-11DD-4592-A0A1-74E0ED7745E2}" destId="{2645EF57-307A-43C8-8ECA-4E4322153777}" srcOrd="1" destOrd="0" presId="urn:microsoft.com/office/officeart/2005/8/layout/vList6"/>
    <dgm:cxn modelId="{C58A5686-F035-4647-B942-B467172816CA}" type="presParOf" srcId="{48BAC9D4-3257-4948-847F-E8337EB792DD}" destId="{EB4AD5EE-649D-486F-8AF6-F1AE2D7E2611}" srcOrd="1" destOrd="0" presId="urn:microsoft.com/office/officeart/2005/8/layout/vList6"/>
    <dgm:cxn modelId="{8DF92E16-45C0-4C2E-BD71-3FBB32899B4D}" type="presParOf" srcId="{48BAC9D4-3257-4948-847F-E8337EB792DD}" destId="{488CD8C2-0D89-4293-AAD3-3748380B7BFD}" srcOrd="2" destOrd="0" presId="urn:microsoft.com/office/officeart/2005/8/layout/vList6"/>
    <dgm:cxn modelId="{34B65FA6-606F-4C29-B61B-AE291587B676}" type="presParOf" srcId="{488CD8C2-0D89-4293-AAD3-3748380B7BFD}" destId="{BE32D75B-6649-43C6-8B39-FB4895679A16}" srcOrd="0" destOrd="0" presId="urn:microsoft.com/office/officeart/2005/8/layout/vList6"/>
    <dgm:cxn modelId="{88759AB0-63CF-4B4A-AE50-9AA612F8F4E6}" type="presParOf" srcId="{488CD8C2-0D89-4293-AAD3-3748380B7BFD}" destId="{608BD255-0184-476F-AF9E-EC3422C6E1F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b="1" baseline="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/>
      <dgm:spPr/>
      <dgm:t>
        <a:bodyPr/>
        <a:lstStyle/>
        <a:p>
          <a:r>
            <a:rPr lang="en-US" altLang="zh-CN" b="1" dirty="0" smtClean="0">
              <a:latin typeface="Times New Roman" pitchFamily="18" charset="0"/>
              <a:cs typeface="Times New Roman" pitchFamily="18" charset="0"/>
            </a:rPr>
            <a:t>Weigh-determining method can display </a:t>
          </a:r>
          <a:r>
            <a: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straightforward analysis towards important independent variables</a:t>
          </a:r>
          <a:r>
            <a:rPr lang="en-US" altLang="zh-CN" b="1" dirty="0" smtClean="0">
              <a:latin typeface="Times New Roman" pitchFamily="18" charset="0"/>
              <a:cs typeface="Times New Roman" pitchFamily="18" charset="0"/>
            </a:rPr>
            <a:t>, aiding as an auxiliary analysis</a:t>
          </a:r>
          <a:endParaRPr lang="zh-CN" altLang="en-US" b="1" dirty="0"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PCA and BP neuron network fitting give the </a:t>
          </a:r>
          <a:r>
            <a: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methods </a:t>
          </a:r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 the analysis of independent variables, which help to explore the needs of the public as well as give the ranking of most important variables.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/>
      <dgm:spPr/>
      <dgm:t>
        <a:bodyPr/>
        <a:lstStyle/>
        <a:p>
          <a:r>
            <a:rPr lang="en-US" altLang="zh-CN" b="1" dirty="0" smtClean="0">
              <a:latin typeface="Times New Roman" pitchFamily="18" charset="0"/>
              <a:cs typeface="Times New Roman" pitchFamily="18" charset="0"/>
            </a:rPr>
            <a:t>The optimized models give </a:t>
          </a:r>
          <a:r>
            <a: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analysis </a:t>
          </a:r>
          <a:r>
            <a:rPr lang="en-US" altLang="zh-CN" b="1" dirty="0" smtClean="0">
              <a:latin typeface="Times New Roman" pitchFamily="18" charset="0"/>
              <a:cs typeface="Times New Roman" pitchFamily="18" charset="0"/>
            </a:rPr>
            <a:t>towards specific traits of cell phones, the results of which could guide the optimization of cell phone products among manufacturers.</a:t>
          </a:r>
          <a:endParaRPr lang="zh-CN" altLang="en-US" b="1" dirty="0"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The application and optimized model could successfully </a:t>
          </a:r>
          <a:r>
            <a: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predict the sales volume of cell phones</a:t>
          </a:r>
          <a:r>
            <a: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based on the testing set, which gives our model pragmatic value in the field of economy.</a:t>
          </a:r>
          <a:endParaRPr lang="zh-CN" altLang="en-US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CF41435-2819-43BC-9FE4-E114365F3B56}" type="pres">
      <dgm:prSet presAssocID="{CE00F5CB-A690-4EF8-AA00-43AE7B38357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D432DE-0914-466A-9A54-9F58FA4FB8E2}" type="pres">
      <dgm:prSet presAssocID="{54C5ADE1-812E-4298-A821-B2770137D22A}" presName="composite" presStyleCnt="0"/>
      <dgm:spPr/>
    </dgm:pt>
    <dgm:pt modelId="{5BE1741A-31AB-49C7-BBB9-17048400F0B3}" type="pres">
      <dgm:prSet presAssocID="{54C5ADE1-812E-4298-A821-B2770137D22A}" presName="parentText" presStyleLbl="alignNode1" presStyleIdx="0" presStyleCnt="4" custScaleX="96092" custLinFactNeighborX="0" custLinFactNeighborY="43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720786-CD0F-4B01-9C54-52A2D3B3891A}" type="pres">
      <dgm:prSet presAssocID="{54C5ADE1-812E-4298-A821-B2770137D22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AC5E-666A-4FA4-B4B0-0CAC8F9DAABB}" type="pres">
      <dgm:prSet presAssocID="{489D6379-C4DE-40EB-83B1-9D026FCA3CF0}" presName="sp" presStyleCnt="0"/>
      <dgm:spPr/>
    </dgm:pt>
    <dgm:pt modelId="{EEF2B9B8-9D60-40F8-9CB0-FDC7D1530A28}" type="pres">
      <dgm:prSet presAssocID="{BB47568A-3B6E-41B6-9732-6A5915EEF2E2}" presName="composite" presStyleCnt="0"/>
      <dgm:spPr/>
    </dgm:pt>
    <dgm:pt modelId="{7D512C88-9E75-4BB5-B297-D84E27B83F9F}" type="pres">
      <dgm:prSet presAssocID="{BB47568A-3B6E-41B6-9732-6A5915EEF2E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DFB7F-9975-4C1F-A29D-28D02B14EF80}" type="pres">
      <dgm:prSet presAssocID="{BB47568A-3B6E-41B6-9732-6A5915EEF2E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66ED5-6E15-4526-9265-EB80D1AFFCFB}" type="pres">
      <dgm:prSet presAssocID="{84E38701-A796-488D-B9A3-9DC991D88752}" presName="sp" presStyleCnt="0"/>
      <dgm:spPr/>
    </dgm:pt>
    <dgm:pt modelId="{574ECFF0-C016-433F-BE5D-876784883F1A}" type="pres">
      <dgm:prSet presAssocID="{0970E5E0-1B61-45DB-A4E4-F2182B6EFA49}" presName="composite" presStyleCnt="0"/>
      <dgm:spPr/>
    </dgm:pt>
    <dgm:pt modelId="{75604D26-8377-4B8B-AC20-983F51702F76}" type="pres">
      <dgm:prSet presAssocID="{0970E5E0-1B61-45DB-A4E4-F2182B6EFA4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B6C5D0-1DF6-4822-8B10-3810AF366E2A}" type="pres">
      <dgm:prSet presAssocID="{0970E5E0-1B61-45DB-A4E4-F2182B6EFA4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369DF1-1ABB-4540-B037-9D00711A706E}" type="pres">
      <dgm:prSet presAssocID="{14CF5161-2895-473D-B889-90506C612FD0}" presName="sp" presStyleCnt="0"/>
      <dgm:spPr/>
    </dgm:pt>
    <dgm:pt modelId="{B7B364D3-4BEA-499A-B0F3-878480D8FB65}" type="pres">
      <dgm:prSet presAssocID="{942B22BF-A410-4B05-907C-72F38DBF34E5}" presName="composite" presStyleCnt="0"/>
      <dgm:spPr/>
    </dgm:pt>
    <dgm:pt modelId="{24EAAECF-B7AF-4C64-A740-60FEF886795C}" type="pres">
      <dgm:prSet presAssocID="{942B22BF-A410-4B05-907C-72F38DBF34E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EB1D8-0BF8-4263-8800-95E8985D3CC3}" type="pres">
      <dgm:prSet presAssocID="{942B22BF-A410-4B05-907C-72F38DBF34E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094877-22EA-44B4-87A6-6802113651D7}" type="presOf" srcId="{67152304-62A2-4480-BB0F-7312C6C166BD}" destId="{75AEB1D8-0BF8-4263-8800-95E8985D3CC3}" srcOrd="0" destOrd="0" presId="urn:microsoft.com/office/officeart/2005/8/layout/chevron2"/>
    <dgm:cxn modelId="{A3B7D060-9149-4882-BA29-BE1004CFF1C6}" type="presOf" srcId="{942B22BF-A410-4B05-907C-72F38DBF34E5}" destId="{24EAAECF-B7AF-4C64-A740-60FEF886795C}" srcOrd="0" destOrd="0" presId="urn:microsoft.com/office/officeart/2005/8/layout/chevron2"/>
    <dgm:cxn modelId="{E25F7A10-2BE0-4812-90FD-D5B4C399CCFC}" type="presOf" srcId="{CE00F5CB-A690-4EF8-AA00-43AE7B383577}" destId="{BCF41435-2819-43BC-9FE4-E114365F3B56}" srcOrd="0" destOrd="0" presId="urn:microsoft.com/office/officeart/2005/8/layout/chevron2"/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2473C9BE-0C9E-4425-A4AB-F030303E8F7D}" type="presOf" srcId="{9E9AB031-32BC-49C1-BECF-8C7374B336A8}" destId="{4C720786-CD0F-4B01-9C54-52A2D3B3891A}" srcOrd="0" destOrd="0" presId="urn:microsoft.com/office/officeart/2005/8/layout/chevron2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852E957A-7656-4EC6-BACC-142CC9F2DA83}" type="presOf" srcId="{58C4DE59-49B3-4E65-B2B6-756426C8B5A3}" destId="{1B1DFB7F-9975-4C1F-A29D-28D02B14EF80}" srcOrd="0" destOrd="0" presId="urn:microsoft.com/office/officeart/2005/8/layout/chevron2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0F285CEC-71A4-4DAB-9B72-A3F7A8FF173E}" type="presOf" srcId="{BB47568A-3B6E-41B6-9732-6A5915EEF2E2}" destId="{7D512C88-9E75-4BB5-B297-D84E27B83F9F}" srcOrd="0" destOrd="0" presId="urn:microsoft.com/office/officeart/2005/8/layout/chevron2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15BECF44-C6D8-4361-B1F7-8353D95F5B36}" type="presOf" srcId="{54C5ADE1-812E-4298-A821-B2770137D22A}" destId="{5BE1741A-31AB-49C7-BBB9-17048400F0B3}" srcOrd="0" destOrd="0" presId="urn:microsoft.com/office/officeart/2005/8/layout/chevron2"/>
    <dgm:cxn modelId="{1683232F-E91D-4695-A842-1933143CC948}" type="presOf" srcId="{BAE28226-7DE8-4753-8F49-6B7FE4321F5E}" destId="{D0B6C5D0-1DF6-4822-8B10-3810AF366E2A}" srcOrd="0" destOrd="0" presId="urn:microsoft.com/office/officeart/2005/8/layout/chevron2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103EFCF2-5123-405A-AFC2-2D5110BE4E53}" type="presOf" srcId="{0970E5E0-1B61-45DB-A4E4-F2182B6EFA49}" destId="{75604D26-8377-4B8B-AC20-983F51702F76}" srcOrd="0" destOrd="0" presId="urn:microsoft.com/office/officeart/2005/8/layout/chevron2"/>
    <dgm:cxn modelId="{F050F5ED-BE9E-4D2F-8727-0F7066A0582E}" type="presParOf" srcId="{BCF41435-2819-43BC-9FE4-E114365F3B56}" destId="{91D432DE-0914-466A-9A54-9F58FA4FB8E2}" srcOrd="0" destOrd="0" presId="urn:microsoft.com/office/officeart/2005/8/layout/chevron2"/>
    <dgm:cxn modelId="{AF9D6E86-494A-4A8D-BE9B-9FAFF6C904AE}" type="presParOf" srcId="{91D432DE-0914-466A-9A54-9F58FA4FB8E2}" destId="{5BE1741A-31AB-49C7-BBB9-17048400F0B3}" srcOrd="0" destOrd="0" presId="urn:microsoft.com/office/officeart/2005/8/layout/chevron2"/>
    <dgm:cxn modelId="{F509192D-691C-4A98-9D79-DB1BEA1A5C0C}" type="presParOf" srcId="{91D432DE-0914-466A-9A54-9F58FA4FB8E2}" destId="{4C720786-CD0F-4B01-9C54-52A2D3B3891A}" srcOrd="1" destOrd="0" presId="urn:microsoft.com/office/officeart/2005/8/layout/chevron2"/>
    <dgm:cxn modelId="{7C9C76A9-E187-4DB0-AAEE-323F3D0D320B}" type="presParOf" srcId="{BCF41435-2819-43BC-9FE4-E114365F3B56}" destId="{D73EAC5E-666A-4FA4-B4B0-0CAC8F9DAABB}" srcOrd="1" destOrd="0" presId="urn:microsoft.com/office/officeart/2005/8/layout/chevron2"/>
    <dgm:cxn modelId="{5C3BA9CD-9033-4A06-B044-631CAC372B13}" type="presParOf" srcId="{BCF41435-2819-43BC-9FE4-E114365F3B56}" destId="{EEF2B9B8-9D60-40F8-9CB0-FDC7D1530A28}" srcOrd="2" destOrd="0" presId="urn:microsoft.com/office/officeart/2005/8/layout/chevron2"/>
    <dgm:cxn modelId="{7D69463D-D2CF-4D82-B511-3CDAB01BFF11}" type="presParOf" srcId="{EEF2B9B8-9D60-40F8-9CB0-FDC7D1530A28}" destId="{7D512C88-9E75-4BB5-B297-D84E27B83F9F}" srcOrd="0" destOrd="0" presId="urn:microsoft.com/office/officeart/2005/8/layout/chevron2"/>
    <dgm:cxn modelId="{5C04B62F-5E02-4A77-AA41-8D358BAF4191}" type="presParOf" srcId="{EEF2B9B8-9D60-40F8-9CB0-FDC7D1530A28}" destId="{1B1DFB7F-9975-4C1F-A29D-28D02B14EF80}" srcOrd="1" destOrd="0" presId="urn:microsoft.com/office/officeart/2005/8/layout/chevron2"/>
    <dgm:cxn modelId="{64B73C3D-FF4D-499A-8BB5-52954D0D1825}" type="presParOf" srcId="{BCF41435-2819-43BC-9FE4-E114365F3B56}" destId="{E2C66ED5-6E15-4526-9265-EB80D1AFFCFB}" srcOrd="3" destOrd="0" presId="urn:microsoft.com/office/officeart/2005/8/layout/chevron2"/>
    <dgm:cxn modelId="{53E8071B-1FF0-451C-88C6-83596CED8F36}" type="presParOf" srcId="{BCF41435-2819-43BC-9FE4-E114365F3B56}" destId="{574ECFF0-C016-433F-BE5D-876784883F1A}" srcOrd="4" destOrd="0" presId="urn:microsoft.com/office/officeart/2005/8/layout/chevron2"/>
    <dgm:cxn modelId="{CFF2A206-F796-44CE-A1FB-A26B8249D4B2}" type="presParOf" srcId="{574ECFF0-C016-433F-BE5D-876784883F1A}" destId="{75604D26-8377-4B8B-AC20-983F51702F76}" srcOrd="0" destOrd="0" presId="urn:microsoft.com/office/officeart/2005/8/layout/chevron2"/>
    <dgm:cxn modelId="{72328E44-DECF-4A76-9035-5BF8EE6EBA5D}" type="presParOf" srcId="{574ECFF0-C016-433F-BE5D-876784883F1A}" destId="{D0B6C5D0-1DF6-4822-8B10-3810AF366E2A}" srcOrd="1" destOrd="0" presId="urn:microsoft.com/office/officeart/2005/8/layout/chevron2"/>
    <dgm:cxn modelId="{D068F43A-7FA4-4417-BEB4-51D3B1E8EA7A}" type="presParOf" srcId="{BCF41435-2819-43BC-9FE4-E114365F3B56}" destId="{C1369DF1-1ABB-4540-B037-9D00711A706E}" srcOrd="5" destOrd="0" presId="urn:microsoft.com/office/officeart/2005/8/layout/chevron2"/>
    <dgm:cxn modelId="{D0243A6A-0B6C-4226-B450-5732E1D3EB02}" type="presParOf" srcId="{BCF41435-2819-43BC-9FE4-E114365F3B56}" destId="{B7B364D3-4BEA-499A-B0F3-878480D8FB65}" srcOrd="6" destOrd="0" presId="urn:microsoft.com/office/officeart/2005/8/layout/chevron2"/>
    <dgm:cxn modelId="{2E7C9EF2-5541-443B-B4AE-EB88B135BDE4}" type="presParOf" srcId="{B7B364D3-4BEA-499A-B0F3-878480D8FB65}" destId="{24EAAECF-B7AF-4C64-A740-60FEF886795C}" srcOrd="0" destOrd="0" presId="urn:microsoft.com/office/officeart/2005/8/layout/chevron2"/>
    <dgm:cxn modelId="{7628B480-D2E5-44F1-BA64-B9270CC388C9}" type="presParOf" srcId="{B7B364D3-4BEA-499A-B0F3-878480D8FB65}" destId="{75AEB1D8-0BF8-4263-8800-95E8985D3C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45EF57-307A-43C8-8ECA-4E4322153777}">
      <dsp:nvSpPr>
        <dsp:cNvPr id="0" name=""/>
        <dsp:cNvSpPr/>
      </dsp:nvSpPr>
      <dsp:spPr>
        <a:xfrm>
          <a:off x="3782410" y="172710"/>
          <a:ext cx="5406817" cy="10472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b="0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RAM,ROM,CPU</a:t>
          </a:r>
          <a:r>
            <a:rPr lang="zh-CN" altLang="en-US" sz="2200" b="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200" b="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can be the first choice when improving the phone’s quality</a:t>
          </a:r>
          <a:endParaRPr lang="zh-CN" altLang="en-US" sz="2200" b="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82410" y="172710"/>
        <a:ext cx="5406817" cy="1047206"/>
      </dsp:txXfrm>
    </dsp:sp>
    <dsp:sp modelId="{6A1A3DCA-A819-45E8-AE5B-3C4B633FD574}">
      <dsp:nvSpPr>
        <dsp:cNvPr id="0" name=""/>
        <dsp:cNvSpPr/>
      </dsp:nvSpPr>
      <dsp:spPr>
        <a:xfrm>
          <a:off x="1471899" y="316737"/>
          <a:ext cx="2310510" cy="7664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71899" y="316737"/>
        <a:ext cx="2310510" cy="766458"/>
      </dsp:txXfrm>
    </dsp:sp>
    <dsp:sp modelId="{608BD255-0184-476F-AF9E-EC3422C6E1F9}">
      <dsp:nvSpPr>
        <dsp:cNvPr id="0" name=""/>
        <dsp:cNvSpPr/>
      </dsp:nvSpPr>
      <dsp:spPr>
        <a:xfrm>
          <a:off x="3134346" y="1183009"/>
          <a:ext cx="6713486" cy="16973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Public are </a:t>
          </a:r>
          <a:r>
            <a:rPr lang="en-US" altLang="zh-CN" sz="2000" b="0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insensitive to the change in display resolution and camera resolution</a:t>
          </a:r>
          <a:r>
            <a:rPr lang="en-US" altLang="zh-CN" sz="2000" b="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, so manufacturers should give more thought to lowering the price when these two factors are taken into account.</a:t>
          </a:r>
          <a:endParaRPr lang="zh-CN" altLang="en-US" sz="2400" b="1" kern="1200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134346" y="1183009"/>
        <a:ext cx="6713486" cy="1697310"/>
      </dsp:txXfrm>
    </dsp:sp>
    <dsp:sp modelId="{BE32D75B-6649-43C6-8B39-FB4895679A16}">
      <dsp:nvSpPr>
        <dsp:cNvPr id="0" name=""/>
        <dsp:cNvSpPr/>
      </dsp:nvSpPr>
      <dsp:spPr>
        <a:xfrm>
          <a:off x="1046111" y="1612878"/>
          <a:ext cx="2104782" cy="1018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46111" y="1612878"/>
        <a:ext cx="2104782" cy="10189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E1741A-31AB-49C7-BBB9-17048400F0B3}">
      <dsp:nvSpPr>
        <dsp:cNvPr id="0" name=""/>
        <dsp:cNvSpPr/>
      </dsp:nvSpPr>
      <dsp:spPr>
        <a:xfrm rot="5400000">
          <a:off x="-227169" y="236091"/>
          <a:ext cx="1284741" cy="8304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1200" b="1" kern="1200" baseline="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5400000">
        <a:off x="-227169" y="236091"/>
        <a:ext cx="1284741" cy="830401"/>
      </dsp:txXfrm>
    </dsp:sp>
    <dsp:sp modelId="{4C720786-CD0F-4B01-9C54-52A2D3B3891A}">
      <dsp:nvSpPr>
        <dsp:cNvPr id="0" name=""/>
        <dsp:cNvSpPr/>
      </dsp:nvSpPr>
      <dsp:spPr>
        <a:xfrm rot="5400000">
          <a:off x="4326239" y="-3458784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latin typeface="Times New Roman" pitchFamily="18" charset="0"/>
              <a:cs typeface="Times New Roman" pitchFamily="18" charset="0"/>
            </a:rPr>
            <a:t>Weigh-determining method can display </a:t>
          </a:r>
          <a:r>
            <a:rPr lang="en-US" altLang="zh-CN" sz="18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straightforward analysis towards important independent variables</a:t>
          </a:r>
          <a:r>
            <a:rPr lang="en-US" altLang="zh-CN" sz="1800" b="1" kern="1200" dirty="0" smtClean="0">
              <a:latin typeface="Times New Roman" pitchFamily="18" charset="0"/>
              <a:cs typeface="Times New Roman" pitchFamily="18" charset="0"/>
            </a:rPr>
            <a:t>, aiding as an auxiliary analysis</a:t>
          </a:r>
          <a:endParaRPr lang="zh-CN" alt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4326239" y="-3458784"/>
        <a:ext cx="852654" cy="7776786"/>
      </dsp:txXfrm>
    </dsp:sp>
    <dsp:sp modelId="{7D512C88-9E75-4BB5-B297-D84E27B83F9F}">
      <dsp:nvSpPr>
        <dsp:cNvPr id="0" name=""/>
        <dsp:cNvSpPr/>
      </dsp:nvSpPr>
      <dsp:spPr>
        <a:xfrm rot="5400000">
          <a:off x="-210283" y="1352093"/>
          <a:ext cx="1284741" cy="864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5400000">
        <a:off x="-210283" y="1352093"/>
        <a:ext cx="1284741" cy="864173"/>
      </dsp:txXfrm>
    </dsp:sp>
    <dsp:sp modelId="{1B1DFB7F-9975-4C1F-A29D-28D02B14EF80}">
      <dsp:nvSpPr>
        <dsp:cNvPr id="0" name=""/>
        <dsp:cNvSpPr/>
      </dsp:nvSpPr>
      <dsp:spPr>
        <a:xfrm rot="5400000">
          <a:off x="4326239" y="-2320256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PCA and BP neuron network fitting give the </a:t>
          </a:r>
          <a:r>
            <a:rPr lang="en-US" altLang="zh-CN" sz="18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methods </a:t>
          </a:r>
          <a:r>
            <a:rPr lang="en-US" altLang="zh-CN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for the analysis of independent variables, which help to explore the needs of the public as well as give the ranking of most important variables.</a:t>
          </a:r>
          <a:endParaRPr lang="zh-CN" altLang="en-US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 rot="5400000">
        <a:off x="4326239" y="-2320256"/>
        <a:ext cx="852654" cy="7776786"/>
      </dsp:txXfrm>
    </dsp:sp>
    <dsp:sp modelId="{75604D26-8377-4B8B-AC20-983F51702F76}">
      <dsp:nvSpPr>
        <dsp:cNvPr id="0" name=""/>
        <dsp:cNvSpPr/>
      </dsp:nvSpPr>
      <dsp:spPr>
        <a:xfrm rot="5400000">
          <a:off x="-210283" y="2490621"/>
          <a:ext cx="1284741" cy="864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5400000">
        <a:off x="-210283" y="2490621"/>
        <a:ext cx="1284741" cy="864173"/>
      </dsp:txXfrm>
    </dsp:sp>
    <dsp:sp modelId="{D0B6C5D0-1DF6-4822-8B10-3810AF366E2A}">
      <dsp:nvSpPr>
        <dsp:cNvPr id="0" name=""/>
        <dsp:cNvSpPr/>
      </dsp:nvSpPr>
      <dsp:spPr>
        <a:xfrm rot="5400000">
          <a:off x="4326239" y="-1181728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latin typeface="Times New Roman" pitchFamily="18" charset="0"/>
              <a:cs typeface="Times New Roman" pitchFamily="18" charset="0"/>
            </a:rPr>
            <a:t>The optimized models give </a:t>
          </a:r>
          <a:r>
            <a:rPr lang="en-US" altLang="zh-CN" sz="18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quantitative analysis </a:t>
          </a:r>
          <a:r>
            <a:rPr lang="en-US" altLang="zh-CN" sz="1800" b="1" kern="1200" dirty="0" smtClean="0">
              <a:latin typeface="Times New Roman" pitchFamily="18" charset="0"/>
              <a:cs typeface="Times New Roman" pitchFamily="18" charset="0"/>
            </a:rPr>
            <a:t>towards specific traits of cell phones, the results of which could guide the optimization of cell phone products among manufacturers.</a:t>
          </a:r>
          <a:endParaRPr lang="zh-CN" altLang="en-US" sz="1800" b="1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4326239" y="-1181728"/>
        <a:ext cx="852654" cy="7776786"/>
      </dsp:txXfrm>
    </dsp:sp>
    <dsp:sp modelId="{24EAAECF-B7AF-4C64-A740-60FEF886795C}">
      <dsp:nvSpPr>
        <dsp:cNvPr id="0" name=""/>
        <dsp:cNvSpPr/>
      </dsp:nvSpPr>
      <dsp:spPr>
        <a:xfrm rot="5400000">
          <a:off x="-210283" y="3629149"/>
          <a:ext cx="1284741" cy="864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sz="1200" b="1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 rot="5400000">
        <a:off x="-210283" y="3629149"/>
        <a:ext cx="1284741" cy="864173"/>
      </dsp:txXfrm>
    </dsp:sp>
    <dsp:sp modelId="{75AEB1D8-0BF8-4263-8800-95E8985D3CC3}">
      <dsp:nvSpPr>
        <dsp:cNvPr id="0" name=""/>
        <dsp:cNvSpPr/>
      </dsp:nvSpPr>
      <dsp:spPr>
        <a:xfrm rot="5400000">
          <a:off x="4326239" y="-43200"/>
          <a:ext cx="852654" cy="7776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The application and optimized model could successfully </a:t>
          </a:r>
          <a:r>
            <a:rPr lang="en-US" altLang="zh-CN" sz="18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predict the sales volume of cell phones</a:t>
          </a:r>
          <a:r>
            <a:rPr lang="en-US" altLang="zh-CN" sz="1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based on the testing set, which gives our model pragmatic value in the field of economy.</a:t>
          </a:r>
          <a:endParaRPr lang="zh-CN" altLang="en-US" sz="1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 rot="5400000">
        <a:off x="4326239" y="-43200"/>
        <a:ext cx="852654" cy="7776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CD1E3-0D2F-40D9-9FB6-377B3296F7A8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8AE24-35D6-453A-9205-4DB032A2A5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286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4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9050" y="0"/>
            <a:ext cx="912495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Information Entropy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1368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entropy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(E(x) as the following) is used to measure the information we can get from a particular variable. Apply the information entropy to the calculation of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gain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will further help us to sift out the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important independent variables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3068960"/>
            <a:ext cx="2485573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573016"/>
            <a:ext cx="3528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The calculation of information entropy is based on the variables’ relationship with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Category Convert and Click Rate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, both of which represent the cell phones’ sales volume. The calculation of information gain of ROM is given here as an example.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7707441"/>
              </p:ext>
            </p:extLst>
          </p:nvPr>
        </p:nvGraphicFramePr>
        <p:xfrm>
          <a:off x="3851920" y="4005064"/>
          <a:ext cx="5040557" cy="2667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726"/>
                <a:gridCol w="1396593"/>
                <a:gridCol w="376006"/>
                <a:gridCol w="376006"/>
                <a:gridCol w="406039"/>
                <a:gridCol w="402301"/>
                <a:gridCol w="341784"/>
                <a:gridCol w="936102"/>
              </a:tblGrid>
              <a:tr h="555935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smtClean="0"/>
                        <a:t>ROM(GB)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Group number in Category Click </a:t>
                      </a:r>
                      <a:r>
                        <a:rPr lang="en-US" sz="1200" b="1" kern="100" dirty="0" smtClean="0"/>
                        <a:t>Rate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1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2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3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4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5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FFFF00"/>
                          </a:solidFill>
                        </a:rPr>
                        <a:t>Informati</a:t>
                      </a:r>
                      <a:r>
                        <a:rPr lang="en-US" altLang="zh-CN" sz="1200" b="1" kern="100" dirty="0" smtClean="0">
                          <a:solidFill>
                            <a:srgbClr val="FFFF00"/>
                          </a:solidFill>
                        </a:rPr>
                        <a:t>o</a:t>
                      </a:r>
                      <a:r>
                        <a:rPr lang="en-US" sz="1200" b="1" kern="100" dirty="0" smtClean="0">
                          <a:solidFill>
                            <a:srgbClr val="FFFF00"/>
                          </a:solidFill>
                        </a:rPr>
                        <a:t>n 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</a:rPr>
                        <a:t>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3294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2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0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3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2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1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0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329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4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5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6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13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7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0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329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8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64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38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63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54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8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329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16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110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89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132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143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36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32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64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44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82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63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29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64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83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38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62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49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16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128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3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4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5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7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0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4624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256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0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0</a:t>
                      </a:r>
                      <a:endParaRPr lang="zh-CN" sz="1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1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0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/>
                        <a:t>0</a:t>
                      </a:r>
                      <a:endParaRPr lang="zh-CN" sz="1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Information Entropy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1124744"/>
            <a:ext cx="486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Compare the information gain across all the variables, and we can thus rank the most important ones.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32954787"/>
              </p:ext>
            </p:extLst>
          </p:nvPr>
        </p:nvGraphicFramePr>
        <p:xfrm>
          <a:off x="323528" y="2924944"/>
          <a:ext cx="413177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152128"/>
                <a:gridCol w="1467478"/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/>
                        <a:t>Category Click </a:t>
                      </a:r>
                      <a:r>
                        <a:rPr lang="en-US" sz="1600" b="1" kern="100" dirty="0" smtClean="0"/>
                        <a:t>Rate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/>
                        <a:t>Category Convert </a:t>
                      </a:r>
                      <a:r>
                        <a:rPr lang="en-US" sz="1600" b="1" kern="100" dirty="0" smtClean="0"/>
                        <a:t>Rate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 smtClean="0"/>
                        <a:t>2.200779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/>
                        <a:t>2.081891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9989691"/>
              </p:ext>
            </p:extLst>
          </p:nvPr>
        </p:nvGraphicFramePr>
        <p:xfrm>
          <a:off x="4572000" y="2924944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/>
                <a:gridCol w="1738137"/>
                <a:gridCol w="1665091"/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/>
                        <a:t>Sum of the products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/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/>
                        <a:t>Gain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/>
                        <a:t>ROM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/>
                        <a:t>2.174619842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smtClean="0"/>
                        <a:t>0.026159369</a:t>
                      </a:r>
                      <a:endParaRPr lang="zh-CN" sz="16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385696"/>
              </p:ext>
            </p:extLst>
          </p:nvPr>
        </p:nvGraphicFramePr>
        <p:xfrm>
          <a:off x="323528" y="3861048"/>
          <a:ext cx="410445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73"/>
                <a:gridCol w="1392583"/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Ranking</a:t>
                      </a:r>
                      <a:r>
                        <a:rPr lang="en-US" altLang="zh-CN" sz="1600" b="1" baseline="0" dirty="0" smtClean="0"/>
                        <a:t> of variables depends on Category Click Rate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FF00"/>
                          </a:solidFill>
                        </a:rPr>
                        <a:t>Information</a:t>
                      </a:r>
                      <a:r>
                        <a:rPr lang="en-US" altLang="zh-CN" b="1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FFFF00"/>
                          </a:solidFill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Comment Count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/>
                        <a:t>Good Comment Count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Search Count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Score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Brand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Is Gallery Featured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Battery Capacity(</a:t>
                      </a:r>
                      <a:r>
                        <a:rPr lang="en-US" sz="1800" b="1" kern="100" dirty="0" err="1"/>
                        <a:t>mAh</a:t>
                      </a:r>
                      <a:r>
                        <a:rPr lang="en-US" sz="1800" b="1" kern="100" dirty="0"/>
                        <a:t>)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RAM(G)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38072441"/>
              </p:ext>
            </p:extLst>
          </p:nvPr>
        </p:nvGraphicFramePr>
        <p:xfrm>
          <a:off x="4572000" y="3875323"/>
          <a:ext cx="423210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/>
                <a:gridCol w="1460823"/>
              </a:tblGrid>
              <a:tr h="589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Ranking of variables depends on Category Convert 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FF00"/>
                          </a:solidFill>
                        </a:rPr>
                        <a:t>Information</a:t>
                      </a:r>
                      <a:r>
                        <a:rPr lang="en-US" altLang="zh-CN" b="1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rgbClr val="FFFF00"/>
                          </a:solidFill>
                        </a:rPr>
                        <a:t>Gain</a:t>
                      </a:r>
                      <a:endParaRPr lang="zh-CN" altLang="en-US" b="1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Comment Count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/>
                        <a:t>Good Comment Count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Search Count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Score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Brand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/>
                        <a:t>Is Gallery Featured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Battery Capacity(</a:t>
                      </a:r>
                      <a:r>
                        <a:rPr lang="en-US" sz="1800" b="1" kern="100" dirty="0" err="1"/>
                        <a:t>mAh</a:t>
                      </a:r>
                      <a:r>
                        <a:rPr lang="en-US" sz="1800" b="1" kern="100" dirty="0"/>
                        <a:t>)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7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/>
                        <a:t>Highest camera resolution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2060848"/>
            <a:ext cx="7976271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691680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799357" y="307454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 smtClean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  <a:endParaRPr lang="en-US" altLang="zh-CN" sz="7998" b="1" dirty="0">
              <a:solidFill>
                <a:schemeClr val="accent3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830406" y="4219666"/>
            <a:ext cx="160827" cy="1608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3977117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310215" y="3243912"/>
            <a:ext cx="3250516" cy="6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13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13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940" y="3790106"/>
            <a:ext cx="2661874" cy="4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76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Ranking of independent variables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37448393"/>
              </p:ext>
            </p:extLst>
          </p:nvPr>
        </p:nvGraphicFramePr>
        <p:xfrm>
          <a:off x="323528" y="2708920"/>
          <a:ext cx="8572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/>
                <a:gridCol w="4286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itchFamily="18" charset="0"/>
                          <a:cs typeface="Times New Roman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 smtClean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47664" y="206084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The conclusion concerning data extraction process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836712"/>
            <a:ext cx="7139136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of modeling and optimization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="" xmlns:p14="http://schemas.microsoft.com/office/powerpoint/2010/main" val="4226756809"/>
              </p:ext>
            </p:extLst>
          </p:nvPr>
        </p:nvGraphicFramePr>
        <p:xfrm>
          <a:off x="467544" y="3140968"/>
          <a:ext cx="5237620" cy="352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13407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916832"/>
            <a:ext cx="871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Phones of middle display resolution, low or high recording resolution, high camera resolution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middle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are more popular with customers. High RAM, ROM and CPU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harvests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Category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Click Rate.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3212976"/>
            <a:ext cx="28083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Phone of middle battery capacity, gold or white color and high camera resolution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is the best model predicted. The graph on the left shows the direct conclusion gained by weigh-determining process.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044" y="94686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Discovery in analysis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="" xmlns:p14="http://schemas.microsoft.com/office/powerpoint/2010/main" val="173750065"/>
              </p:ext>
            </p:extLst>
          </p:nvPr>
        </p:nvGraphicFramePr>
        <p:xfrm>
          <a:off x="-880770" y="2940508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2204864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We have discovered the following in the analysis of our conclusion.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087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Strength of our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="" xmlns:p14="http://schemas.microsoft.com/office/powerpoint/2010/main" val="102668915"/>
              </p:ext>
            </p:extLst>
          </p:nvPr>
        </p:nvGraphicFramePr>
        <p:xfrm>
          <a:off x="251520" y="1988840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演示文稿3</Template>
  <TotalTime>1173</TotalTime>
  <Words>584</Words>
  <Application>Microsoft Office PowerPoint</Application>
  <PresentationFormat>全屏显示(4:3)</PresentationFormat>
  <Paragraphs>158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演示文稿3</vt:lpstr>
      <vt:lpstr>Information Entropy</vt:lpstr>
      <vt:lpstr>Information Entropy</vt:lpstr>
      <vt:lpstr>幻灯片 3</vt:lpstr>
      <vt:lpstr>Ranking of independent variables</vt:lpstr>
      <vt:lpstr>Conclusion of modeling and optimization</vt:lpstr>
      <vt:lpstr>Discovery in analysis</vt:lpstr>
      <vt:lpstr>Strength of our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Qian</cp:lastModifiedBy>
  <cp:revision>168</cp:revision>
  <dcterms:created xsi:type="dcterms:W3CDTF">2013-10-30T09:04:50Z</dcterms:created>
  <dcterms:modified xsi:type="dcterms:W3CDTF">2018-12-03T12:05:45Z</dcterms:modified>
</cp:coreProperties>
</file>