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62" r:id="rId2"/>
  </p:sldMasterIdLst>
  <p:notesMasterIdLst>
    <p:notesMasterId r:id="rId17"/>
  </p:notesMasterIdLst>
  <p:handoutMasterIdLst>
    <p:handoutMasterId r:id="rId18"/>
  </p:handoutMasterIdLst>
  <p:sldIdLst>
    <p:sldId id="3148" r:id="rId3"/>
    <p:sldId id="3177" r:id="rId4"/>
    <p:sldId id="3165" r:id="rId5"/>
    <p:sldId id="3160" r:id="rId6"/>
    <p:sldId id="3205" r:id="rId7"/>
    <p:sldId id="3206" r:id="rId8"/>
    <p:sldId id="3207" r:id="rId9"/>
    <p:sldId id="3151" r:id="rId10"/>
    <p:sldId id="3164" r:id="rId11"/>
    <p:sldId id="3167" r:id="rId12"/>
    <p:sldId id="3163" r:id="rId13"/>
    <p:sldId id="3161" r:id="rId14"/>
    <p:sldId id="3213" r:id="rId15"/>
    <p:sldId id="3152" r:id="rId16"/>
  </p:sldIdLst>
  <p:sldSz cx="9644063" cy="723265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3038" userDrawn="1">
          <p15:clr>
            <a:srgbClr val="A4A3A4"/>
          </p15:clr>
        </p15:guide>
        <p15:guide id="3" pos="418" userDrawn="1">
          <p15:clr>
            <a:srgbClr val="A4A3A4"/>
          </p15:clr>
        </p15:guide>
        <p15:guide id="5" orient="horz" pos="4228" userDrawn="1">
          <p15:clr>
            <a:srgbClr val="A4A3A4"/>
          </p15:clr>
        </p15:guide>
        <p15:guide id="6" pos="5691" userDrawn="1">
          <p15:clr>
            <a:srgbClr val="A4A3A4"/>
          </p15:clr>
        </p15:guide>
        <p15:guide id="7" pos="282" userDrawn="1">
          <p15:clr>
            <a:srgbClr val="A4A3A4"/>
          </p15:clr>
        </p15:guide>
        <p15:guide id="8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393B0"/>
    <a:srgbClr val="C00000"/>
    <a:srgbClr val="FF9A56"/>
    <a:srgbClr val="FFBAA5"/>
    <a:srgbClr val="F84E4B"/>
    <a:srgbClr val="00B369"/>
    <a:srgbClr val="1A8CE1"/>
    <a:srgbClr val="FFFFFF"/>
    <a:srgbClr val="A78357"/>
    <a:srgbClr val="28C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269D01E-BC32-4049-B463-5C60D7B0CCD2}" styleName="主题样式 2 - 个性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3" autoAdjust="0"/>
    <p:restoredTop sz="92986" autoAdjust="0"/>
  </p:normalViewPr>
  <p:slideViewPr>
    <p:cSldViewPr>
      <p:cViewPr varScale="1">
        <p:scale>
          <a:sx n="82" d="100"/>
          <a:sy n="82" d="100"/>
        </p:scale>
        <p:origin x="1062" y="78"/>
      </p:cViewPr>
      <p:guideLst>
        <p:guide orient="horz" pos="328"/>
        <p:guide pos="3038"/>
        <p:guide pos="418"/>
        <p:guide orient="horz" pos="422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/>
              <a:t>Recording Definition(P) In Low Convert </a:t>
            </a:r>
            <a:r>
              <a:rPr lang="en-US" altLang="zh-CN" sz="2000" b="1" dirty="0" smtClean="0"/>
              <a:t>rate</a:t>
            </a:r>
            <a:endParaRPr lang="zh-CN" altLang="en-US" sz="2000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</c:v>
                </c:pt>
                <c:pt idx="1">
                  <c:v>480</c:v>
                </c:pt>
                <c:pt idx="2">
                  <c:v>720</c:v>
                </c:pt>
                <c:pt idx="3">
                  <c:v>1080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14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Highest Camera Resolution In High Convert </a:t>
            </a:r>
            <a:r>
              <a:rPr lang="en-US" altLang="zh-CN" sz="1800" b="0" i="0" baseline="0" dirty="0" smtClean="0">
                <a:effectLst/>
              </a:rPr>
              <a:t>Rate</a:t>
            </a:r>
            <a:endParaRPr lang="zh-CN" altLang="zh-CN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12</c:v>
                </c:pt>
                <c:pt idx="7">
                  <c:v>12.1</c:v>
                </c:pt>
                <c:pt idx="8">
                  <c:v>13</c:v>
                </c:pt>
                <c:pt idx="9">
                  <c:v>16</c:v>
                </c:pt>
                <c:pt idx="10">
                  <c:v>20</c:v>
                </c:pt>
                <c:pt idx="11">
                  <c:v>21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26</c:v>
                </c:pt>
                <c:pt idx="5">
                  <c:v>82</c:v>
                </c:pt>
                <c:pt idx="6">
                  <c:v>40</c:v>
                </c:pt>
                <c:pt idx="7">
                  <c:v>3</c:v>
                </c:pt>
                <c:pt idx="8">
                  <c:v>195</c:v>
                </c:pt>
                <c:pt idx="9">
                  <c:v>20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997366880"/>
        <c:axId val="-1997378848"/>
      </c:barChart>
      <c:catAx>
        <c:axId val="-1997366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97378848"/>
        <c:crosses val="autoZero"/>
        <c:auto val="1"/>
        <c:lblAlgn val="ctr"/>
        <c:lblOffset val="100"/>
        <c:noMultiLvlLbl val="0"/>
      </c:catAx>
      <c:valAx>
        <c:axId val="-1997378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9736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5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1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7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243921" y="6545426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9644063" cy="723265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21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8211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9599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25501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4574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92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99596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0636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922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8637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6243921" y="6545426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9644063" cy="723265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95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434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3179" y="385763"/>
            <a:ext cx="8317707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3179" y="1925638"/>
            <a:ext cx="8317707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3179" y="6704014"/>
            <a:ext cx="2169319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94448" y="6704014"/>
            <a:ext cx="3255169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11567" y="6704014"/>
            <a:ext cx="2169319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7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0"/>
          <p:cNvSpPr txBox="1"/>
          <p:nvPr/>
        </p:nvSpPr>
        <p:spPr>
          <a:xfrm>
            <a:off x="1495696" y="1071292"/>
            <a:ext cx="6717207" cy="2285233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en-US" altLang="zh-CN" sz="4800" b="1" dirty="0">
                <a:solidFill>
                  <a:srgbClr val="7393B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Evaluation and Prediction of </a:t>
            </a:r>
            <a:endParaRPr lang="en-US" altLang="zh-CN" sz="4800" b="1" dirty="0" smtClean="0">
              <a:solidFill>
                <a:srgbClr val="7393B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4800" b="1" dirty="0" smtClean="0">
                <a:solidFill>
                  <a:srgbClr val="7393B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Cell </a:t>
            </a:r>
            <a:r>
              <a:rPr lang="en-US" altLang="zh-CN" sz="4800" b="1" dirty="0">
                <a:solidFill>
                  <a:srgbClr val="7393B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Phone Sales </a:t>
            </a:r>
          </a:p>
          <a:p>
            <a:pPr algn="ctr">
              <a:buNone/>
            </a:pPr>
            <a:r>
              <a:rPr lang="en-US" altLang="zh-CN" sz="4800" b="1" dirty="0">
                <a:solidFill>
                  <a:srgbClr val="7393B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Based on Various Techniques</a:t>
            </a:r>
            <a:endParaRPr lang="zh-CN" altLang="en-US" sz="4800" b="1" dirty="0">
              <a:solidFill>
                <a:srgbClr val="7393B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920095" y="4450215"/>
            <a:ext cx="4209030" cy="550716"/>
          </a:xfrm>
          <a:prstGeom prst="roundRect">
            <a:avLst>
              <a:gd name="adj" fmla="val 42270"/>
            </a:avLst>
          </a:prstGeom>
          <a:solidFill>
            <a:schemeClr val="accent2"/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2" name="TextBox 31"/>
          <p:cNvSpPr txBox="1"/>
          <p:nvPr/>
        </p:nvSpPr>
        <p:spPr>
          <a:xfrm>
            <a:off x="3176055" y="4471059"/>
            <a:ext cx="3953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STXingkai" charset="-122"/>
              </a:rPr>
              <a:t>曹凌微 钱成 田肇阳</a:t>
            </a:r>
          </a:p>
        </p:txBody>
      </p:sp>
      <p:grpSp>
        <p:nvGrpSpPr>
          <p:cNvPr id="13" name="组合 25"/>
          <p:cNvGrpSpPr/>
          <p:nvPr/>
        </p:nvGrpSpPr>
        <p:grpSpPr>
          <a:xfrm>
            <a:off x="2591745" y="4438535"/>
            <a:ext cx="762540" cy="574075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圆角矩形 13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973015" y="5692269"/>
            <a:ext cx="3896332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91858F"/>
                </a:solidFill>
                <a:latin typeface="STXingkai" charset="-122"/>
                <a:ea typeface="STXingkai" charset="-122"/>
                <a:cs typeface="STXingkai" charset="-122"/>
              </a:rPr>
              <a:t>指导教师：吴昊 王殿军</a:t>
            </a:r>
            <a:endParaRPr lang="en-US" altLang="zh-CN" sz="2800" b="1" dirty="0">
              <a:solidFill>
                <a:srgbClr val="91858F"/>
              </a:solidFill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40744" y="5160252"/>
            <a:ext cx="3096344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zh-CN" altLang="en-US" sz="2800" b="1" dirty="0">
                <a:solidFill>
                  <a:schemeClr val="tx1">
                    <a:lumMod val="75000"/>
                  </a:schemeClr>
                </a:solidFill>
                <a:latin typeface="STXingkai" charset="-122"/>
                <a:ea typeface="STXingkai" charset="-122"/>
                <a:cs typeface="STXingkai" charset="-122"/>
              </a:rPr>
              <a:t>清华大学附属中学</a:t>
            </a:r>
            <a:endParaRPr lang="en-US" altLang="zh-CN" sz="2800" b="1" dirty="0">
              <a:solidFill>
                <a:schemeClr val="tx1">
                  <a:lumMod val="75000"/>
                </a:schemeClr>
              </a:solidFill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0623" y="3446535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对手机销量的多方法预测及评估</a:t>
            </a:r>
          </a:p>
        </p:txBody>
      </p:sp>
    </p:spTree>
    <p:extLst>
      <p:ext uri="{BB962C8B-B14F-4D97-AF65-F5344CB8AC3E}">
        <p14:creationId xmlns:p14="http://schemas.microsoft.com/office/powerpoint/2010/main" val="5077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0000_t75"/>
          <p:cNvPicPr/>
          <p:nvPr/>
        </p:nvPicPr>
        <p:blipFill>
          <a:blip r:embed="rId2" cstate="print"/>
          <a:srcRect/>
          <a:stretch/>
        </p:blipFill>
        <p:spPr>
          <a:xfrm>
            <a:off x="3061009" y="3064248"/>
            <a:ext cx="3597669" cy="798597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60734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641785" y="6301081"/>
            <a:ext cx="5112568" cy="553305"/>
            <a:chOff x="0" y="0"/>
            <a:chExt cx="4019" cy="422"/>
          </a:xfrm>
        </p:grpSpPr>
        <p:pic>
          <p:nvPicPr>
            <p:cNvPr id="7" name="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60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48"/>
              <a:ext cx="419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454944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1" name="TextBox 23"/>
          <p:cNvSpPr txBox="1"/>
          <p:nvPr/>
        </p:nvSpPr>
        <p:spPr>
          <a:xfrm>
            <a:off x="357535" y="63984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贝叶斯判别</a:t>
            </a:r>
            <a:endParaRPr lang="zh-CN" altLang="zh-CN" sz="3600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366867" y="5076070"/>
                <a:ext cx="3128677" cy="917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>
                          <a:latin typeface="Cambria Math" charset="0"/>
                        </a:rPr>
                        <m:t>𝑬𝑪𝑴</m:t>
                      </m:r>
                      <m:r>
                        <a:rPr kumimoji="1" lang="en-US" altLang="zh-CN" sz="2000" b="1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1" i="1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2000" b="1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2000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2000" b="1" i="1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00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000" b="1" i="1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sz="20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kumimoji="1" lang="en-US" altLang="zh-CN" sz="20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sub>
                            <m:sup/>
                            <m:e>
                              <m:r>
                                <a:rPr kumimoji="1" lang="en-US" altLang="zh-CN" sz="2000" b="1" i="1">
                                  <a:latin typeface="Cambria Math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000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num>
                                    <m:den>
                                      <m:r>
                                        <a:rPr kumimoji="1" lang="en-US" altLang="zh-CN" sz="2000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zh-CN" sz="2000" b="1" i="1">
                                  <a:latin typeface="Cambria Math" charset="0"/>
                                </a:rPr>
                                <m:t>𝑷</m:t>
                              </m:r>
                              <m:r>
                                <a:rPr kumimoji="1" lang="en-US" altLang="zh-CN" sz="2000" b="1" i="1">
                                  <a:latin typeface="Cambria Math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mr-IN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1" i="1">
                                      <a:latin typeface="Cambria Math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kumimoji="1" lang="en-US" altLang="zh-CN" sz="2000" b="1" i="1">
                                      <a:latin typeface="Cambria Math" charset="0"/>
                                    </a:rPr>
                                    <m:t>𝒊</m:t>
                                  </m:r>
                                </m:den>
                              </m:f>
                              <m:r>
                                <a:rPr kumimoji="1" lang="en-US" altLang="zh-CN" sz="2000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867" y="5076070"/>
                <a:ext cx="3128677" cy="917111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313406" y="4101794"/>
                <a:ext cx="5235600" cy="745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b="1" i="1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200" b="1" i="1">
                                  <a:latin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200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200" b="1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200" b="1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200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200" b="1" i="1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200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200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200" b="1" i="1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200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200" b="1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200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200" b="1" i="1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200" b="1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200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200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200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200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zh-CN" sz="2200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200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200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200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CN" sz="2200" b="1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sz="2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200" b="1">
                                  <a:latin typeface="Cambria Math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kumimoji="1" lang="en-US" altLang="zh-CN" sz="2200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mr-IN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200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200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200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200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200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200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200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200" b="1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zh-CN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200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1" lang="en-US" altLang="zh-CN" sz="2200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200" b="1" i="1">
                                          <a:latin typeface="Cambria Math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kumimoji="1" lang="en-US" altLang="zh-CN" sz="2200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zh-CN" sz="2200" b="1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200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200" b="1" i="1"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kumimoji="1" lang="en-US" altLang="zh-CN" sz="2200" b="1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200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06" y="4101794"/>
                <a:ext cx="5235600" cy="7451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08045"/>
              </p:ext>
            </p:extLst>
          </p:nvPr>
        </p:nvGraphicFramePr>
        <p:xfrm>
          <a:off x="501551" y="1209205"/>
          <a:ext cx="8136904" cy="15544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888432"/>
                <a:gridCol w="2160240"/>
                <a:gridCol w="2088232"/>
              </a:tblGrid>
              <a:tr h="516734">
                <a:tc>
                  <a:txBody>
                    <a:bodyPr/>
                    <a:lstStyle/>
                    <a:p>
                      <a:pPr algn="ctr"/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High</a:t>
                      </a:r>
                      <a:r>
                        <a:rPr lang="en-US" altLang="zh-CN" sz="2800" b="1" baseline="0" dirty="0" smtClean="0"/>
                        <a:t> sales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Low sales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High display</a:t>
                      </a:r>
                      <a:r>
                        <a:rPr lang="en-US" altLang="zh-CN" sz="2800" b="1" baseline="0" dirty="0" smtClean="0"/>
                        <a:t> resolution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7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Low display resolution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9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69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865901" y="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贝叶斯判别</a:t>
            </a:r>
            <a:endParaRPr lang="zh-CN" altLang="zh-CN" sz="3600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817282263"/>
              </p:ext>
            </p:extLst>
          </p:nvPr>
        </p:nvGraphicFramePr>
        <p:xfrm>
          <a:off x="501551" y="1212815"/>
          <a:ext cx="3237855" cy="2465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781051037"/>
              </p:ext>
            </p:extLst>
          </p:nvPr>
        </p:nvGraphicFramePr>
        <p:xfrm>
          <a:off x="358326" y="4192387"/>
          <a:ext cx="3887642" cy="2667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4538744" y="4192387"/>
            <a:ext cx="46044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Phones </a:t>
            </a:r>
            <a:r>
              <a:rPr lang="en-US" altLang="zh-CN" sz="2800" b="1" dirty="0"/>
              <a:t>with higher display </a:t>
            </a:r>
            <a:r>
              <a:rPr lang="en-US" altLang="zh-CN" sz="2800" b="1" dirty="0" smtClean="0"/>
              <a:t>resolution are </a:t>
            </a:r>
            <a:r>
              <a:rPr lang="en-US" altLang="zh-CN" sz="2800" b="1" dirty="0"/>
              <a:t>apt to reveal more satisfactory sales condition. </a:t>
            </a:r>
            <a:r>
              <a:rPr lang="en-US" altLang="zh-CN" sz="2800" b="1" dirty="0"/>
              <a:t>P</a:t>
            </a:r>
            <a:r>
              <a:rPr lang="en-US" altLang="zh-CN" sz="2800" b="1" dirty="0" smtClean="0"/>
              <a:t>hones with middle RAM may experience low sales or high sales.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01728"/>
              </p:ext>
            </p:extLst>
          </p:nvPr>
        </p:nvGraphicFramePr>
        <p:xfrm>
          <a:off x="3881905" y="891317"/>
          <a:ext cx="5544620" cy="31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24"/>
                <a:gridCol w="1108924"/>
                <a:gridCol w="1108924"/>
                <a:gridCol w="1108924"/>
                <a:gridCol w="1108924"/>
              </a:tblGrid>
              <a:tr h="604435">
                <a:tc gridSpan="5">
                  <a:txBody>
                    <a:bodyPr/>
                    <a:lstStyle/>
                    <a:p>
                      <a:pPr marL="0" marR="0" lvl="0" indent="0" algn="ctr" defTabSz="964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kern="100" dirty="0" smtClean="0">
                          <a:latin typeface="+mn-lt"/>
                          <a:cs typeface="Times New Roman" panose="02020603050405020304" pitchFamily="18" charset="0"/>
                        </a:rPr>
                        <a:t>RAM to Click rate (the smaller the category is, the lower the click rate is)</a:t>
                      </a:r>
                      <a:endParaRPr lang="zh-CN" altLang="en-US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20003">
                <a:tc>
                  <a:txBody>
                    <a:bodyPr/>
                    <a:lstStyle/>
                    <a:p>
                      <a:pPr algn="just"/>
                      <a:endParaRPr lang="zh-CN" sz="15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Category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Category 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Category 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Category 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200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0.125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200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0.5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200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200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1.5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200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91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200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200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200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200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17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67" y="342337"/>
            <a:ext cx="4973355" cy="145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7853"/>
          <a:stretch/>
        </p:blipFill>
        <p:spPr bwMode="auto">
          <a:xfrm>
            <a:off x="256229" y="2410427"/>
            <a:ext cx="3456385" cy="25555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645567" y="441505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BP</a:t>
            </a:r>
            <a:r>
              <a:rPr lang="zh-CN" altLang="en-US" sz="36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神经网络</a:t>
            </a:r>
            <a:endParaRPr lang="zh-CN" altLang="zh-CN" sz="3600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229" y="5657305"/>
            <a:ext cx="91743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layers </a:t>
            </a:r>
            <a:r>
              <a:rPr lang="en-US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consume too much time, while it has a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error is decreasing rapidly.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</a:t>
            </a:r>
            <a:r>
              <a:rPr lang="en-US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some data in the table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than 1%</a:t>
            </a:r>
            <a:r>
              <a:rPr lang="en-US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C:\Users\tianzhy\Desktop\sele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943" y="2173525"/>
            <a:ext cx="5192839" cy="3130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0053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361679" y="250286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XGBoosting</a:t>
            </a:r>
            <a:r>
              <a:rPr lang="en-US" altLang="zh-CN" sz="3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36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算法</a:t>
            </a:r>
            <a:endParaRPr lang="zh-CN" altLang="zh-CN" sz="3600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33954" y="1304672"/>
                <a:ext cx="3709397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4" y="1304672"/>
                <a:ext cx="3709397" cy="1100558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33954" y="6339981"/>
            <a:ext cx="101531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/>
              <a:t>Combining several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weak classifier </a:t>
            </a:r>
            <a:r>
              <a:rPr lang="en-US" altLang="zh-CN" sz="2600" b="1" dirty="0" smtClean="0"/>
              <a:t>into a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strong classifier </a:t>
            </a:r>
            <a:r>
              <a:rPr lang="en-US" altLang="zh-CN" sz="2600" b="1" dirty="0" smtClean="0"/>
              <a:t>through minimizing loss function and error. </a:t>
            </a:r>
            <a:endParaRPr lang="zh-CN" altLang="en-US" sz="26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49202"/>
              </p:ext>
            </p:extLst>
          </p:nvPr>
        </p:nvGraphicFramePr>
        <p:xfrm>
          <a:off x="3943351" y="119230"/>
          <a:ext cx="554461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2520280"/>
                <a:gridCol w="2376264"/>
              </a:tblGrid>
              <a:tr h="648072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Age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Monthly shopping</a:t>
                      </a:r>
                      <a:r>
                        <a:rPr lang="en-US" altLang="zh-CN" sz="2000" b="1" baseline="0" dirty="0" smtClean="0"/>
                        <a:t> </a:t>
                      </a:r>
                      <a:r>
                        <a:rPr lang="en-US" altLang="zh-CN" sz="2000" b="1" dirty="0" smtClean="0"/>
                        <a:t>Amount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Usually asking or answering on </a:t>
                      </a:r>
                      <a:r>
                        <a:rPr lang="en-US" altLang="zh-CN" sz="2000" b="1" dirty="0" err="1" smtClean="0"/>
                        <a:t>Quora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14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Less</a:t>
                      </a:r>
                      <a:r>
                        <a:rPr lang="en-US" altLang="zh-CN" sz="2000" b="1" baseline="0" dirty="0" smtClean="0"/>
                        <a:t> than </a:t>
                      </a:r>
                      <a:r>
                        <a:rPr lang="en-US" altLang="zh-CN" sz="2000" b="1" dirty="0" smtClean="0"/>
                        <a:t>1000</a:t>
                      </a:r>
                      <a:r>
                        <a:rPr lang="zh-CN" altLang="en-US" sz="2000" b="1" baseline="0" dirty="0" smtClean="0"/>
                        <a:t> </a:t>
                      </a:r>
                      <a:r>
                        <a:rPr lang="en-US" altLang="zh-CN" sz="2000" b="1" baseline="0" dirty="0" smtClean="0"/>
                        <a:t>yuan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Asking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16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Less</a:t>
                      </a:r>
                      <a:r>
                        <a:rPr lang="en-US" altLang="zh-CN" sz="2000" b="1" baseline="0" dirty="0" smtClean="0"/>
                        <a:t> than </a:t>
                      </a:r>
                      <a:r>
                        <a:rPr lang="en-US" altLang="zh-CN" sz="2000" b="1" dirty="0" smtClean="0"/>
                        <a:t>1000</a:t>
                      </a:r>
                      <a:r>
                        <a:rPr lang="zh-CN" altLang="en-US" sz="2000" b="1" baseline="0" dirty="0" smtClean="0"/>
                        <a:t> </a:t>
                      </a:r>
                      <a:r>
                        <a:rPr lang="en-US" altLang="zh-CN" sz="2000" b="1" baseline="0" dirty="0" smtClean="0"/>
                        <a:t>yuan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Answering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24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baseline="0" dirty="0" smtClean="0"/>
                        <a:t>More than </a:t>
                      </a:r>
                      <a:r>
                        <a:rPr lang="en-US" altLang="zh-CN" sz="2000" b="1" dirty="0" smtClean="0"/>
                        <a:t>1000</a:t>
                      </a:r>
                      <a:r>
                        <a:rPr lang="zh-CN" altLang="en-US" sz="2000" b="1" baseline="0" dirty="0" smtClean="0"/>
                        <a:t> </a:t>
                      </a:r>
                      <a:r>
                        <a:rPr lang="en-US" altLang="zh-CN" sz="2000" b="1" baseline="0" dirty="0" smtClean="0"/>
                        <a:t>yuan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Asking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26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baseline="0" dirty="0" smtClean="0"/>
                        <a:t>More than </a:t>
                      </a:r>
                      <a:r>
                        <a:rPr lang="en-US" altLang="zh-CN" sz="2000" b="1" dirty="0" smtClean="0"/>
                        <a:t>1000</a:t>
                      </a:r>
                      <a:r>
                        <a:rPr lang="zh-CN" altLang="en-US" sz="2000" b="1" baseline="0" dirty="0" smtClean="0"/>
                        <a:t> </a:t>
                      </a:r>
                      <a:r>
                        <a:rPr lang="en-US" altLang="zh-CN" sz="2000" b="1" baseline="0" dirty="0" smtClean="0"/>
                        <a:t>yuan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Answering</a:t>
                      </a:r>
                      <a:endParaRPr lang="zh-CN" altLang="en-US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/>
          <a:srcRect l="7333" t="26305"/>
          <a:stretch/>
        </p:blipFill>
        <p:spPr>
          <a:xfrm>
            <a:off x="696639" y="2627690"/>
            <a:ext cx="8604867" cy="362088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486327" y="2839885"/>
            <a:ext cx="1656184" cy="3408692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11657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2840429" y="3632356"/>
            <a:ext cx="4209030" cy="550716"/>
          </a:xfrm>
          <a:prstGeom prst="roundRect">
            <a:avLst>
              <a:gd name="adj" fmla="val 42270"/>
            </a:avLst>
          </a:prstGeom>
          <a:solidFill>
            <a:schemeClr val="accent2"/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31"/>
          <p:cNvSpPr txBox="1"/>
          <p:nvPr/>
        </p:nvSpPr>
        <p:spPr>
          <a:xfrm>
            <a:off x="3109173" y="3682888"/>
            <a:ext cx="405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STXingkai" charset="-122"/>
              </a:rPr>
              <a:t>曹凌微 钱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STXingkai" charset="-122"/>
              </a:rPr>
              <a:t>成 田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STXingkai" charset="-122"/>
              </a:rPr>
              <a:t>肇阳 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727903" y="3620677"/>
            <a:ext cx="762540" cy="574075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圆角矩形 2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906134" y="4809594"/>
            <a:ext cx="3896332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91858F"/>
                </a:solidFill>
                <a:latin typeface="STXingkai" charset="-122"/>
                <a:ea typeface="STXingkai" charset="-122"/>
                <a:cs typeface="STXingkai" charset="-122"/>
              </a:rPr>
              <a:t>指导教师：吴昊 王殿军</a:t>
            </a:r>
            <a:endParaRPr lang="en-US" altLang="zh-CN" sz="2800" b="1" dirty="0">
              <a:solidFill>
                <a:srgbClr val="91858F"/>
              </a:solidFill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3863" y="4309465"/>
            <a:ext cx="3096344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zh-CN" altLang="en-US" sz="2800" b="1" dirty="0">
                <a:solidFill>
                  <a:schemeClr val="tx1">
                    <a:lumMod val="75000"/>
                  </a:schemeClr>
                </a:solidFill>
                <a:latin typeface="STXingkai" charset="-122"/>
                <a:ea typeface="STXingkai" charset="-122"/>
                <a:cs typeface="STXingkai" charset="-122"/>
              </a:rPr>
              <a:t>清华大学附属中学</a:t>
            </a:r>
            <a:endParaRPr lang="en-US" altLang="zh-CN" sz="2800" b="1" dirty="0">
              <a:solidFill>
                <a:schemeClr val="tx1">
                  <a:lumMod val="75000"/>
                </a:schemeClr>
              </a:solidFill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62314" y="1427911"/>
            <a:ext cx="5165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b="1" dirty="0">
                <a:solidFill>
                  <a:srgbClr val="7393B0"/>
                </a:solidFill>
                <a:latin typeface="STXingkai" charset="-122"/>
                <a:ea typeface="STXingkai" charset="-122"/>
                <a:cs typeface="STXingkai" charset="-122"/>
              </a:rPr>
              <a:t>感谢倾听</a:t>
            </a:r>
            <a:endParaRPr kumimoji="1" lang="en-US" altLang="zh-CN" sz="5400" b="1" dirty="0">
              <a:solidFill>
                <a:srgbClr val="7393B0"/>
              </a:solidFill>
              <a:latin typeface="STXingkai" charset="-122"/>
              <a:ea typeface="STXingkai" charset="-122"/>
              <a:cs typeface="STXingkai" charset="-122"/>
            </a:endParaRPr>
          </a:p>
          <a:p>
            <a:pPr algn="ctr"/>
            <a:r>
              <a:rPr kumimoji="1" lang="zh-CN" altLang="en-US" sz="5400" b="1" dirty="0">
                <a:solidFill>
                  <a:srgbClr val="7393B0"/>
                </a:solidFill>
                <a:latin typeface="STXingkai" charset="-122"/>
                <a:ea typeface="STXingkai" charset="-122"/>
                <a:cs typeface="STXingkai" charset="-122"/>
              </a:rPr>
              <a:t>以下是提问环节</a:t>
            </a:r>
          </a:p>
        </p:txBody>
      </p:sp>
    </p:spTree>
    <p:extLst>
      <p:ext uri="{BB962C8B-B14F-4D97-AF65-F5344CB8AC3E}">
        <p14:creationId xmlns:p14="http://schemas.microsoft.com/office/powerpoint/2010/main" val="1573859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61" y="2852500"/>
            <a:ext cx="1998350" cy="142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297" y="2648678"/>
            <a:ext cx="1872208" cy="16774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4341523"/>
            <a:ext cx="97414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Using formulas above to </a:t>
            </a:r>
            <a:r>
              <a:rPr lang="en-US" altLang="zh-CN" sz="2600" b="1" dirty="0">
                <a:solidFill>
                  <a:srgbClr val="FF0000"/>
                </a:solidFill>
              </a:rPr>
              <a:t>standardize</a:t>
            </a:r>
            <a:r>
              <a:rPr lang="en-US" altLang="zh-CN" sz="2600" b="1" dirty="0"/>
              <a:t> the data, </a:t>
            </a:r>
            <a:r>
              <a:rPr lang="en-US" altLang="zh-CN" sz="2600" b="1" dirty="0" smtClean="0"/>
              <a:t>calculating the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eigenvectors</a:t>
            </a:r>
            <a:r>
              <a:rPr lang="en-US" altLang="zh-CN" sz="2600" b="1" dirty="0" smtClean="0"/>
              <a:t> and total contribution rates of PCA. </a:t>
            </a:r>
            <a:r>
              <a:rPr lang="en-US" altLang="zh-CN" sz="2600" b="1" dirty="0"/>
              <a:t>The first </a:t>
            </a:r>
            <a:r>
              <a:rPr lang="en-US" altLang="zh-CN" sz="2600" b="1" dirty="0">
                <a:solidFill>
                  <a:srgbClr val="FF0000"/>
                </a:solidFill>
              </a:rPr>
              <a:t>14 principal components</a:t>
            </a:r>
            <a:r>
              <a:rPr lang="en-US" altLang="zh-CN" sz="2600" b="1" dirty="0"/>
              <a:t> (whose contribution </a:t>
            </a:r>
            <a:r>
              <a:rPr lang="en-US" altLang="zh-CN" sz="2600" b="1" dirty="0" smtClean="0"/>
              <a:t>rate over </a:t>
            </a:r>
            <a:r>
              <a:rPr lang="en-US" altLang="zh-CN" sz="2600" b="1" dirty="0"/>
              <a:t>80%) were selected.</a:t>
            </a:r>
            <a:endParaRPr lang="zh-CN" altLang="en-US" sz="2600" b="1" dirty="0"/>
          </a:p>
        </p:txBody>
      </p:sp>
      <p:sp>
        <p:nvSpPr>
          <p:cNvPr id="14" name="TextBox 23"/>
          <p:cNvSpPr txBox="1"/>
          <p:nvPr/>
        </p:nvSpPr>
        <p:spPr>
          <a:xfrm>
            <a:off x="134191" y="0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主成分分析</a:t>
            </a:r>
            <a:endParaRPr lang="en-GB" altLang="zh-CN" sz="3600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66284" y="5649603"/>
            <a:ext cx="8111233" cy="1583047"/>
            <a:chOff x="1092400" y="5400314"/>
            <a:chExt cx="8111233" cy="1583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70269" y="5400314"/>
                  <a:ext cx="712733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𝟑𝟏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𝟒𝟏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𝟓𝟏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sz="20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sz="2000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69" y="5400314"/>
                  <a:ext cx="7127336" cy="400110"/>
                </a:xfrm>
                <a:prstGeom prst="rect">
                  <a:avLst/>
                </a:prstGeom>
                <a:blipFill rotWithShape="0">
                  <a:blip r:embed="rId4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70269" y="5880746"/>
                  <a:ext cx="712733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𝟏𝟐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𝟑𝟐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𝟒𝟐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𝟓𝟐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sz="20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sz="2000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69" y="5880746"/>
                  <a:ext cx="7127336" cy="400110"/>
                </a:xfrm>
                <a:prstGeom prst="rect">
                  <a:avLst/>
                </a:prstGeom>
                <a:blipFill rotWithShape="0">
                  <a:blip r:embed="rId5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555358" y="6247388"/>
                  <a:ext cx="4106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58" y="6247388"/>
                  <a:ext cx="410689" cy="369332"/>
                </a:xfrm>
                <a:prstGeom prst="rect">
                  <a:avLst/>
                </a:prstGeom>
                <a:blipFill rotWithShape="0">
                  <a:blip r:embed="rId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2400" y="6583251"/>
                  <a:ext cx="8111233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zh-CN" altLang="en-US" sz="20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sz="2000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𝟐</m:t>
                            </m:r>
                            <m:r>
                              <a:rPr lang="zh-CN" altLang="en-US" sz="20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sz="2000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𝟑</m:t>
                            </m:r>
                            <m:r>
                              <a:rPr lang="zh-CN" altLang="en-US" sz="20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sz="2000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𝟒</m:t>
                            </m:r>
                            <m:r>
                              <a:rPr lang="zh-CN" altLang="en-US" sz="20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sz="2000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𝟓</m:t>
                            </m:r>
                            <m:r>
                              <a:rPr lang="zh-CN" altLang="en-US" sz="20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sz="2000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sz="20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sz="2000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400" y="6583251"/>
                  <a:ext cx="8111233" cy="400110"/>
                </a:xfrm>
                <a:prstGeom prst="rect">
                  <a:avLst/>
                </a:prstGeom>
                <a:blipFill rotWithShape="0">
                  <a:blip r:embed="rId7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0212" y="2061606"/>
            <a:ext cx="2116037" cy="770842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45187" y="1906588"/>
            <a:ext cx="4464496" cy="992285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645567" y="801149"/>
            <a:ext cx="8640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Principal Component Analysis (PCA) processes the data again, </a:t>
            </a:r>
            <a:r>
              <a:rPr lang="en-US" altLang="zh-CN" sz="2600" b="1" dirty="0">
                <a:solidFill>
                  <a:srgbClr val="FF0000"/>
                </a:solidFill>
              </a:rPr>
              <a:t>reduces the parameters </a:t>
            </a:r>
            <a:r>
              <a:rPr lang="en-US" altLang="zh-CN" sz="2600" b="1" dirty="0"/>
              <a:t>and retains the original data information as much as possible.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52264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221632" y="2464198"/>
            <a:ext cx="2222943" cy="222294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444573" y="3077660"/>
            <a:ext cx="1760948" cy="139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000186" y="3387890"/>
            <a:ext cx="0" cy="81016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669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313258" y="4285402"/>
            <a:ext cx="169622" cy="169622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3632054" y="2198605"/>
            <a:ext cx="482083" cy="48208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669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038056" y="3256286"/>
            <a:ext cx="3428279" cy="7201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模型建立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6047" y="3832350"/>
            <a:ext cx="30963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定性结论与模型深度分析</a:t>
            </a:r>
          </a:p>
        </p:txBody>
      </p:sp>
    </p:spTree>
    <p:extLst>
      <p:ext uri="{BB962C8B-B14F-4D97-AF65-F5344CB8AC3E}">
        <p14:creationId xmlns:p14="http://schemas.microsoft.com/office/powerpoint/2010/main" val="2302412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885361" y="6071762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KNN</a:t>
            </a:r>
            <a:r>
              <a:rPr lang="en-US" altLang="zh-CN" sz="36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36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算法</a:t>
            </a:r>
            <a:endParaRPr lang="zh-CN" altLang="zh-CN" sz="3600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3519" y="1919491"/>
            <a:ext cx="304975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510566"/>
              </p:ext>
            </p:extLst>
          </p:nvPr>
        </p:nvGraphicFramePr>
        <p:xfrm>
          <a:off x="3974316" y="6228002"/>
          <a:ext cx="4687664" cy="712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r:id="rId3" imgW="4866132" imgH="733044" progId="">
                  <p:embed/>
                </p:oleObj>
              </mc:Choice>
              <mc:Fallback>
                <p:oleObj r:id="rId3" imgW="4866132" imgH="733044" progId="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4316" y="6228002"/>
                        <a:ext cx="4687664" cy="7123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3"/>
          <p:cNvSpPr txBox="1"/>
          <p:nvPr/>
        </p:nvSpPr>
        <p:spPr>
          <a:xfrm>
            <a:off x="885361" y="5172566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线性回归</a:t>
            </a:r>
            <a:endParaRPr lang="zh-CN" altLang="zh-CN" sz="3600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03991"/>
              </p:ext>
            </p:extLst>
          </p:nvPr>
        </p:nvGraphicFramePr>
        <p:xfrm>
          <a:off x="3585990" y="5356360"/>
          <a:ext cx="5472608" cy="73152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15783"/>
                <a:gridCol w="2956825"/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Click </a:t>
                      </a:r>
                      <a:r>
                        <a:rPr lang="en-US" sz="2400" kern="0" dirty="0" smtClean="0">
                          <a:effectLst/>
                        </a:rPr>
                        <a:t>Rate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Convert </a:t>
                      </a:r>
                      <a:r>
                        <a:rPr lang="en-US" sz="2400" kern="0" smtClean="0">
                          <a:effectLst/>
                        </a:rPr>
                        <a:t>Rate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0.115124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0.162528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9" name="TextBox 23"/>
          <p:cNvSpPr txBox="1"/>
          <p:nvPr/>
        </p:nvSpPr>
        <p:spPr>
          <a:xfrm>
            <a:off x="307872" y="42194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权重确定方法</a:t>
            </a:r>
            <a:endParaRPr lang="zh-CN" altLang="zh-CN" sz="3600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93639" y="1244183"/>
            <a:ext cx="7069953" cy="2435382"/>
            <a:chOff x="1621316" y="1791063"/>
            <a:chExt cx="7069953" cy="2435382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125310" y="1922174"/>
              <a:ext cx="2883117" cy="366646"/>
              <a:chOff x="2016" y="3264"/>
              <a:chExt cx="2592" cy="52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31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531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31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531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3978" y="3264"/>
                <a:ext cx="63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31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531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531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621316" y="3355181"/>
              <a:ext cx="2649112" cy="871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531" b="1" dirty="0">
                  <a:solidFill>
                    <a:srgbClr val="000000"/>
                  </a:solidFill>
                </a:rPr>
                <a:t>Scheme Layer(Click </a:t>
              </a:r>
              <a:r>
                <a:rPr lang="en-US" altLang="zh-CN" sz="2531" b="1" dirty="0" smtClean="0">
                  <a:solidFill>
                    <a:srgbClr val="000000"/>
                  </a:solidFill>
                </a:rPr>
                <a:t>Rate)</a:t>
              </a:r>
              <a:endParaRPr lang="zh-CN" altLang="en-US" sz="2531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73709" y="1791063"/>
              <a:ext cx="2565332" cy="87126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531" b="1" dirty="0">
                  <a:solidFill>
                    <a:srgbClr val="000000"/>
                  </a:solidFill>
                </a:rPr>
                <a:t>Target Layer (RAM)</a:t>
              </a:r>
              <a:endParaRPr lang="zh-CN" altLang="en-US" sz="2531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2"/>
            <p:cNvGrpSpPr/>
            <p:nvPr/>
          </p:nvGrpSpPr>
          <p:grpSpPr>
            <a:xfrm>
              <a:off x="4498421" y="3719721"/>
              <a:ext cx="4192848" cy="394180"/>
              <a:chOff x="3659188" y="3751815"/>
              <a:chExt cx="6235700" cy="90114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31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531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531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31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531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31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531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31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531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sz="2531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31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531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sz="2531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组合 1"/>
            <p:cNvGrpSpPr/>
            <p:nvPr/>
          </p:nvGrpSpPr>
          <p:grpSpPr>
            <a:xfrm rot="10800000">
              <a:off x="4750022" y="2288822"/>
              <a:ext cx="3652299" cy="1438727"/>
              <a:chOff x="4282271" y="4556125"/>
              <a:chExt cx="4550364" cy="889000"/>
            </a:xfrm>
          </p:grpSpPr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4128233" y="3733227"/>
                <a:ext cx="15145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𝑨𝒘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233" y="3733227"/>
                <a:ext cx="151458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307872" y="4278753"/>
            <a:ext cx="9272143" cy="83906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Among phones with middle display resolution, both phones with higher click rate and lower click rate takes a large proportion.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41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45565" y="1987619"/>
                <a:ext cx="855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08" y="1987618"/>
                <a:ext cx="8554971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61527" y="2824793"/>
                <a:ext cx="10369152" cy="1144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7" y="2824792"/>
                <a:ext cx="10369152" cy="11446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18832" y="4450559"/>
                <a:ext cx="3408434" cy="507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6" y="4450558"/>
                <a:ext cx="3408434" cy="50738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72100" y="5439098"/>
                <a:ext cx="6701899" cy="510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439098"/>
                <a:ext cx="6701899" cy="5103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23"/>
          <p:cNvSpPr txBox="1"/>
          <p:nvPr/>
        </p:nvSpPr>
        <p:spPr>
          <a:xfrm>
            <a:off x="861591" y="231949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线性回归</a:t>
            </a:r>
            <a:endParaRPr lang="zh-CN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4427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8649" y="869137"/>
            <a:ext cx="12065677" cy="5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823429" y="6424637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Outliers.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645567" y="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线性回归</a:t>
            </a:r>
            <a:endParaRPr lang="zh-CN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502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501551" y="59109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线性回归</a:t>
            </a:r>
            <a:endParaRPr lang="zh-CN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8222552"/>
                  </p:ext>
                </p:extLst>
              </p:nvPr>
            </p:nvGraphicFramePr>
            <p:xfrm>
              <a:off x="5565387" y="520774"/>
              <a:ext cx="4052232" cy="2926080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574024"/>
                    <a:gridCol w="1442200"/>
                    <a:gridCol w="2036008"/>
                  </a:tblGrid>
                  <a:tr h="3227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0" dirty="0">
                              <a:effectLst/>
                            </a:rPr>
                            <a:t> 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0">
                              <a:effectLst/>
                            </a:rPr>
                            <a:t>Click </a:t>
                          </a:r>
                          <a:r>
                            <a:rPr lang="en-US" sz="2400" kern="0" smtClean="0">
                              <a:effectLst/>
                            </a:rPr>
                            <a:t>Rate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0">
                              <a:effectLst/>
                            </a:rPr>
                            <a:t>Convert </a:t>
                          </a:r>
                          <a:r>
                            <a:rPr lang="en-US" sz="2400" kern="0" smtClean="0">
                              <a:effectLst/>
                            </a:rPr>
                            <a:t>Rate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227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0.017671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0.018321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227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7.71E-10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6.24E-10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227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1.83E-06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1.68E-06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227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-0.00055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-0.00053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227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8.85E-06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8.64E-06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227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-0.00062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-0.00081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227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2.61E-06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-9.50E-06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858222552"/>
                  </p:ext>
                </p:extLst>
              </p:nvPr>
            </p:nvGraphicFramePr>
            <p:xfrm>
              <a:off x="5565387" y="520774"/>
              <a:ext cx="4052232" cy="2926080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574024"/>
                    <a:gridCol w="1442200"/>
                    <a:gridCol w="203600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0" dirty="0">
                              <a:effectLst/>
                            </a:rPr>
                            <a:t> 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0">
                              <a:effectLst/>
                            </a:rPr>
                            <a:t>Click </a:t>
                          </a:r>
                          <a:r>
                            <a:rPr lang="en-US" sz="2400" kern="0" smtClean="0">
                              <a:effectLst/>
                            </a:rPr>
                            <a:t>Rate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0">
                              <a:effectLst/>
                            </a:rPr>
                            <a:t>Convert </a:t>
                          </a:r>
                          <a:r>
                            <a:rPr lang="en-US" sz="2400" kern="0" smtClean="0">
                              <a:effectLst/>
                            </a:rPr>
                            <a:t>Rate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64" t="-125000" r="-612766" b="-6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0.017671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0.018321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64" t="-225000" r="-612766" b="-5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7.71E-10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6.24E-10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64" t="-319672" r="-612766" b="-4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1.83E-06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1.68E-06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64" t="-426667" r="-612766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-0.00055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-0.00053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64" t="-526667" r="-612766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8.85E-06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8.64E-06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64" t="-626667" r="-612766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-0.00062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-0.00081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64" t="-726667" r="-612766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2.61E-06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-9.50E-06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85522"/>
                  </p:ext>
                </p:extLst>
              </p:nvPr>
            </p:nvGraphicFramePr>
            <p:xfrm>
              <a:off x="0" y="3660049"/>
              <a:ext cx="9646567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992603"/>
                    <a:gridCol w="1985206"/>
                    <a:gridCol w="2596039"/>
                    <a:gridCol w="2056495"/>
                    <a:gridCol w="2016224"/>
                  </a:tblGrid>
                  <a:tr h="171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0" dirty="0">
                              <a:effectLst/>
                            </a:rPr>
                            <a:t> 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Click </a:t>
                          </a:r>
                          <a:r>
                            <a:rPr lang="en-US" sz="2400" kern="100" smtClean="0">
                              <a:effectLst/>
                            </a:rPr>
                            <a:t>Rate </a:t>
                          </a:r>
                          <a:r>
                            <a:rPr lang="en-US" sz="2400" kern="100" dirty="0">
                              <a:effectLst/>
                            </a:rPr>
                            <a:t>Lower Bound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Convert </a:t>
                          </a:r>
                          <a:r>
                            <a:rPr lang="en-US" sz="2400" kern="100" smtClean="0">
                              <a:effectLst/>
                            </a:rPr>
                            <a:t>Rate </a:t>
                          </a:r>
                          <a:r>
                            <a:rPr lang="en-US" sz="2400" kern="100" dirty="0">
                              <a:effectLst/>
                            </a:rPr>
                            <a:t>Lower Bound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Click </a:t>
                          </a:r>
                          <a:r>
                            <a:rPr lang="en-US" sz="2400" kern="100" smtClean="0">
                              <a:effectLst/>
                            </a:rPr>
                            <a:t>Rate </a:t>
                          </a:r>
                          <a:r>
                            <a:rPr lang="en-US" sz="2400" kern="100" dirty="0">
                              <a:effectLst/>
                            </a:rPr>
                            <a:t>Upper Bound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Convert </a:t>
                          </a:r>
                          <a:r>
                            <a:rPr lang="en-US" sz="2400" kern="100" smtClean="0">
                              <a:effectLst/>
                            </a:rPr>
                            <a:t>Rate </a:t>
                          </a:r>
                          <a:r>
                            <a:rPr lang="en-US" sz="2400" kern="100" dirty="0">
                              <a:effectLst/>
                            </a:rPr>
                            <a:t>Upper Bound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0.013262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0.013966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0.02208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0.022677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-5.27E-10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-6.58E-10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2.07E-09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1.91E-09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-2.08E-06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-2.20E-06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5.75E-06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5.55E-06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-0.0014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-0.00136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0.0003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0.000311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-3.08E-05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-3.06E-05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4.85E-05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4.78E-05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-0.00195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-0.00212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0.000702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0.000499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-0.00019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-0.00019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0.00019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0.000185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69285522"/>
                  </p:ext>
                </p:extLst>
              </p:nvPr>
            </p:nvGraphicFramePr>
            <p:xfrm>
              <a:off x="0" y="3660049"/>
              <a:ext cx="9646567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992603"/>
                    <a:gridCol w="1985206"/>
                    <a:gridCol w="2596039"/>
                    <a:gridCol w="2056495"/>
                    <a:gridCol w="2016224"/>
                  </a:tblGrid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0" dirty="0">
                              <a:effectLst/>
                            </a:rPr>
                            <a:t> 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Click </a:t>
                          </a:r>
                          <a:r>
                            <a:rPr lang="en-US" sz="2400" kern="100" smtClean="0">
                              <a:effectLst/>
                            </a:rPr>
                            <a:t>Rate </a:t>
                          </a:r>
                          <a:r>
                            <a:rPr lang="en-US" sz="2400" kern="100" dirty="0">
                              <a:effectLst/>
                            </a:rPr>
                            <a:t>Lower Bound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Convert </a:t>
                          </a:r>
                          <a:r>
                            <a:rPr lang="en-US" sz="2400" kern="100" smtClean="0">
                              <a:effectLst/>
                            </a:rPr>
                            <a:t>Rate </a:t>
                          </a:r>
                          <a:r>
                            <a:rPr lang="en-US" sz="2400" kern="100" dirty="0">
                              <a:effectLst/>
                            </a:rPr>
                            <a:t>Lower Bound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Click </a:t>
                          </a:r>
                          <a:r>
                            <a:rPr lang="en-US" sz="2400" kern="100" smtClean="0">
                              <a:effectLst/>
                            </a:rPr>
                            <a:t>Rate </a:t>
                          </a:r>
                          <a:r>
                            <a:rPr lang="en-US" sz="2400" kern="100" dirty="0">
                              <a:effectLst/>
                            </a:rPr>
                            <a:t>Upper Bound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Convert </a:t>
                          </a:r>
                          <a:r>
                            <a:rPr lang="en-US" sz="2400" kern="100" smtClean="0">
                              <a:effectLst/>
                            </a:rPr>
                            <a:t>Rate </a:t>
                          </a:r>
                          <a:r>
                            <a:rPr lang="en-US" sz="2400" kern="100" dirty="0">
                              <a:effectLst/>
                            </a:rPr>
                            <a:t>Upper Bound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227" t="-225000" r="-872393" b="-6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0.013262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0.013966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0.02208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0.022677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227" t="-325000" r="-872393" b="-5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-5.27E-10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-6.58E-10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2.07E-09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1.91E-09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227" t="-418033" r="-872393" b="-4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-2.08E-06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-2.20E-06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5.75E-06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5.55E-06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227" t="-526667" r="-872393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-0.0014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-0.00136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0.0003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0.000311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227" t="-626667" r="-872393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-3.08E-05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-3.06E-05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4.85E-05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4.78E-05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227" t="-726667" r="-872393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-0.00195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-0.00212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0.000702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0.000499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227" t="-826667" r="-872393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-0.00019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-0.00019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0.00019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0.000185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40337"/>
              </p:ext>
            </p:extLst>
          </p:nvPr>
        </p:nvGraphicFramePr>
        <p:xfrm>
          <a:off x="89787" y="2821932"/>
          <a:ext cx="4896544" cy="73152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50964"/>
                <a:gridCol w="2645580"/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Click </a:t>
                      </a:r>
                      <a:r>
                        <a:rPr lang="en-US" sz="2400" kern="0" dirty="0" smtClean="0">
                          <a:effectLst/>
                        </a:rPr>
                        <a:t>Rate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Convert </a:t>
                      </a:r>
                      <a:r>
                        <a:rPr lang="en-US" sz="2400" kern="0" dirty="0" smtClean="0">
                          <a:effectLst/>
                        </a:rPr>
                        <a:t>Rate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0.115124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0.162528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286" y="921810"/>
            <a:ext cx="54963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low correlation coefficients in Linear 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Regression </a:t>
            </a:r>
            <a:r>
              <a:rPr lang="en-US" altLang="zh-CN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is insufficient to reveal the features of each variable 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precisely.</a:t>
            </a:r>
            <a:r>
              <a:rPr lang="en-US" altLang="zh-CN" sz="1400" dirty="0" smtClean="0"/>
              <a:t> </a:t>
            </a:r>
            <a:endParaRPr lang="en-US" altLang="zh-CN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81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221632" y="2464198"/>
            <a:ext cx="2222943" cy="222294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444573" y="3077660"/>
            <a:ext cx="1760948" cy="139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000186" y="3387890"/>
            <a:ext cx="0" cy="81016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669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313258" y="4285402"/>
            <a:ext cx="169622" cy="169622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3632054" y="2198605"/>
            <a:ext cx="482083" cy="48208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669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038056" y="3256286"/>
            <a:ext cx="3428279" cy="7201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模型优化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6047" y="3832350"/>
            <a:ext cx="3024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优化算法与模型定量结论</a:t>
            </a:r>
          </a:p>
        </p:txBody>
      </p:sp>
    </p:spTree>
    <p:extLst>
      <p:ext uri="{BB962C8B-B14F-4D97-AF65-F5344CB8AC3E}">
        <p14:creationId xmlns:p14="http://schemas.microsoft.com/office/powerpoint/2010/main" val="2597400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530032" y="159941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主成分回归</a:t>
            </a:r>
            <a:endParaRPr lang="zh-CN" altLang="zh-CN" sz="3600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88223"/>
              </p:ext>
            </p:extLst>
          </p:nvPr>
        </p:nvGraphicFramePr>
        <p:xfrm>
          <a:off x="2013719" y="4408413"/>
          <a:ext cx="5688632" cy="73152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15091"/>
                <a:gridCol w="3073541"/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Click </a:t>
                      </a:r>
                      <a:r>
                        <a:rPr lang="en-US" sz="2400" kern="0" dirty="0" smtClean="0">
                          <a:effectLst/>
                        </a:rPr>
                        <a:t>Rate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Convert </a:t>
                      </a:r>
                      <a:r>
                        <a:rPr lang="en-US" sz="2400" kern="0" smtClean="0">
                          <a:effectLst/>
                        </a:rPr>
                        <a:t>Rate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0.805032</a:t>
                      </a:r>
                      <a:endParaRPr lang="zh-CN" sz="24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4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0.826614</a:t>
                      </a:r>
                      <a:endParaRPr lang="zh-CN" sz="24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186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D93E8CE-2572-4B4B-8209-E50A9BC020D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536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第一PPT，www.1ppt.com">
  <a:themeElements>
    <a:clrScheme name="自定义 4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7570"/>
      </a:accent1>
      <a:accent2>
        <a:srgbClr val="5FC7A4"/>
      </a:accent2>
      <a:accent3>
        <a:srgbClr val="277570"/>
      </a:accent3>
      <a:accent4>
        <a:srgbClr val="5FC7A4"/>
      </a:accent4>
      <a:accent5>
        <a:srgbClr val="277570"/>
      </a:accent5>
      <a:accent6>
        <a:srgbClr val="5FC7A4"/>
      </a:accent6>
      <a:hlink>
        <a:srgbClr val="277570"/>
      </a:hlink>
      <a:folHlink>
        <a:srgbClr val="5FC7A4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rotWithShape="0">
          <a:blip xmlns:r="http://schemas.openxmlformats.org/officeDocument/2006/relationships" r:embed="rId1"/>
          <a:stretch>
            <a:fillRect/>
          </a:stretch>
        </a:blipFill>
      </a:spPr>
      <a:bodyPr/>
      <a:lstStyle>
        <a:defPPr>
          <a:defRPr>
            <a:noFill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1090</Words>
  <Application>Microsoft Office PowerPoint</Application>
  <PresentationFormat>自定义</PresentationFormat>
  <Paragraphs>217</Paragraphs>
  <Slides>14</Slides>
  <Notes>4</Notes>
  <HiddenSlides>3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Mangal</vt:lpstr>
      <vt:lpstr>仿宋_GB2312</vt:lpstr>
      <vt:lpstr>华文行楷</vt:lpstr>
      <vt:lpstr>华文隶书</vt:lpstr>
      <vt:lpstr>宋体</vt:lpstr>
      <vt:lpstr>微软雅黑</vt:lpstr>
      <vt:lpstr>楷体</vt:lpstr>
      <vt:lpstr>Arial</vt:lpstr>
      <vt:lpstr>Calibri</vt:lpstr>
      <vt:lpstr>Calibri Light</vt:lpstr>
      <vt:lpstr>Cambria Math</vt:lpstr>
      <vt:lpstr>Impact</vt:lpstr>
      <vt:lpstr>Times New Roman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清新叶子</dc:title>
  <dc:creator/>
  <cp:keywords>www.1ppt.com</cp:keywords>
  <cp:lastModifiedBy/>
  <cp:revision>1</cp:revision>
  <dcterms:created xsi:type="dcterms:W3CDTF">2016-10-17T14:00:15Z</dcterms:created>
  <dcterms:modified xsi:type="dcterms:W3CDTF">2018-12-03T09:57:46Z</dcterms:modified>
</cp:coreProperties>
</file>