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 varScale="1">
        <p:scale>
          <a:sx n="81" d="100"/>
          <a:sy n="81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Recording Definition(P) In Low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Highest Camera Resolution In High Convert Rate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760326480"/>
        <c:axId val="-1760319952"/>
      </c:barChart>
      <c:catAx>
        <c:axId val="-176032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760319952"/>
        <c:crosses val="autoZero"/>
        <c:auto val="1"/>
        <c:lblAlgn val="ctr"/>
        <c:lblOffset val="100"/>
        <c:noMultiLvlLbl val="0"/>
      </c:catAx>
      <c:valAx>
        <c:axId val="-1760319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176032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7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5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95288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BDD64-1640-4426-A643-B2D6B45898A7}" type="datetime1">
              <a:rPr lang="zh-CN" altLang="en-US"/>
              <a:pPr>
                <a:defRPr/>
              </a:pPr>
              <a:t>2018/12/3</a:t>
            </a:fld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此处添加公司信息</a:t>
            </a:r>
            <a:endParaRPr lang="zh-CN" altLang="en-US" sz="1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15113" y="6453188"/>
            <a:ext cx="2133600" cy="2682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CF3C0E-2F25-41D1-A31D-62ED018893F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9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050" y="0"/>
            <a:ext cx="912495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1331640" y="1484784"/>
            <a:ext cx="6717207" cy="2285233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Evaluation and Prediction of </a:t>
            </a:r>
            <a:endParaRPr lang="en-US" altLang="zh-CN" sz="4800" b="1" dirty="0" smtClean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Cell </a:t>
            </a:r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Phone Sales </a:t>
            </a:r>
          </a:p>
          <a:p>
            <a:pPr algn="ctr">
              <a:buNone/>
            </a:pPr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Based on Various Techniques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Box 31"/>
          <p:cNvSpPr txBox="1"/>
          <p:nvPr/>
        </p:nvSpPr>
        <p:spPr>
          <a:xfrm>
            <a:off x="1251441" y="3861048"/>
            <a:ext cx="687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Lingwei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Cao, Cheng Qian,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Zhaoyang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Tian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6483" y="4581128"/>
            <a:ext cx="3607520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Tsinghua High School</a:t>
            </a:r>
            <a:endParaRPr lang="en-US" altLang="zh-CN" sz="2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0199" y="5445224"/>
            <a:ext cx="5320087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Advisor: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Hao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Wu,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Dianjun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Wang</a:t>
            </a:r>
            <a:endParaRPr lang="en-US" altLang="zh-CN" sz="2800" b="1" dirty="0">
              <a:solidFill>
                <a:srgbClr val="91858F"/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459963" y="1042366"/>
            <a:ext cx="6212957" cy="77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13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Bayes Distinction</a:t>
            </a:r>
            <a:endParaRPr lang="zh-CN" altLang="zh-CN" sz="3413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03159"/>
              </p:ext>
            </p:extLst>
          </p:nvPr>
        </p:nvGraphicFramePr>
        <p:xfrm>
          <a:off x="459963" y="1947187"/>
          <a:ext cx="7714991" cy="14945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86810"/>
                <a:gridCol w="2048228"/>
                <a:gridCol w="1979953"/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42579244"/>
              </p:ext>
            </p:extLst>
          </p:nvPr>
        </p:nvGraphicFramePr>
        <p:xfrm>
          <a:off x="179512" y="1916832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102194715"/>
              </p:ext>
            </p:extLst>
          </p:nvPr>
        </p:nvGraphicFramePr>
        <p:xfrm>
          <a:off x="21843" y="4314227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327061" y="4314227"/>
            <a:ext cx="4840598" cy="25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Phones with middle RAM may experience low sales or high sales.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/>
                <a:gridCol w="1051424"/>
                <a:gridCol w="1051424"/>
                <a:gridCol w="1051424"/>
                <a:gridCol w="1051424"/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7308" y="1033549"/>
            <a:ext cx="6212957" cy="77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13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Bayes Distinction</a:t>
            </a:r>
            <a:endParaRPr lang="zh-CN" altLang="zh-CN" sz="3413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254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73635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242943" y="2967703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63448" y="1297519"/>
            <a:ext cx="4642649" cy="77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13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BP</a:t>
            </a:r>
            <a:r>
              <a:rPr lang="zh-CN" altLang="en-US" sz="3413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3413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Neural Network</a:t>
            </a:r>
            <a:endParaRPr lang="zh-CN" altLang="zh-CN" sz="3413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943" y="5364152"/>
            <a:ext cx="8698609" cy="131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error is decreasing rapidly.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03" y="239417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6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221823" y="1054084"/>
            <a:ext cx="4642649" cy="651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XGBoosting</a:t>
            </a: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800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Algorithm</a:t>
            </a:r>
            <a:endParaRPr lang="zh-CN" altLang="zh-CN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6" y="1662507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21823" y="6011429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04172"/>
              </p:ext>
            </p:extLst>
          </p:nvPr>
        </p:nvGraphicFramePr>
        <p:xfrm>
          <a:off x="3883546" y="0"/>
          <a:ext cx="5257117" cy="24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/>
                <a:gridCol w="2389599"/>
                <a:gridCol w="2253050"/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</a:t>
                      </a:r>
                      <a:r>
                        <a:rPr lang="en-US" altLang="zh-CN" sz="19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7333" t="26305"/>
          <a:stretch/>
        </p:blipFill>
        <p:spPr>
          <a:xfrm>
            <a:off x="683568" y="2593724"/>
            <a:ext cx="8158689" cy="343313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098147" y="2692820"/>
            <a:ext cx="1570308" cy="3231945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168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648" y="1712489"/>
            <a:ext cx="6364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Thanks for your Listening! 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1173996" y="3140968"/>
            <a:ext cx="687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Lingwei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Cao, Cheng Qian,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Zhaoyang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Tian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09038" y="3861048"/>
            <a:ext cx="3607520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Tsinghua High School</a:t>
            </a:r>
            <a:endParaRPr lang="en-US" altLang="zh-CN" sz="2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2754" y="4725144"/>
            <a:ext cx="5320087" cy="500129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Advisor: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Hao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Wu, </a:t>
            </a:r>
            <a:r>
              <a:rPr lang="en-US" altLang="zh-CN" sz="2800" b="1" dirty="0" err="1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Dianjun</a:t>
            </a:r>
            <a:r>
              <a:rPr lang="en-US" altLang="zh-CN" sz="2800" b="1" dirty="0" smtClean="0">
                <a:solidFill>
                  <a:srgbClr val="91858F"/>
                </a:solidFill>
                <a:latin typeface="Times New Roman" panose="02020603050405020304" pitchFamily="18" charset="0"/>
                <a:ea typeface="STXingkai" charset="-122"/>
                <a:cs typeface="Times New Roman" panose="02020603050405020304" pitchFamily="18" charset="0"/>
              </a:rPr>
              <a:t> Wang</a:t>
            </a:r>
            <a:endParaRPr lang="en-US" altLang="zh-CN" sz="2800" b="1" dirty="0">
              <a:solidFill>
                <a:srgbClr val="91858F"/>
              </a:solidFill>
              <a:latin typeface="Times New Roman" panose="02020603050405020304" pitchFamily="18" charset="0"/>
              <a:ea typeface="STXingkai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68" y="2273034"/>
            <a:ext cx="1739818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976" y="2273034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38936" y="4599107"/>
            <a:ext cx="9182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contribution rates of PCA. 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13920" y="975375"/>
            <a:ext cx="5668903" cy="651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Principal Component Analysis</a:t>
            </a:r>
            <a:endParaRPr lang="en-GB" altLang="zh-CN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592" y="5742232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50748" y="3766581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6828" y="3648886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53449" y="1534008"/>
            <a:ext cx="918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processes the data again,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691680" y="2492896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799357" y="307454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830406" y="4219666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3977117" y="2241074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10215" y="3243912"/>
            <a:ext cx="3250516" cy="68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940" y="3790106"/>
            <a:ext cx="2661874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00756" y="5749665"/>
            <a:ext cx="3481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KNN</a:t>
            </a:r>
            <a:r>
              <a:rPr lang="en-US" altLang="zh-CN" sz="3200" b="1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3200" b="1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Algorithm</a:t>
            </a:r>
            <a:endParaRPr lang="zh-CN" altLang="zh-CN" sz="3200" b="1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291910" y="4904548"/>
            <a:ext cx="402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Losgistic</a:t>
            </a:r>
            <a:r>
              <a:rPr lang="en-US" altLang="zh-CN" sz="3200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 Regression</a:t>
            </a:r>
            <a:endParaRPr lang="zh-CN" altLang="zh-CN" sz="3200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9185"/>
              </p:ext>
            </p:extLst>
          </p:nvPr>
        </p:nvGraphicFramePr>
        <p:xfrm>
          <a:off x="4151023" y="50452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61767"/>
                <a:gridCol w="2305685"/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</a:t>
                      </a:r>
                      <a:r>
                        <a:rPr lang="en-US" sz="2300" kern="0" dirty="0" smtClean="0">
                          <a:effectLst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</a:rPr>
                        <a:t>Convert </a:t>
                      </a:r>
                      <a:r>
                        <a:rPr lang="en-US" sz="2300" kern="0" smtClean="0">
                          <a:effectLst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131743" y="903746"/>
            <a:ext cx="6212957" cy="73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Weight Determination Technique</a:t>
            </a:r>
            <a:endParaRPr lang="zh-CN" altLang="zh-CN" sz="3200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9632" y="1704940"/>
            <a:ext cx="6703363" cy="1858643"/>
            <a:chOff x="1621316" y="1791063"/>
            <a:chExt cx="7069953" cy="2440560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621316" y="3355181"/>
              <a:ext cx="2649112" cy="8764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87644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00"/>
                  </a:solidFill>
                </a:rPr>
                <a:t>Target Layer (RAM)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53061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23213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08" y="1987618"/>
                <a:ext cx="8554971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179512" y="1042151"/>
            <a:ext cx="402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Losgistic</a:t>
            </a:r>
            <a:r>
              <a:rPr lang="en-US" altLang="zh-CN" sz="3200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 Regression</a:t>
            </a:r>
            <a:endParaRPr lang="zh-CN" altLang="zh-CN" sz="3200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1439241"/>
            <a:ext cx="11440049" cy="51205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179512" y="911824"/>
            <a:ext cx="402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Losgistic</a:t>
            </a:r>
            <a:r>
              <a:rPr lang="en-US" altLang="zh-CN" sz="3200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 Regression</a:t>
            </a:r>
            <a:endParaRPr lang="zh-CN" altLang="zh-CN" sz="3200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3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263855"/>
                  </p:ext>
                </p:extLst>
              </p:nvPr>
            </p:nvGraphicFramePr>
            <p:xfrm>
              <a:off x="5543600" y="35017"/>
              <a:ext cx="3600400" cy="280416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47316"/>
                    <a:gridCol w="1368152"/>
                    <a:gridCol w="1784932"/>
                  </a:tblGrid>
                  <a:tr h="346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</a:t>
                          </a:r>
                          <a:r>
                            <a:rPr lang="en-US" sz="2300" kern="0" smtClean="0">
                              <a:effectLst/>
                            </a:rPr>
                            <a:t>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</a:t>
                          </a:r>
                          <a:r>
                            <a:rPr lang="en-US" sz="2300" kern="0" smtClean="0">
                              <a:effectLst/>
                            </a:rPr>
                            <a:t>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263855"/>
                  </p:ext>
                </p:extLst>
              </p:nvPr>
            </p:nvGraphicFramePr>
            <p:xfrm>
              <a:off x="5543600" y="35017"/>
              <a:ext cx="3600400" cy="2804160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47316"/>
                    <a:gridCol w="1368152"/>
                    <a:gridCol w="1784932"/>
                  </a:tblGrid>
                  <a:tr h="350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</a:t>
                          </a:r>
                          <a:r>
                            <a:rPr lang="en-US" sz="2300" kern="0" smtClean="0">
                              <a:effectLst/>
                            </a:rPr>
                            <a:t>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</a:t>
                          </a:r>
                          <a:r>
                            <a:rPr lang="en-US" sz="2300" kern="0" smtClean="0">
                              <a:effectLst/>
                            </a:rPr>
                            <a:t>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126316" r="-716438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222414" r="-716438" b="-5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322414" r="-716438" b="-4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429825" r="-716438" b="-356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520690" r="-716438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631579" r="-716438" b="-1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2"/>
                          <a:stretch>
                            <a:fillRect l="-1370" t="-718966" r="-716438" b="-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227901"/>
                  </p:ext>
                </p:extLst>
              </p:nvPr>
            </p:nvGraphicFramePr>
            <p:xfrm>
              <a:off x="-2375" y="3678361"/>
              <a:ext cx="914637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83567"/>
                    <a:gridCol w="2139837"/>
                    <a:gridCol w="2461430"/>
                    <a:gridCol w="1949862"/>
                    <a:gridCol w="1911679"/>
                  </a:tblGrid>
                  <a:tr h="693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46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227901"/>
                  </p:ext>
                </p:extLst>
              </p:nvPr>
            </p:nvGraphicFramePr>
            <p:xfrm>
              <a:off x="-2375" y="3678361"/>
              <a:ext cx="914637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83567"/>
                    <a:gridCol w="2139837"/>
                    <a:gridCol w="2461430"/>
                    <a:gridCol w="1949862"/>
                    <a:gridCol w="1911679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</a:t>
                          </a:r>
                          <a:r>
                            <a:rPr lang="en-US" sz="2300" kern="100" smtClean="0">
                              <a:effectLst/>
                            </a:rPr>
                            <a:t>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224138" r="-1242857" b="-646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329825" r="-1242857" b="-5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422414" r="-1242857" b="-4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531579" r="-1242857" b="-356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620690" r="-1242857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733333" r="-1242857" b="-1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24" marR="65024" marT="0" marB="0">
                        <a:blipFill rotWithShape="0">
                          <a:blip r:embed="rId3"/>
                          <a:stretch>
                            <a:fillRect l="-893" t="-818966" r="-1242857" b="-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59133"/>
              </p:ext>
            </p:extLst>
          </p:nvPr>
        </p:nvGraphicFramePr>
        <p:xfrm>
          <a:off x="5543600" y="2908249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/>
                <a:gridCol w="1944463"/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</a:t>
                      </a:r>
                      <a:r>
                        <a:rPr lang="en-US" sz="2300" kern="0" dirty="0" smtClean="0">
                          <a:effectLst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</a:t>
                      </a:r>
                      <a:r>
                        <a:rPr lang="en-US" sz="2300" kern="0" dirty="0" smtClean="0">
                          <a:effectLst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23528" y="1775594"/>
            <a:ext cx="4680367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</a:t>
            </a:r>
            <a:r>
              <a:rPr lang="en-US" altLang="zh-CN" sz="2655" dirty="0" smtClean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Logistic </a:t>
            </a:r>
            <a:r>
              <a:rPr lang="en-US" altLang="zh-CN" sz="2655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Regression is insufficient to reveal the features of each variable precisely.</a:t>
            </a:r>
            <a:r>
              <a:rPr lang="en-US" altLang="zh-CN" sz="1327" dirty="0"/>
              <a:t> </a:t>
            </a:r>
            <a:endParaRPr lang="en-US" altLang="zh-CN" sz="3792" dirty="0"/>
          </a:p>
        </p:txBody>
      </p:sp>
      <p:sp>
        <p:nvSpPr>
          <p:cNvPr id="8" name="TextBox 23"/>
          <p:cNvSpPr txBox="1"/>
          <p:nvPr/>
        </p:nvSpPr>
        <p:spPr>
          <a:xfrm>
            <a:off x="179512" y="1021598"/>
            <a:ext cx="402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err="1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Losgistic</a:t>
            </a:r>
            <a:r>
              <a:rPr lang="en-US" altLang="zh-CN" sz="3200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 Regression</a:t>
            </a:r>
            <a:endParaRPr lang="zh-CN" altLang="zh-CN" sz="3200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0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3079"/>
          <p:cNvSpPr>
            <a:spLocks noChangeArrowheads="1"/>
          </p:cNvSpPr>
          <p:nvPr/>
        </p:nvSpPr>
        <p:spPr bwMode="auto">
          <a:xfrm>
            <a:off x="1782507" y="2384678"/>
            <a:ext cx="2107679" cy="210767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3080"/>
          <p:cNvSpPr txBox="1">
            <a:spLocks noChangeArrowheads="1"/>
          </p:cNvSpPr>
          <p:nvPr/>
        </p:nvSpPr>
        <p:spPr bwMode="auto">
          <a:xfrm>
            <a:off x="3890184" y="2966330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accent3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365135" y="3260474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椭圆 3088"/>
          <p:cNvSpPr>
            <a:spLocks noChangeArrowheads="1"/>
          </p:cNvSpPr>
          <p:nvPr/>
        </p:nvSpPr>
        <p:spPr bwMode="auto">
          <a:xfrm>
            <a:off x="921233" y="4111448"/>
            <a:ext cx="160827" cy="160827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椭圆 3087"/>
          <p:cNvSpPr>
            <a:spLocks noChangeArrowheads="1"/>
          </p:cNvSpPr>
          <p:nvPr/>
        </p:nvSpPr>
        <p:spPr bwMode="auto">
          <a:xfrm>
            <a:off x="4067944" y="2132856"/>
            <a:ext cx="457086" cy="457086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 sz="253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01042" y="3135694"/>
            <a:ext cx="3250516" cy="682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13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13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2766" y="3681888"/>
            <a:ext cx="3463852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96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514215" y="1129571"/>
            <a:ext cx="6212957" cy="77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13" dirty="0" smtClean="0">
                <a:latin typeface="Impact" panose="020B0806030902050204" pitchFamily="34" charset="0"/>
                <a:ea typeface="微软雅黑" panose="020B0503020204020204" pitchFamily="34" charset="-122"/>
                <a:cs typeface="+mn-ea"/>
              </a:rPr>
              <a:t>Principal Component Analysis</a:t>
            </a:r>
            <a:endParaRPr lang="zh-CN" altLang="zh-CN" sz="3413" dirty="0">
              <a:latin typeface="Impact" panose="020B0806030902050204" pitchFamily="34" charset="0"/>
              <a:ea typeface="微软雅黑" panose="020B0503020204020204" pitchFamily="34" charset="-122"/>
              <a:cs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871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79494"/>
                <a:gridCol w="2914172"/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US" sz="23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</a:t>
                      </a:r>
                      <a:r>
                        <a:rPr lang="en-US" sz="2300" kern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b="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b="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11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演示文稿3</Template>
  <TotalTime>1169</TotalTime>
  <Words>1096</Words>
  <Application>Microsoft Office PowerPoint</Application>
  <PresentationFormat>全屏显示(4:3)</PresentationFormat>
  <Paragraphs>215</Paragraphs>
  <Slides>14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Mangal</vt:lpstr>
      <vt:lpstr>仿宋_GB2312</vt:lpstr>
      <vt:lpstr>STXingkai</vt:lpstr>
      <vt:lpstr>华文隶书</vt:lpstr>
      <vt:lpstr>宋体</vt:lpstr>
      <vt:lpstr>微软雅黑</vt:lpstr>
      <vt:lpstr>楷体</vt:lpstr>
      <vt:lpstr>Arial</vt:lpstr>
      <vt:lpstr>Calibri</vt:lpstr>
      <vt:lpstr>Calibri Light</vt:lpstr>
      <vt:lpstr>Cambria Math</vt:lpstr>
      <vt:lpstr>Impact</vt:lpstr>
      <vt:lpstr>Times New Roman</vt:lpstr>
      <vt:lpstr>演示文稿3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171</cp:revision>
  <dcterms:created xsi:type="dcterms:W3CDTF">2013-10-30T09:04:50Z</dcterms:created>
  <dcterms:modified xsi:type="dcterms:W3CDTF">2018-12-03T10:31:15Z</dcterms:modified>
</cp:coreProperties>
</file>