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02" r:id="rId25"/>
    <p:sldId id="333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06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ming YAO" initials="QY" lastIdx="1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0" autoAdjust="0"/>
    <p:restoredTop sz="74693"/>
  </p:normalViewPr>
  <p:slideViewPr>
    <p:cSldViewPr>
      <p:cViewPr varScale="1">
        <p:scale>
          <a:sx n="64" d="100"/>
          <a:sy n="64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Recording Definition(P) In Low </a:t>
            </a:r>
            <a:r>
              <a:rPr lang="en-US" dirty="0" smtClean="0"/>
              <a:t>Conversion </a:t>
            </a:r>
            <a:r>
              <a:rPr lang="en-US" dirty="0"/>
              <a:t>rate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Highest Camera Resolution In High </a:t>
            </a:r>
            <a:r>
              <a:rPr lang="en-US" dirty="0" smtClean="0"/>
              <a:t>Conversion </a:t>
            </a:r>
            <a:r>
              <a:rPr lang="en-US" dirty="0"/>
              <a:t>Rate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6414960"/>
        <c:axId val="376097360"/>
      </c:barChart>
      <c:catAx>
        <c:axId val="20641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76097360"/>
        <c:crosses val="autoZero"/>
        <c:auto val="1"/>
        <c:lblAlgn val="ctr"/>
        <c:lblOffset val="100"/>
        <c:noMultiLvlLbl val="0"/>
      </c:catAx>
      <c:valAx>
        <c:axId val="37609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2064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</c:v>
                </c:pt>
                <c:pt idx="1">
                  <c:v>0.250327653997379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0.46153846153846301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</c:v>
                </c:pt>
                <c:pt idx="1">
                  <c:v>0.28178243774574202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0.228047182175624</c:v>
                </c:pt>
                <c:pt idx="2">
                  <c:v>0.125</c:v>
                </c:pt>
                <c:pt idx="3">
                  <c:v>0.28981723237598001</c:v>
                </c:pt>
                <c:pt idx="4">
                  <c:v>0.115384615384615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6.4220183486238605E-2</c:v>
                </c:pt>
                <c:pt idx="2">
                  <c:v>0.125</c:v>
                </c:pt>
                <c:pt idx="3">
                  <c:v>8.61618798955614E-2</c:v>
                </c:pt>
                <c:pt idx="4">
                  <c:v>3.8461538461538498E-2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6102800"/>
        <c:axId val="376101712"/>
      </c:barChart>
      <c:catAx>
        <c:axId val="3761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101712"/>
        <c:crosses val="autoZero"/>
        <c:auto val="1"/>
        <c:lblAlgn val="ctr"/>
        <c:lblOffset val="100"/>
        <c:noMultiLvlLbl val="0"/>
      </c:catAx>
      <c:valAx>
        <c:axId val="37610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1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 custLinFactNeighborX="2534" custLinFactNeighborY="-6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 custLinFactNeighborX="110" custLinFactNeighborY="-13262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1848" custLinFactNeighborY="13084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1770" custLinFactNeighborY="-13581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  <dgm:t>
        <a:bodyPr/>
        <a:lstStyle/>
        <a:p>
          <a:endParaRPr lang="zh-CN" altLang="en-US"/>
        </a:p>
      </dgm:t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45631" y="2064991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21" y="2097181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3489" y="2132439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490671" y="1591297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405603" y="2047066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9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6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3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0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0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xmlns="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xmlns="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xmlns="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xmlns="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xmlns="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xmlns="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xmlns="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xmlns="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xmlns="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xmlns="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Conversion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2219"/>
              </p:ext>
            </p:extLst>
          </p:nvPr>
        </p:nvGraphicFramePr>
        <p:xfrm>
          <a:off x="324543" y="2697657"/>
          <a:ext cx="41034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Conversion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9329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222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</a:t>
                      </a:r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Conversion </a:t>
                      </a:r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15" y="2087734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69" y="1949094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3449" y="3865106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512719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7242" y="3321378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53449" y="1098937"/>
            <a:ext cx="8602459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F45F8265-E128-E24D-A025-3C32FA9BC458}"/>
              </a:ext>
            </a:extLst>
          </p:cNvPr>
          <p:cNvSpPr txBox="1"/>
          <p:nvPr/>
        </p:nvSpPr>
        <p:spPr>
          <a:xfrm>
            <a:off x="2875849" y="3202752"/>
            <a:ext cx="6268151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KNN Algorithm</a:t>
            </a:r>
            <a:endParaRPr lang="zh-CN" altLang="zh-CN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4" imgW="4866132" imgH="733044" progId="">
                  <p:embed/>
                </p:oleObj>
              </mc:Choice>
              <mc:Fallback>
                <p:oleObj r:id="rId4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2" y="5134671"/>
            <a:ext cx="43626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2727"/>
              </p:ext>
            </p:extLst>
          </p:nvPr>
        </p:nvGraphicFramePr>
        <p:xfrm>
          <a:off x="4517411" y="50599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</a:t>
                      </a: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0B999AE-F7C1-3949-8DFE-B78CD5445ECA}"/>
              </a:ext>
            </a:extLst>
          </p:cNvPr>
          <p:cNvSpPr/>
          <p:nvPr/>
        </p:nvSpPr>
        <p:spPr>
          <a:xfrm>
            <a:off x="291909" y="277338"/>
            <a:ext cx="195438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Modeling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251520" y="104329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28592"/>
                  </p:ext>
                </p:extLst>
              </p:nvPr>
            </p:nvGraphicFramePr>
            <p:xfrm>
              <a:off x="5259213" y="1077297"/>
              <a:ext cx="3489252" cy="251734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83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</a:t>
                          </a:r>
                          <a:endParaRPr lang="zh-CN" sz="12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0.017671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0.018321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7.71E-10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6.24E-10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1.83E-06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1.68E-06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-0.00055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-0.00053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8.85E-06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8.64E-06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-0.00062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-0.00081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2.61E-06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-9.50E-06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28592"/>
                  </p:ext>
                </p:extLst>
              </p:nvPr>
            </p:nvGraphicFramePr>
            <p:xfrm>
              <a:off x="5259213" y="1077297"/>
              <a:ext cx="3489252" cy="251734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383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</a:t>
                          </a:r>
                          <a:endParaRPr lang="zh-CN" sz="12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128000" r="-714085" b="-6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0.017671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0.018321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228000" r="-714085" b="-5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7.71E-10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6.24E-10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328000" r="-714085" b="-4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1.83E-06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1.68E-06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419608" r="-714085" b="-3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-0.00055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-0.00053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530000" r="-71408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8.85E-06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8.64E-06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630000" r="-71408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-0.00062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-0.00081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730000" r="-71408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2.61E-06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-9.50E-06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8640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8640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224138" r="-1235780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324138" r="-1235780" b="-5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431579" r="-1235780" b="-4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522414" r="-1235780" b="-3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622414" r="-1235780" b="-2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735088" r="-1235780" b="-15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820690" r="-1235780" b="-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49873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76872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29A2C53-CF13-9946-936D-077706516F2D}"/>
              </a:ext>
            </a:extLst>
          </p:cNvPr>
          <p:cNvSpPr/>
          <p:nvPr/>
        </p:nvSpPr>
        <p:spPr>
          <a:xfrm>
            <a:off x="4015773" y="2342819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B9E7300B-E690-CF4C-8B42-F0713C7666A9}"/>
              </a:ext>
            </a:extLst>
          </p:cNvPr>
          <p:cNvSpPr txBox="1"/>
          <p:nvPr/>
        </p:nvSpPr>
        <p:spPr>
          <a:xfrm>
            <a:off x="3955969" y="3192667"/>
            <a:ext cx="6268151" cy="127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Algorithms for optimization 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quantitative conclusions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6247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</a:t>
            </a:r>
            <a:r>
              <a:rPr lang="en-US" altLang="zh-CN" sz="3400" b="1" dirty="0" smtClean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7776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8580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65082" y="3262595"/>
                <a:ext cx="3304751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𝑨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endChr m:val="|"/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𝑨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82" y="3262595"/>
                <a:ext cx="3304751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38055" y="4084614"/>
                <a:ext cx="4758803" cy="677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00" b="1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00" b="1" i="0" smtClean="0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55" y="4084614"/>
                <a:ext cx="4758803" cy="677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767095" y="4884342"/>
                <a:ext cx="3100721" cy="91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mr-IN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95" y="4884342"/>
                <a:ext cx="3100721" cy="9171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24694" y="5661248"/>
                <a:ext cx="5185522" cy="1024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𝒊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kumimoji="1" lang="is-I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𝒅𝒙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e>
                      </m:nary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94" y="5661248"/>
                <a:ext cx="5185522" cy="10247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81749311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87989721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60" y="11967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2411760" y="2425209"/>
            <a:ext cx="3890339" cy="28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minimize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xmlns="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438488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B79EFED-EF78-4764-8E3E-031A7EC8A139}"/>
              </a:ext>
            </a:extLst>
          </p:cNvPr>
          <p:cNvGrpSpPr/>
          <p:nvPr/>
        </p:nvGrpSpPr>
        <p:grpSpPr>
          <a:xfrm>
            <a:off x="1259632" y="1298493"/>
            <a:ext cx="6912768" cy="1288009"/>
            <a:chOff x="1259632" y="1298494"/>
            <a:chExt cx="6147570" cy="91961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F87B4DFD-766B-4878-97CA-1085F2058970}"/>
                </a:ext>
              </a:extLst>
            </p:cNvPr>
            <p:cNvSpPr/>
            <p:nvPr/>
          </p:nvSpPr>
          <p:spPr>
            <a:xfrm>
              <a:off x="1259632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Sets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AE05F453-838D-4823-9C42-281D9ECE28EB}"/>
                </a:ext>
              </a:extLst>
            </p:cNvPr>
            <p:cNvSpPr/>
            <p:nvPr/>
          </p:nvSpPr>
          <p:spPr>
            <a:xfrm>
              <a:off x="2556553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CAA30457-3A25-48E6-ABA0-668BD5270533}"/>
                </a:ext>
              </a:extLst>
            </p:cNvPr>
            <p:cNvSpPr/>
            <p:nvPr/>
          </p:nvSpPr>
          <p:spPr>
            <a:xfrm>
              <a:off x="2910258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Modeling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rocess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2D2A8733-4571-471F-9E50-3F1F3827091E}"/>
                </a:ext>
              </a:extLst>
            </p:cNvPr>
            <p:cNvSpPr/>
            <p:nvPr/>
          </p:nvSpPr>
          <p:spPr>
            <a:xfrm>
              <a:off x="4207179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1EEE26D3-5BD3-4532-80B5-57E102C297E5}"/>
                </a:ext>
              </a:extLst>
            </p:cNvPr>
            <p:cNvSpPr/>
            <p:nvPr/>
          </p:nvSpPr>
          <p:spPr>
            <a:xfrm>
              <a:off x="4575033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olume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D0E126E9-E5DA-44E0-AFAF-86DA6EE3475D}"/>
                </a:ext>
              </a:extLst>
            </p:cNvPr>
            <p:cNvSpPr/>
            <p:nvPr/>
          </p:nvSpPr>
          <p:spPr>
            <a:xfrm>
              <a:off x="6228184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8C6E17A-5D84-4586-B9B2-3CAC3BF65760}"/>
                </a:ext>
              </a:extLst>
            </p:cNvPr>
            <p:cNvSpPr/>
            <p:nvPr/>
          </p:nvSpPr>
          <p:spPr>
            <a:xfrm>
              <a:off x="5868144" y="1624436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85602802-5232-4E11-9747-6D1E50C68965}"/>
                  </a:ext>
                </a:extLst>
              </p:cNvPr>
              <p:cNvSpPr/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charset="0"/>
                        </a:rPr>
                        <m:t>𝒎𝒂𝒙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 charset="0"/>
                            </a:rPr>
                            <m:t>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zh-CN" altLang="en-US" sz="2000" b="1">
                                          <a:latin typeface="Cambria Math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𝒑𝒓𝒆𝒅𝒊𝒄𝒕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𝒓𝒆𝒂𝒍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000" b="1">
                                      <a:latin typeface="Cambria Math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56C2B28F-F8F3-436F-9FCA-37F3E696F398}"/>
              </a:ext>
            </a:extLst>
          </p:cNvPr>
          <p:cNvSpPr txBox="1"/>
          <p:nvPr/>
        </p:nvSpPr>
        <p:spPr>
          <a:xfrm>
            <a:off x="2036120" y="3676962"/>
            <a:ext cx="312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9.81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25B92458-24A4-40D7-BFAD-E76D81F8854B}"/>
              </a:ext>
            </a:extLst>
          </p:cNvPr>
          <p:cNvSpPr txBox="1"/>
          <p:nvPr/>
        </p:nvSpPr>
        <p:spPr>
          <a:xfrm>
            <a:off x="4856720" y="3676962"/>
            <a:ext cx="360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9.74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xmlns="" id="{438DBAE0-1CEE-47A8-9C99-3C75BF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2905"/>
              </p:ext>
            </p:extLst>
          </p:nvPr>
        </p:nvGraphicFramePr>
        <p:xfrm>
          <a:off x="179515" y="4469275"/>
          <a:ext cx="8856981" cy="18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11">
                  <a:extLst>
                    <a:ext uri="{9D8B030D-6E8A-4147-A177-3AD203B41FA5}">
                      <a16:colId xmlns:a16="http://schemas.microsoft.com/office/drawing/2014/main" xmlns="" val="415739527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42160079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10884125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417866373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9050212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81555789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304239833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206862466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360727074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63037641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352845150"/>
                    </a:ext>
                  </a:extLst>
                </a:gridCol>
              </a:tblGrid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Battery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CPU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367161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3842385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3400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75.99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0.0198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90372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98528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109.0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0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6652867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:a16="http://schemas.microsoft.com/office/drawing/2014/main" xmlns="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xmlns="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4651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3520"/>
            <a:ext cx="4789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94006"/>
            <a:ext cx="4646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CA4FBE2-21AD-384B-A042-7161DB233766}"/>
              </a:ext>
            </a:extLst>
          </p:cNvPr>
          <p:cNvSpPr/>
          <p:nvPr/>
        </p:nvSpPr>
        <p:spPr>
          <a:xfrm>
            <a:off x="307154" y="3550822"/>
            <a:ext cx="4646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1013459719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40259379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xmlns="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xmlns="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xmlns="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9397638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4A9E4DC-8773-734C-9C94-94B4F1D90835}"/>
              </a:ext>
            </a:extLst>
          </p:cNvPr>
          <p:cNvGrpSpPr/>
          <p:nvPr/>
        </p:nvGrpSpPr>
        <p:grpSpPr>
          <a:xfrm>
            <a:off x="83888" y="2515821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xmlns="" id="{92CE3D29-02E8-D14C-94D4-50D1829D2D65}"/>
                </a:ext>
              </a:extLst>
            </p:cNvPr>
            <p:cNvSpPr/>
            <p:nvPr/>
          </p:nvSpPr>
          <p:spPr>
            <a:xfrm>
              <a:off x="5984161" y="4757826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xmlns="" id="{1A149FA3-887D-0943-BB09-C6F230073084}"/>
                </a:ext>
              </a:extLst>
            </p:cNvPr>
            <p:cNvSpPr/>
            <p:nvPr/>
          </p:nvSpPr>
          <p:spPr>
            <a:xfrm>
              <a:off x="3374230" y="3955616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xmlns="" id="{4692BCF3-9185-D541-BE63-6B58538DC35E}"/>
                </a:ext>
              </a:extLst>
            </p:cNvPr>
            <p:cNvSpPr/>
            <p:nvPr/>
          </p:nvSpPr>
          <p:spPr>
            <a:xfrm>
              <a:off x="1367895" y="4623803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:a16="http://schemas.microsoft.com/office/drawing/2014/main" xmlns="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:a16="http://schemas.microsoft.com/office/drawing/2014/main" xmlns="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8074076" cy="3188179"/>
            <a:chOff x="1529012" y="2320137"/>
            <a:chExt cx="8074076" cy="318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xmlns="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𝐜𝐨𝐧𝐯𝐞𝐫𝐬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2D69F43-D7CF-4515-8AB2-4D07D0D2F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xmlns="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xmlns="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𝐜𝐨𝐧𝐯𝐞𝐫𝐬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C81683D-975D-451C-A0AF-53C6995C3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56" t="-140000" r="-106" b="-18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xmlns="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xmlns="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1886</Words>
  <Application>Microsoft Office PowerPoint</Application>
  <PresentationFormat>全屏显示(4:3)</PresentationFormat>
  <Paragraphs>568</Paragraphs>
  <Slides>34</Slides>
  <Notes>10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Mangal</vt:lpstr>
      <vt:lpstr>仿宋_GB2312</vt:lpstr>
      <vt:lpstr>SimSun</vt:lpstr>
      <vt:lpstr>SimSun</vt:lpstr>
      <vt:lpstr>微软雅黑</vt:lpstr>
      <vt:lpstr>黑体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 of our methods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372</cp:revision>
  <dcterms:created xsi:type="dcterms:W3CDTF">2013-10-30T09:04:50Z</dcterms:created>
  <dcterms:modified xsi:type="dcterms:W3CDTF">2018-12-07T13:41:31Z</dcterms:modified>
</cp:coreProperties>
</file>