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33" autoAdjust="0"/>
  </p:normalViewPr>
  <p:slideViewPr>
    <p:cSldViewPr snapToGrid="0">
      <p:cViewPr>
        <p:scale>
          <a:sx n="66" d="100"/>
          <a:sy n="66" d="100"/>
        </p:scale>
        <p:origin x="87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E86-F305-42F6-9129-B36F38B1206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C61B-C9A0-4489-A0DB-EBF02107C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9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E86-F305-42F6-9129-B36F38B1206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C61B-C9A0-4489-A0DB-EBF02107C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E86-F305-42F6-9129-B36F38B1206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C61B-C9A0-4489-A0DB-EBF02107C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57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E86-F305-42F6-9129-B36F38B1206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C61B-C9A0-4489-A0DB-EBF02107C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72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E86-F305-42F6-9129-B36F38B1206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C61B-C9A0-4489-A0DB-EBF02107C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74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E86-F305-42F6-9129-B36F38B1206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C61B-C9A0-4489-A0DB-EBF02107C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E86-F305-42F6-9129-B36F38B1206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C61B-C9A0-4489-A0DB-EBF02107C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E86-F305-42F6-9129-B36F38B1206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C61B-C9A0-4489-A0DB-EBF02107C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E86-F305-42F6-9129-B36F38B1206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C61B-C9A0-4489-A0DB-EBF02107C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E86-F305-42F6-9129-B36F38B1206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C61B-C9A0-4489-A0DB-EBF02107C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E86-F305-42F6-9129-B36F38B1206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C61B-C9A0-4489-A0DB-EBF02107C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8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8E86-F305-42F6-9129-B36F38B1206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C61B-C9A0-4489-A0DB-EBF02107C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1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edlineplus.gov/druginfo/meds/a695033.html" TargetMode="External"/><Relationship Id="rId3" Type="http://schemas.openxmlformats.org/officeDocument/2006/relationships/hyperlink" Target="https://medlineplus.gov/druginfo/meds/a601207.html" TargetMode="External"/><Relationship Id="rId7" Type="http://schemas.openxmlformats.org/officeDocument/2006/relationships/hyperlink" Target="https://www.niddk.nih.gov/health-information/endocrine-diseases/hyperthyroidism" TargetMode="External"/><Relationship Id="rId2" Type="http://schemas.openxmlformats.org/officeDocument/2006/relationships/hyperlink" Target="https://medlineplus.gov/druginfo/meds/a60124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iddk.nih.gov/Dictionary/G/glaucoma" TargetMode="External"/><Relationship Id="rId11" Type="http://schemas.openxmlformats.org/officeDocument/2006/relationships/hyperlink" Target="https://medlineplus.gov/ency/article/007489.htm" TargetMode="External"/><Relationship Id="rId5" Type="http://schemas.openxmlformats.org/officeDocument/2006/relationships/hyperlink" Target="https://medlineplus.gov/druginfo/meds/a612037.html" TargetMode="External"/><Relationship Id="rId10" Type="http://schemas.openxmlformats.org/officeDocument/2006/relationships/hyperlink" Target="https://medlineplus.gov/ency/article/000341.htm" TargetMode="External"/><Relationship Id="rId4" Type="http://schemas.openxmlformats.org/officeDocument/2006/relationships/hyperlink" Target="https://medlineplus.gov/druginfo/meds/a613014.html" TargetMode="External"/><Relationship Id="rId9" Type="http://schemas.openxmlformats.org/officeDocument/2006/relationships/hyperlink" Target="https://medlineplus.gov/ency/article/000362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sph.harvard.edu/obesity-prevention-source/obesity-trends/obesity-rates-worldwide/" TargetMode="External"/><Relationship Id="rId2" Type="http://schemas.openxmlformats.org/officeDocument/2006/relationships/hyperlink" Target="https://www.nhs.uk/conditions/obesity/caus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ews.mit.edu/2016/fat-fighting-nanoparticles-obesity-0502" TargetMode="External"/><Relationship Id="rId4" Type="http://schemas.openxmlformats.org/officeDocument/2006/relationships/hyperlink" Target="https://zh.wikipedia.org/wiki/%E8%82%A5%E8%83%96%E7%97%8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zh-CN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肥胖原因</a:t>
            </a:r>
            <a:r>
              <a:rPr lang="zh-CN" altLang="zh-CN" sz="3200" kern="10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zh-CN" sz="3200" kern="10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527964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sz="5000" b="1" dirty="0" smtClean="0">
                <a:latin typeface="+mn-ea"/>
              </a:rPr>
              <a:t>卡路里</a:t>
            </a:r>
          </a:p>
          <a:p>
            <a:pPr marL="0" indent="0">
              <a:buNone/>
            </a:pPr>
            <a:r>
              <a:rPr lang="zh-CN" altLang="en-US" sz="5000" dirty="0" smtClean="0">
                <a:latin typeface="+mn-ea"/>
              </a:rPr>
              <a:t>有关更多信息，请阅读我们的卡路里理解指南  。</a:t>
            </a:r>
          </a:p>
          <a:p>
            <a:r>
              <a:rPr lang="zh-CN" altLang="en-US" sz="5000" b="1" dirty="0" smtClean="0">
                <a:latin typeface="+mn-ea"/>
              </a:rPr>
              <a:t>不良的饮食习惯</a:t>
            </a:r>
          </a:p>
          <a:p>
            <a:pPr marL="0" indent="0">
              <a:buNone/>
            </a:pPr>
            <a:r>
              <a:rPr lang="zh-CN" altLang="en-US" sz="5000" dirty="0" smtClean="0">
                <a:latin typeface="+mn-ea"/>
              </a:rPr>
              <a:t>肥胖不会在一夜之间发生。由于不良饮食和生活方式的选择，它会逐渐发展，例如：吃大量加工或快餐 、喝太多酒精 、吃比你需要的更多的部分  舒适的饮食 </a:t>
            </a:r>
          </a:p>
          <a:p>
            <a:r>
              <a:rPr lang="zh-CN" altLang="en-US" sz="5000" b="1" dirty="0" smtClean="0">
                <a:latin typeface="+mn-ea"/>
              </a:rPr>
              <a:t>缺乏身体活动</a:t>
            </a:r>
          </a:p>
          <a:p>
            <a:pPr marL="0" indent="0">
              <a:buNone/>
            </a:pPr>
            <a:r>
              <a:rPr lang="zh-CN" altLang="en-US" sz="5000" dirty="0" smtClean="0">
                <a:latin typeface="+mn-ea"/>
              </a:rPr>
              <a:t>缺乏身体活动是与肥胖有关的另一个重要因素。许多人的工作都涉及一天大部分时间都坐在办公桌前。详细了解成人的身体活动指南。</a:t>
            </a:r>
          </a:p>
          <a:p>
            <a:r>
              <a:rPr lang="zh-CN" altLang="en-US" sz="5000" b="1" dirty="0" smtClean="0">
                <a:latin typeface="+mn-ea"/>
              </a:rPr>
              <a:t>遗传学</a:t>
            </a:r>
          </a:p>
          <a:p>
            <a:pPr marL="0" indent="0">
              <a:buNone/>
            </a:pPr>
            <a:r>
              <a:rPr lang="zh-CN" altLang="en-US" sz="5000" dirty="0" smtClean="0">
                <a:latin typeface="+mn-ea"/>
              </a:rPr>
              <a:t>虽然有一些罕见的遗传因素会导致肥胖，例如  </a:t>
            </a:r>
            <a:r>
              <a:rPr lang="en-US" altLang="zh-CN" sz="5000" dirty="0" err="1" smtClean="0">
                <a:latin typeface="+mn-ea"/>
              </a:rPr>
              <a:t>Prader</a:t>
            </a:r>
            <a:r>
              <a:rPr lang="en-US" altLang="zh-CN" sz="5000" dirty="0" smtClean="0">
                <a:latin typeface="+mn-ea"/>
              </a:rPr>
              <a:t>-Willi</a:t>
            </a:r>
            <a:r>
              <a:rPr lang="zh-CN" altLang="en-US" sz="5000" dirty="0" smtClean="0">
                <a:latin typeface="+mn-ea"/>
              </a:rPr>
              <a:t>综合症，但大多数人都没有理由不能减肥。</a:t>
            </a:r>
          </a:p>
          <a:p>
            <a:pPr marL="0" indent="0">
              <a:buNone/>
            </a:pPr>
            <a:r>
              <a:rPr lang="zh-CN" altLang="en-US" sz="5000" dirty="0" smtClean="0">
                <a:latin typeface="+mn-ea"/>
              </a:rPr>
              <a:t>从父母那里继承的某些遗传特征 </a:t>
            </a:r>
            <a:r>
              <a:rPr lang="en-US" altLang="zh-CN" sz="5000" dirty="0" smtClean="0">
                <a:latin typeface="+mn-ea"/>
              </a:rPr>
              <a:t>- </a:t>
            </a:r>
            <a:r>
              <a:rPr lang="zh-CN" altLang="en-US" sz="5000" dirty="0" smtClean="0">
                <a:latin typeface="+mn-ea"/>
              </a:rPr>
              <a:t>例如食欲大 </a:t>
            </a:r>
            <a:r>
              <a:rPr lang="en-US" altLang="zh-CN" sz="5000" dirty="0" smtClean="0">
                <a:latin typeface="+mn-ea"/>
              </a:rPr>
              <a:t>- </a:t>
            </a:r>
            <a:r>
              <a:rPr lang="zh-CN" altLang="en-US" sz="5000" dirty="0" smtClean="0">
                <a:latin typeface="+mn-ea"/>
              </a:rPr>
              <a:t>可能会使减肥更加困难，但这肯定不会使其变得不可能。</a:t>
            </a:r>
          </a:p>
          <a:p>
            <a:r>
              <a:rPr lang="zh-CN" altLang="en-US" sz="5000" b="1" dirty="0" smtClean="0">
                <a:latin typeface="+mn-ea"/>
              </a:rPr>
              <a:t>医疗原因</a:t>
            </a:r>
          </a:p>
          <a:p>
            <a:pPr marL="0" indent="0">
              <a:buNone/>
            </a:pPr>
            <a:r>
              <a:rPr lang="zh-CN" altLang="en-US" sz="5000" dirty="0" smtClean="0">
                <a:latin typeface="+mn-ea"/>
              </a:rPr>
              <a:t>在某些情况下，潜在的医疗条件可能会导致体重增加。这些包括：一个  甲状腺功能减退症（甲减）库欣综合征 一种导致类固醇激素过量产生的罕见疾病。</a:t>
            </a:r>
          </a:p>
          <a:p>
            <a:pPr marL="0" indent="0">
              <a:buNone/>
            </a:pPr>
            <a:r>
              <a:rPr lang="zh-CN" altLang="en-US" sz="5000" dirty="0" smtClean="0">
                <a:latin typeface="+mn-ea"/>
              </a:rPr>
              <a:t>体重增加有时可能是戒烟的副作用  。</a:t>
            </a:r>
            <a:endParaRPr lang="en-US" altLang="zh-CN" sz="5000" dirty="0" smtClean="0">
              <a:latin typeface="+mn-ea"/>
            </a:endParaRPr>
          </a:p>
          <a:p>
            <a:pPr marL="0" indent="0">
              <a:buNone/>
            </a:pPr>
            <a:endParaRPr lang="zh-CN" altLang="en-US" sz="5000" dirty="0" smtClean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5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zh-CN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肥胖情况</a:t>
            </a:r>
            <a:r>
              <a:rPr lang="zh-CN" altLang="zh-CN" sz="3200" kern="10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zh-CN" sz="3200" kern="10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727"/>
            <a:ext cx="10515600" cy="4722236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大约有三分之二的美国成年人超重或肥胖（</a:t>
            </a:r>
            <a:r>
              <a:rPr lang="en-US" altLang="zh-CN" dirty="0"/>
              <a:t>69</a:t>
            </a:r>
            <a:r>
              <a:rPr lang="zh-CN" altLang="zh-CN" dirty="0"/>
              <a:t>％），三分之一的人肥胖（</a:t>
            </a:r>
            <a:r>
              <a:rPr lang="en-US" altLang="zh-CN" dirty="0"/>
              <a:t>36</a:t>
            </a:r>
            <a:r>
              <a:rPr lang="zh-CN" altLang="zh-CN" dirty="0"/>
              <a:t>％）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非</a:t>
            </a:r>
            <a:r>
              <a:rPr lang="zh-CN" altLang="zh-CN" dirty="0"/>
              <a:t>西班牙裔黑人，西班牙裔和墨西哥裔美国成年人的肥胖率高于非西班牙裔白人</a:t>
            </a:r>
            <a:r>
              <a:rPr lang="zh-CN" altLang="zh-CN" dirty="0" smtClean="0"/>
              <a:t>。非</a:t>
            </a:r>
            <a:r>
              <a:rPr lang="zh-CN" altLang="zh-CN" dirty="0"/>
              <a:t>西班牙裔黑人女性在美国的肥胖率最高</a:t>
            </a:r>
            <a:r>
              <a:rPr lang="en-US" altLang="zh-CN" dirty="0"/>
              <a:t> - </a:t>
            </a:r>
            <a:r>
              <a:rPr lang="zh-CN" altLang="zh-CN" dirty="0"/>
              <a:t>接近</a:t>
            </a:r>
            <a:r>
              <a:rPr lang="en-US" altLang="zh-CN" dirty="0"/>
              <a:t>59</a:t>
            </a:r>
            <a:r>
              <a:rPr lang="zh-CN" altLang="zh-CN" dirty="0"/>
              <a:t>％，而墨西哥裔美国女性为</a:t>
            </a:r>
            <a:r>
              <a:rPr lang="en-US" altLang="zh-CN" dirty="0"/>
              <a:t>44</a:t>
            </a:r>
            <a:r>
              <a:rPr lang="zh-CN" altLang="zh-CN" dirty="0"/>
              <a:t>％，西班牙裔女性为</a:t>
            </a:r>
            <a:r>
              <a:rPr lang="en-US" altLang="zh-CN" dirty="0"/>
              <a:t>41</a:t>
            </a:r>
            <a:r>
              <a:rPr lang="zh-CN" altLang="zh-CN" dirty="0"/>
              <a:t>％，非西班牙裔白人女性为</a:t>
            </a:r>
            <a:r>
              <a:rPr lang="en-US" altLang="zh-CN" dirty="0"/>
              <a:t>33</a:t>
            </a:r>
            <a:r>
              <a:rPr lang="zh-CN" altLang="zh-CN" dirty="0"/>
              <a:t>％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虽然</a:t>
            </a:r>
            <a:r>
              <a:rPr lang="zh-CN" altLang="zh-CN" dirty="0"/>
              <a:t>自</a:t>
            </a:r>
            <a:r>
              <a:rPr lang="en-US" altLang="zh-CN" dirty="0"/>
              <a:t>2003</a:t>
            </a:r>
            <a:r>
              <a:rPr lang="zh-CN" altLang="zh-CN" dirty="0"/>
              <a:t>年以来美国的整体肥胖率保持稳定，但男性，非西班牙裔黑人女性和墨西哥裔美国女性的肥胖率持续攀升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如果</a:t>
            </a:r>
            <a:r>
              <a:rPr lang="zh-CN" altLang="zh-CN" dirty="0"/>
              <a:t>美国的趋势继续有增无减，到</a:t>
            </a:r>
            <a:r>
              <a:rPr lang="en-US" altLang="zh-CN" dirty="0"/>
              <a:t>2030</a:t>
            </a:r>
            <a:r>
              <a:rPr lang="zh-CN" altLang="zh-CN" dirty="0"/>
              <a:t>年，估计预计大约一半的男性和女性都会肥胖。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已有的减肥药及其作用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291864"/>
              </p:ext>
            </p:extLst>
          </p:nvPr>
        </p:nvGraphicFramePr>
        <p:xfrm>
          <a:off x="781957" y="1306480"/>
          <a:ext cx="10628085" cy="555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4213">
                  <a:extLst>
                    <a:ext uri="{9D8B030D-6E8A-4147-A177-3AD203B41FA5}">
                      <a16:colId xmlns:a16="http://schemas.microsoft.com/office/drawing/2014/main" val="2841261668"/>
                    </a:ext>
                  </a:extLst>
                </a:gridCol>
                <a:gridCol w="1948482">
                  <a:extLst>
                    <a:ext uri="{9D8B030D-6E8A-4147-A177-3AD203B41FA5}">
                      <a16:colId xmlns:a16="http://schemas.microsoft.com/office/drawing/2014/main" val="3686442312"/>
                    </a:ext>
                  </a:extLst>
                </a:gridCol>
                <a:gridCol w="1948482">
                  <a:extLst>
                    <a:ext uri="{9D8B030D-6E8A-4147-A177-3AD203B41FA5}">
                      <a16:colId xmlns:a16="http://schemas.microsoft.com/office/drawing/2014/main" val="3884969808"/>
                    </a:ext>
                  </a:extLst>
                </a:gridCol>
                <a:gridCol w="1948482">
                  <a:extLst>
                    <a:ext uri="{9D8B030D-6E8A-4147-A177-3AD203B41FA5}">
                      <a16:colId xmlns:a16="http://schemas.microsoft.com/office/drawing/2014/main" val="491898926"/>
                    </a:ext>
                  </a:extLst>
                </a:gridCol>
                <a:gridCol w="3188426">
                  <a:extLst>
                    <a:ext uri="{9D8B030D-6E8A-4147-A177-3AD203B41FA5}">
                      <a16:colId xmlns:a16="http://schemas.microsoft.com/office/drawing/2014/main" val="716500373"/>
                    </a:ext>
                  </a:extLst>
                </a:gridCol>
              </a:tblGrid>
              <a:tr h="1401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减肥药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批准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这个怎么运作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常见的副作用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警告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 anchor="ctr"/>
                </a:tc>
                <a:extLst>
                  <a:ext uri="{0D108BD9-81ED-4DB2-BD59-A6C34878D82A}">
                    <a16:rowId xmlns:a16="http://schemas.microsoft.com/office/drawing/2014/main" val="204127562"/>
                  </a:ext>
                </a:extLst>
              </a:tr>
              <a:tr h="681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2"/>
                        </a:rPr>
                        <a:t>奥利司他</a:t>
                      </a:r>
                      <a:r>
                        <a:rPr lang="en-US" sz="1400" kern="0">
                          <a:effectLst/>
                        </a:rPr>
                        <a:t> </a:t>
                      </a:r>
                      <a:r>
                        <a:rPr lang="zh-CN" sz="1400" kern="0">
                          <a:effectLst/>
                        </a:rPr>
                        <a:t>（</a:t>
                      </a:r>
                      <a:r>
                        <a:rPr lang="en-US" sz="1400" kern="0">
                          <a:effectLst/>
                        </a:rPr>
                        <a:t>Xenical</a:t>
                      </a:r>
                      <a:r>
                        <a:rPr lang="zh-CN" sz="1400" kern="0">
                          <a:effectLst/>
                        </a:rPr>
                        <a:t>）</a:t>
                      </a:r>
                      <a:r>
                        <a:rPr lang="en-US" sz="1400" kern="0">
                          <a:effectLst/>
                        </a:rPr>
                        <a:t/>
                      </a:r>
                      <a:br>
                        <a:rPr lang="en-US" sz="1400" kern="0">
                          <a:effectLst/>
                        </a:rPr>
                      </a:br>
                      <a:r>
                        <a:rPr lang="en-US" sz="1400" kern="0">
                          <a:effectLst/>
                        </a:rPr>
                        <a:t/>
                      </a:r>
                      <a:br>
                        <a:rPr lang="en-US" sz="1400" kern="0">
                          <a:effectLst/>
                        </a:rPr>
                      </a:br>
                      <a:r>
                        <a:rPr lang="zh-CN" sz="1400" kern="0">
                          <a:effectLst/>
                        </a:rPr>
                        <a:t>低剂量，无需处方（</a:t>
                      </a:r>
                      <a:r>
                        <a:rPr lang="en-US" sz="1400" kern="0">
                          <a:effectLst/>
                        </a:rPr>
                        <a:t>Alli</a:t>
                      </a:r>
                      <a:r>
                        <a:rPr lang="zh-CN" sz="1400" kern="0">
                          <a:effectLst/>
                        </a:rPr>
                        <a:t>）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</a:t>
                      </a:r>
                      <a:r>
                        <a:rPr lang="zh-CN" sz="1400" kern="0">
                          <a:effectLst/>
                        </a:rPr>
                        <a:t>岁及以上的成人和儿童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在你的肠道中起作用，减少你的身体从你吃的食物中吸收的脂肪量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36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r>
                        <a:rPr lang="zh-CN" altLang="en-US" sz="1400" kern="100" dirty="0" smtClean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腹泻、肚子疼</a:t>
                      </a:r>
                    </a:p>
                    <a:p>
                      <a:pPr marL="0" lvl="0" indent="0" algn="l">
                        <a:spcAft>
                          <a:spcPts val="36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endParaRPr lang="zh-CN" altLang="en-US" sz="1400" kern="100" dirty="0" smtClean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据报道，罕见的严重肝损伤病例。避免服用</a:t>
                      </a:r>
                      <a:r>
                        <a:rPr lang="en-US" sz="1400" u="sng" kern="0">
                          <a:effectLst/>
                          <a:hlinkClick r:id="rId3"/>
                        </a:rPr>
                        <a:t>环孢菌素</a:t>
                      </a:r>
                      <a:r>
                        <a:rPr lang="en-US" sz="1400" kern="0">
                          <a:effectLst/>
                        </a:rPr>
                        <a:t> </a:t>
                      </a:r>
                      <a:r>
                        <a:rPr lang="zh-CN" sz="1400" kern="0">
                          <a:effectLst/>
                        </a:rPr>
                        <a:t>。每天服用多种维生素，以确保你摄取足够的某些维生素，你的身体可能不会从你吃的食物中吸收。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extLst>
                  <a:ext uri="{0D108BD9-81ED-4DB2-BD59-A6C34878D82A}">
                    <a16:rowId xmlns:a16="http://schemas.microsoft.com/office/drawing/2014/main" val="891223985"/>
                  </a:ext>
                </a:extLst>
              </a:tr>
              <a:tr h="10257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4"/>
                        </a:rPr>
                        <a:t>氯卡色林</a:t>
                      </a:r>
                      <a:r>
                        <a:rPr lang="en-US" sz="1400" kern="0">
                          <a:effectLst/>
                        </a:rPr>
                        <a:t> </a:t>
                      </a:r>
                      <a:r>
                        <a:rPr lang="zh-CN" sz="1400" kern="0">
                          <a:effectLst/>
                        </a:rPr>
                        <a:t>（</a:t>
                      </a:r>
                      <a:r>
                        <a:rPr lang="en-US" sz="1400" kern="0">
                          <a:effectLst/>
                        </a:rPr>
                        <a:t>Belviq</a:t>
                      </a:r>
                      <a:r>
                        <a:rPr lang="zh-CN" sz="1400" kern="0">
                          <a:effectLst/>
                        </a:rPr>
                        <a:t>）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成人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对大脑中的</a:t>
                      </a:r>
                      <a:r>
                        <a:rPr lang="en-US" sz="1400" kern="0">
                          <a:effectLst/>
                        </a:rPr>
                        <a:t>5-</a:t>
                      </a:r>
                      <a:r>
                        <a:rPr lang="zh-CN" sz="1400" kern="0">
                          <a:effectLst/>
                        </a:rPr>
                        <a:t>羟色胺受体起作用。吃少量食物后可以帮助你感到饱足。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36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r>
                        <a:rPr lang="zh-CN" altLang="en-US" sz="1400" kern="100" dirty="0" smtClean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便秘、咳嗽、感觉累了、头痛、恶心</a:t>
                      </a:r>
                    </a:p>
                    <a:p>
                      <a:pPr marL="0" lvl="0" indent="0" algn="l">
                        <a:spcAft>
                          <a:spcPts val="36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如果您服用抗抑郁药或偏头痛药物，请告诉您的医生，因为其中一些可能会在一起服用时引起问题。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extLst>
                  <a:ext uri="{0D108BD9-81ED-4DB2-BD59-A6C34878D82A}">
                    <a16:rowId xmlns:a16="http://schemas.microsoft.com/office/drawing/2014/main" val="2891191827"/>
                  </a:ext>
                </a:extLst>
              </a:tr>
              <a:tr h="9383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5"/>
                        </a:rPr>
                        <a:t>芬特明，托吡酯</a:t>
                      </a:r>
                      <a:r>
                        <a:rPr lang="en-US" sz="1400" kern="0">
                          <a:effectLst/>
                        </a:rPr>
                        <a:t> </a:t>
                      </a:r>
                      <a:r>
                        <a:rPr lang="zh-CN" sz="1400" kern="0">
                          <a:effectLst/>
                        </a:rPr>
                        <a:t>（</a:t>
                      </a:r>
                      <a:r>
                        <a:rPr lang="en-US" sz="1400" kern="0">
                          <a:effectLst/>
                        </a:rPr>
                        <a:t>Qsymia</a:t>
                      </a:r>
                      <a:r>
                        <a:rPr lang="zh-CN" sz="1400" kern="0">
                          <a:effectLst/>
                        </a:rPr>
                        <a:t>）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成人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两种药物的混合物：苯丁胺，可减轻您的食欲，托吡酯，用于治疗癫痫发作或偏头痛。可能会让你减少饥饿感或早日感到饱。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36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r>
                        <a:rPr lang="zh-CN" altLang="en-US" sz="1400" kern="100" dirty="0" smtClean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便秘、味道变化，尤其是碳酸饮料、刺痛你的手脚、睡眠困难</a:t>
                      </a:r>
                    </a:p>
                    <a:p>
                      <a:pPr marL="0" lvl="0" indent="0" algn="l">
                        <a:spcAft>
                          <a:spcPts val="36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如果您患有</a:t>
                      </a:r>
                      <a:r>
                        <a:rPr lang="en-US" sz="1400" u="sng" kern="0">
                          <a:effectLst/>
                          <a:hlinkClick r:id="rId6"/>
                        </a:rPr>
                        <a:t>青光眼</a:t>
                      </a:r>
                      <a:r>
                        <a:rPr lang="zh-CN" sz="1400" kern="0">
                          <a:effectLst/>
                        </a:rPr>
                        <a:t>或</a:t>
                      </a:r>
                      <a:r>
                        <a:rPr lang="en-US" sz="1400" u="sng" kern="0">
                          <a:effectLst/>
                          <a:hlinkClick r:id="rId7"/>
                        </a:rPr>
                        <a:t>甲状腺功能亢进，</a:t>
                      </a:r>
                      <a:r>
                        <a:rPr lang="zh-CN" sz="1400" kern="0">
                          <a:effectLst/>
                        </a:rPr>
                        <a:t>请勿使用。如果您有心脏病发作或中风，心律异常，肾脏疾病或情绪问题，请告诉您的医生。</a:t>
                      </a:r>
                      <a:r>
                        <a:rPr lang="en-US" sz="1400" kern="0">
                          <a:effectLst/>
                        </a:rPr>
                        <a:t/>
                      </a:r>
                      <a:br>
                        <a:rPr lang="en-US" sz="1400" kern="0">
                          <a:effectLst/>
                        </a:rPr>
                      </a:br>
                      <a:r>
                        <a:rPr lang="en-US" sz="1400" kern="0">
                          <a:effectLst/>
                        </a:rPr>
                        <a:t/>
                      </a:r>
                      <a:br>
                        <a:rPr lang="en-US" sz="1400" kern="0">
                          <a:effectLst/>
                        </a:rPr>
                      </a:br>
                      <a:r>
                        <a:rPr lang="zh-CN" sz="1400" kern="0">
                          <a:effectLst/>
                        </a:rPr>
                        <a:t>可能导致出生缺陷。如果您怀孕或计划怀孕，请不要服用</a:t>
                      </a:r>
                      <a:r>
                        <a:rPr lang="en-US" sz="1400" kern="0">
                          <a:effectLst/>
                        </a:rPr>
                        <a:t>QSYMIA</a:t>
                      </a:r>
                      <a:r>
                        <a:rPr lang="zh-CN" sz="1400" kern="0">
                          <a:effectLst/>
                        </a:rPr>
                        <a:t>。如果您是母乳喂养，请不要服用。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extLst>
                  <a:ext uri="{0D108BD9-81ED-4DB2-BD59-A6C34878D82A}">
                    <a16:rowId xmlns:a16="http://schemas.microsoft.com/office/drawing/2014/main" val="2704856795"/>
                  </a:ext>
                </a:extLst>
              </a:tr>
              <a:tr h="16413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8"/>
                        </a:rPr>
                        <a:t>纳曲酮，安非他酮</a:t>
                      </a:r>
                      <a:r>
                        <a:rPr lang="en-US" sz="1400" kern="0">
                          <a:effectLst/>
                        </a:rPr>
                        <a:t> </a:t>
                      </a:r>
                      <a:r>
                        <a:rPr lang="zh-CN" sz="1400" kern="0">
                          <a:effectLst/>
                        </a:rPr>
                        <a:t>（的</a:t>
                      </a:r>
                      <a:r>
                        <a:rPr lang="en-US" sz="1400" kern="0">
                          <a:effectLst/>
                        </a:rPr>
                        <a:t>Contrave</a:t>
                      </a:r>
                      <a:r>
                        <a:rPr lang="zh-CN" sz="1400" kern="0">
                          <a:effectLst/>
                        </a:rPr>
                        <a:t>）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成人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混合两种药物：纳曲酮，用于治疗酒精和药物依赖，和安非他酮，用于治疗抑郁症或帮助人们戒烟。可能会让你感觉不那么饥饿或早睡。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36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r>
                        <a:rPr lang="zh-CN" altLang="en-US" sz="1400" kern="100" dirty="0" smtClean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便秘、腹泻、头晕、口干、头痛、血压升高、心率加快、失眠、呕吐</a:t>
                      </a:r>
                    </a:p>
                    <a:p>
                      <a:pPr marL="0" lvl="0" indent="0" algn="l">
                        <a:spcAft>
                          <a:spcPts val="36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如果您有不受控制的高血压，癫痫发作或</a:t>
                      </a:r>
                      <a:r>
                        <a:rPr lang="en-US" sz="1400" u="sng" kern="0" dirty="0" err="1">
                          <a:effectLst/>
                          <a:hlinkClick r:id="rId9"/>
                        </a:rPr>
                        <a:t>厌食</a:t>
                      </a:r>
                      <a:r>
                        <a:rPr lang="zh-CN" sz="1400" kern="0" dirty="0">
                          <a:effectLst/>
                        </a:rPr>
                        <a:t>史，请不要使用</a:t>
                      </a:r>
                      <a:r>
                        <a:rPr lang="en-US" sz="1400" kern="0" dirty="0">
                          <a:effectLst/>
                        </a:rPr>
                        <a:t> </a:t>
                      </a:r>
                      <a:r>
                        <a:rPr lang="zh-CN" sz="1400" kern="0" dirty="0">
                          <a:effectLst/>
                        </a:rPr>
                        <a:t>或</a:t>
                      </a:r>
                      <a:r>
                        <a:rPr lang="en-US" sz="1400" u="sng" kern="0" dirty="0" err="1">
                          <a:effectLst/>
                          <a:hlinkClick r:id="rId10"/>
                        </a:rPr>
                        <a:t>神经性贪食症</a:t>
                      </a:r>
                      <a:r>
                        <a:rPr lang="en-US" sz="1400" kern="0" dirty="0">
                          <a:effectLst/>
                        </a:rPr>
                        <a:t> </a:t>
                      </a:r>
                      <a:r>
                        <a:rPr lang="zh-CN" sz="1400" kern="0" dirty="0">
                          <a:effectLst/>
                        </a:rPr>
                        <a:t>。如果您依赖</a:t>
                      </a:r>
                      <a:r>
                        <a:rPr lang="en-US" sz="1400" u="sng" kern="0" dirty="0" err="1">
                          <a:effectLst/>
                          <a:hlinkClick r:id="rId11"/>
                        </a:rPr>
                        <a:t>阿片类药物止痛药</a:t>
                      </a:r>
                      <a:r>
                        <a:rPr lang="en-US" sz="1400" u="sng" kern="0" dirty="0">
                          <a:effectLst/>
                          <a:hlinkClick r:id="rId11"/>
                        </a:rPr>
                        <a:t>，</a:t>
                      </a:r>
                      <a:r>
                        <a:rPr lang="zh-CN" sz="1400" kern="0" dirty="0">
                          <a:effectLst/>
                        </a:rPr>
                        <a:t>请勿使用</a:t>
                      </a:r>
                      <a:r>
                        <a:rPr lang="en-US" sz="1400" kern="0" dirty="0">
                          <a:effectLst/>
                        </a:rPr>
                        <a:t> </a:t>
                      </a:r>
                      <a:r>
                        <a:rPr lang="zh-CN" sz="1400" kern="0" dirty="0">
                          <a:effectLst/>
                        </a:rPr>
                        <a:t>或退出毒品或酒精。如果你服用安非他酮（</a:t>
                      </a:r>
                      <a:r>
                        <a:rPr lang="en-US" sz="1400" kern="0" dirty="0">
                          <a:effectLst/>
                        </a:rPr>
                        <a:t>Wellbutrin</a:t>
                      </a:r>
                      <a:r>
                        <a:rPr lang="zh-CN" sz="1400" kern="0" dirty="0">
                          <a:effectLst/>
                        </a:rPr>
                        <a:t>，</a:t>
                      </a:r>
                      <a:r>
                        <a:rPr lang="en-US" sz="1400" kern="0" dirty="0" err="1">
                          <a:effectLst/>
                        </a:rPr>
                        <a:t>Zyban</a:t>
                      </a:r>
                      <a:r>
                        <a:rPr lang="zh-CN" sz="1400" kern="0" dirty="0">
                          <a:effectLst/>
                        </a:rPr>
                        <a:t>），请不要使用。</a:t>
                      </a:r>
                      <a:r>
                        <a:rPr lang="en-US" sz="1400" kern="0" dirty="0">
                          <a:effectLst/>
                        </a:rPr>
                        <a:t/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en-US" sz="1400" kern="0" dirty="0">
                          <a:effectLst/>
                        </a:rPr>
                        <a:t/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zh-CN" sz="1400" kern="0" dirty="0">
                          <a:effectLst/>
                        </a:rPr>
                        <a:t>可能会增加自杀的想法或行动。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extLst>
                  <a:ext uri="{0D108BD9-81ED-4DB2-BD59-A6C34878D82A}">
                    <a16:rowId xmlns:a16="http://schemas.microsoft.com/office/drawing/2014/main" val="192340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6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MIT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zh-CN" altLang="zh-CN" b="1" dirty="0">
                <a:solidFill>
                  <a:srgbClr val="FF0000"/>
                </a:solidFill>
              </a:rPr>
              <a:t>抗脂肪纳米</a:t>
            </a:r>
            <a:r>
              <a:rPr lang="zh-CN" altLang="zh-CN" b="1" dirty="0" smtClean="0">
                <a:solidFill>
                  <a:srgbClr val="FF0000"/>
                </a:solidFill>
              </a:rPr>
              <a:t>粒子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7227" y="10279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——</a:t>
            </a:r>
            <a:r>
              <a:rPr lang="zh-CN" altLang="zh-CN" dirty="0" smtClean="0"/>
              <a:t>新的药物输送方法具有治疗肥胖的潜力。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MIT</a:t>
            </a:r>
            <a:r>
              <a:rPr lang="zh-CN" altLang="zh-CN" b="1" dirty="0"/>
              <a:t>开发一种新型药物，将抗脂肪药物输送至脂肪组织，减少脂肪吸收。该药物在小鼠实验中成功且无副作用。当前未实行靶向性。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2052" name="Picture 4" descr="(Top) Stimulating the growth of new blood vessels (angiogenesis) in adipose tissue transforms the tissue from fat-storing white tissue to fat-burning brown tissue. A schematic of the nanoparticle (bottom left) that MIT and Brigham and Womenâs Hospital researchers used to deliver angiogenesis drugs to adipose tissue. (Bottom right) The nanoparticles imaged by transmission electron microscop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6" y="2509610"/>
            <a:ext cx="7445830" cy="427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8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肥胖原因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  <a:hlinkClick r:id="rId2"/>
              </a:rPr>
              <a:t>https</a:t>
            </a:r>
            <a:r>
              <a:rPr lang="en-US" altLang="zh-CN" dirty="0">
                <a:latin typeface="+mn-ea"/>
                <a:hlinkClick r:id="rId2"/>
              </a:rPr>
              <a:t>://www.nhs.uk/conditions/obesity/causes/</a:t>
            </a:r>
            <a:endParaRPr lang="en-US" altLang="zh-CN" dirty="0">
              <a:latin typeface="+mn-ea"/>
            </a:endParaRPr>
          </a:p>
          <a:p>
            <a:r>
              <a:rPr lang="zh-CN" altLang="en-US" dirty="0" smtClean="0"/>
              <a:t>肥胖情况 </a:t>
            </a:r>
            <a:r>
              <a:rPr lang="en-US" altLang="zh-CN" dirty="0" smtClean="0">
                <a:hlinkClick r:id="rId3"/>
              </a:rPr>
              <a:t>https://www.hsph.harvard.edu/obesity-prevention-source/obesity-trends/obesity-rates-worldwide/</a:t>
            </a:r>
            <a:endParaRPr lang="en-US" altLang="zh-CN" dirty="0" smtClean="0"/>
          </a:p>
          <a:p>
            <a:r>
              <a:rPr lang="zh-CN" altLang="en-US" dirty="0" smtClean="0"/>
              <a:t>已有的减肥药及其作用 </a:t>
            </a:r>
            <a:r>
              <a:rPr lang="en-US" altLang="zh-CN" dirty="0" smtClean="0">
                <a:hlinkClick r:id="rId4"/>
              </a:rPr>
              <a:t>https://zh.wikipedia.org/wiki/%E8%82%A5%E8%83%96%E7%97%87</a:t>
            </a:r>
            <a:endParaRPr lang="en-US" altLang="zh-CN" dirty="0" smtClean="0"/>
          </a:p>
          <a:p>
            <a:r>
              <a:rPr lang="en-US" altLang="zh-CN" dirty="0" smtClean="0"/>
              <a:t>MIT</a:t>
            </a:r>
            <a:r>
              <a:rPr lang="zh-CN" altLang="en-US" dirty="0" smtClean="0"/>
              <a:t>的纳米机器人 </a:t>
            </a:r>
            <a:r>
              <a:rPr lang="en-US" altLang="zh-CN" u="sng" dirty="0" smtClean="0">
                <a:hlinkClick r:id="rId5"/>
              </a:rPr>
              <a:t>http://news.mit.edu/2016/fat-fighting-nanoparticles-obesity-0502</a:t>
            </a:r>
            <a:endParaRPr lang="zh-CN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2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529</Words>
  <Application>Microsoft Office PowerPoint</Application>
  <PresentationFormat>宽屏</PresentationFormat>
  <Paragraphs>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Symbol</vt:lpstr>
      <vt:lpstr>Times New Roman</vt:lpstr>
      <vt:lpstr>Office 主题​​</vt:lpstr>
      <vt:lpstr>肥胖原因 </vt:lpstr>
      <vt:lpstr>肥胖情况 </vt:lpstr>
      <vt:lpstr>已有的减肥药及其作用</vt:lpstr>
      <vt:lpstr>MIT的抗脂肪纳米粒子  </vt:lpstr>
      <vt:lpstr>附录</vt:lpstr>
    </vt:vector>
  </TitlesOfParts>
  <Company>SCZ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肥胖原因 </dc:title>
  <dc:creator>lenovo</dc:creator>
  <cp:lastModifiedBy>lenovo</cp:lastModifiedBy>
  <cp:revision>2</cp:revision>
  <dcterms:created xsi:type="dcterms:W3CDTF">2019-02-12T07:00:44Z</dcterms:created>
  <dcterms:modified xsi:type="dcterms:W3CDTF">2019-02-12T07:17:53Z</dcterms:modified>
</cp:coreProperties>
</file>