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2" r:id="rId2"/>
    <p:sldId id="354" r:id="rId3"/>
    <p:sldId id="356" r:id="rId4"/>
    <p:sldId id="358" r:id="rId5"/>
    <p:sldId id="357" r:id="rId6"/>
    <p:sldId id="359" r:id="rId7"/>
    <p:sldId id="362" r:id="rId8"/>
    <p:sldId id="363" r:id="rId9"/>
    <p:sldId id="360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55" r:id="rId18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7" autoAdjust="0"/>
    <p:restoredTop sz="69730" autoAdjust="0"/>
  </p:normalViewPr>
  <p:slideViewPr>
    <p:cSldViewPr snapToGrid="0" snapToObjects="1">
      <p:cViewPr varScale="1">
        <p:scale>
          <a:sx n="65" d="100"/>
          <a:sy n="65" d="100"/>
        </p:scale>
        <p:origin x="1080" y="78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t>5/18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t>5/18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t>5/18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9426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更加合理的制定不同垃圾的合理收费标准，本文采用层次分析进行优化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目标层设定为选取制定不同种类类垃圾合理收费标准</a:t>
            </a:r>
            <a:endParaRPr lang="en-US" altLang="zh-CN" dirty="0"/>
          </a:p>
          <a:p>
            <a:r>
              <a:rPr lang="zh-CN" altLang="zh-CN" dirty="0"/>
              <a:t>准则层方面，根据相关资料的查阅，本文决定考虑处理难易程度，垃圾弹性，可能造成的环境污染及不同垃圾运输成本作为分析的标准</a:t>
            </a:r>
            <a:endParaRPr lang="en-US" altLang="zh-CN" dirty="0"/>
          </a:p>
          <a:p>
            <a:r>
              <a:rPr lang="zh-CN" altLang="zh-CN" dirty="0"/>
              <a:t>在方案层上，本文选取的不同垃圾种类为可回收物，厨余垃圾及不可回收垃圾，此三方面基本覆盖了大部分产生的生活垃圾，使得模型更进一步具有普适性。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登峰杯复赛\层次分析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636" y="1143000"/>
            <a:ext cx="4254649" cy="3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67643"/>
              </p:ext>
            </p:extLst>
          </p:nvPr>
        </p:nvGraphicFramePr>
        <p:xfrm>
          <a:off x="1323189" y="4270786"/>
          <a:ext cx="6734289" cy="142413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0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相对重要程度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难易程度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垃圾弹性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环境污染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难易程度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垃圾弹性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环境污染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1/2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1/5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通过一致性检验</a:t>
            </a:r>
            <a:endParaRPr lang="en-US" altLang="zh-CN" dirty="0"/>
          </a:p>
          <a:p>
            <a:r>
              <a:rPr lang="en-US" altLang="zh-CN" dirty="0"/>
              <a:t>CI = 0.011379</a:t>
            </a:r>
            <a:endParaRPr lang="zh-CN" altLang="zh-CN" dirty="0"/>
          </a:p>
          <a:p>
            <a:r>
              <a:rPr lang="en-US" altLang="zh-CN" dirty="0"/>
              <a:t>CR = 0.012643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zh-CN" dirty="0"/>
              <a:t>最终权向量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788"/>
              </p:ext>
            </p:extLst>
          </p:nvPr>
        </p:nvGraphicFramePr>
        <p:xfrm>
          <a:off x="1258645" y="4378362"/>
          <a:ext cx="6755802" cy="10140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难易程度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垃圾弹性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环境污染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0.20711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0.48595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0.22719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0.07975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593E-A7E0-4307-9297-D14D703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灵敏度分析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0076DB76-AC3D-4575-9F3B-9198DA7A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对获得的垃圾量的数据进行上下</a:t>
            </a:r>
            <a:r>
              <a:rPr lang="en-US" altLang="zh-CN" dirty="0"/>
              <a:t>5%</a:t>
            </a:r>
            <a:r>
              <a:rPr lang="zh-CN" altLang="en-US" dirty="0"/>
              <a:t>的波动，得到垃圾减少率的变化，进而预测了本市的垃圾减排效果与垃圾弹性系数之间的关系。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379191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BB2B-90E7-4253-9EA5-8215CAE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A1C9B-A454-4140-A2A0-A6BC4E8C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二部定价法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边际成本</a:t>
            </a:r>
            <a:endParaRPr lang="en-US" altLang="zh-CN" dirty="0"/>
          </a:p>
          <a:p>
            <a:r>
              <a:rPr lang="zh-CN" altLang="zh-CN" dirty="0"/>
              <a:t>收支平衡和社会福利</a:t>
            </a:r>
            <a:endParaRPr lang="en-US" altLang="zh-CN" dirty="0"/>
          </a:p>
          <a:p>
            <a:r>
              <a:rPr lang="zh-CN" altLang="zh-CN" dirty="0"/>
              <a:t>局限性</a:t>
            </a:r>
            <a:endParaRPr lang="en-US" altLang="zh-CN" dirty="0"/>
          </a:p>
          <a:p>
            <a:r>
              <a:rPr lang="zh-CN" altLang="zh-CN" dirty="0"/>
              <a:t>对于使用这种公共服务较少的人具有劣势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25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5A6F-5D77-4F54-9EB2-E1ABA77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1B3F0-0726-4D1D-9051-3E593D1C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纳什均衡法：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适用于决策者的制定</a:t>
            </a:r>
            <a:endParaRPr lang="en-US" altLang="zh-CN" dirty="0"/>
          </a:p>
          <a:p>
            <a:r>
              <a:rPr lang="zh-CN" altLang="zh-CN" dirty="0"/>
              <a:t>通过自身的评估达到各方利益的最大化</a:t>
            </a:r>
            <a:endParaRPr lang="en-US" altLang="zh-CN" dirty="0"/>
          </a:p>
          <a:p>
            <a:r>
              <a:rPr lang="zh-CN" altLang="en-US" dirty="0"/>
              <a:t>局限性：</a:t>
            </a:r>
            <a:endParaRPr lang="en-US" altLang="zh-CN" dirty="0"/>
          </a:p>
          <a:p>
            <a:r>
              <a:rPr lang="zh-CN" altLang="zh-CN" dirty="0"/>
              <a:t>每人每年平均应缴纳费用有较大的波动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25270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43230-28BC-4ADB-927B-79D9E05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24700-E192-4817-9823-6130692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层次分析法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定量得出不同种类垃圾定价价格的相对比值和高低估计</a:t>
            </a:r>
            <a:endParaRPr lang="en-US" altLang="zh-CN" dirty="0"/>
          </a:p>
          <a:p>
            <a:r>
              <a:rPr lang="zh-CN" altLang="en-US" dirty="0"/>
              <a:t>局限性</a:t>
            </a:r>
            <a:r>
              <a:rPr lang="en-US" altLang="zh-CN" dirty="0"/>
              <a:t>:</a:t>
            </a:r>
          </a:p>
          <a:p>
            <a:r>
              <a:rPr lang="zh-CN" altLang="zh-CN" dirty="0"/>
              <a:t>依靠专家的知识库，若比较矩阵不准确，则预测结果的浮动会较大。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3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8242" y="1174905"/>
            <a:ext cx="6180662" cy="5251532"/>
            <a:chOff x="1538242" y="1174905"/>
            <a:chExt cx="6180662" cy="5251532"/>
          </a:xfrm>
        </p:grpSpPr>
        <p:grpSp>
          <p:nvGrpSpPr>
            <p:cNvPr id="6" name="组合 5"/>
            <p:cNvGrpSpPr/>
            <p:nvPr/>
          </p:nvGrpSpPr>
          <p:grpSpPr>
            <a:xfrm>
              <a:off x="1629036" y="2116589"/>
              <a:ext cx="6089868" cy="3494187"/>
              <a:chOff x="1629036" y="2116589"/>
              <a:chExt cx="6089868" cy="3494187"/>
            </a:xfrm>
          </p:grpSpPr>
          <p:sp>
            <p:nvSpPr>
              <p:cNvPr id="7" name="右箭头 6"/>
              <p:cNvSpPr/>
              <p:nvPr/>
            </p:nvSpPr>
            <p:spPr>
              <a:xfrm rot="5400000">
                <a:off x="1589643" y="2891525"/>
                <a:ext cx="754174" cy="190409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任意多边形 8"/>
              <p:cNvSpPr/>
              <p:nvPr/>
            </p:nvSpPr>
            <p:spPr>
              <a:xfrm>
                <a:off x="162903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开始</a:t>
                </a:r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5400000">
                <a:off x="1569567" y="4147992"/>
                <a:ext cx="743069" cy="173321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任意多边形 12"/>
              <p:cNvSpPr/>
              <p:nvPr/>
            </p:nvSpPr>
            <p:spPr>
              <a:xfrm>
                <a:off x="162903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数据收集</a:t>
                </a:r>
              </a:p>
            </p:txBody>
          </p:sp>
          <p:sp>
            <p:nvSpPr>
              <p:cNvPr id="14" name="左箭头 13"/>
              <p:cNvSpPr/>
              <p:nvPr/>
            </p:nvSpPr>
            <p:spPr>
              <a:xfrm flipH="1">
                <a:off x="2290274" y="4760667"/>
                <a:ext cx="1565895" cy="195896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 14"/>
              <p:cNvSpPr/>
              <p:nvPr/>
            </p:nvSpPr>
            <p:spPr>
              <a:xfrm>
                <a:off x="162903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二部定价法</a:t>
                </a:r>
              </a:p>
            </p:txBody>
          </p:sp>
          <p:sp>
            <p:nvSpPr>
              <p:cNvPr id="16" name="左箭头 15"/>
              <p:cNvSpPr/>
              <p:nvPr/>
            </p:nvSpPr>
            <p:spPr>
              <a:xfrm rot="5400000" flipV="1">
                <a:off x="3893645" y="4551695"/>
                <a:ext cx="572137" cy="220545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3842021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效果检验</a:t>
                </a:r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6200000">
                <a:off x="4013109" y="3165357"/>
                <a:ext cx="333209" cy="206740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 19"/>
              <p:cNvSpPr/>
              <p:nvPr/>
            </p:nvSpPr>
            <p:spPr>
              <a:xfrm>
                <a:off x="3842021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纳什均衡收益计算</a:t>
                </a:r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4503634" y="2247251"/>
                <a:ext cx="1565146" cy="231032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任意多边形 25"/>
              <p:cNvSpPr/>
              <p:nvPr/>
            </p:nvSpPr>
            <p:spPr>
              <a:xfrm>
                <a:off x="3842021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层次分析法</a:t>
                </a:r>
              </a:p>
            </p:txBody>
          </p:sp>
          <p:sp>
            <p:nvSpPr>
              <p:cNvPr id="27" name="右箭头 26"/>
              <p:cNvSpPr/>
              <p:nvPr/>
            </p:nvSpPr>
            <p:spPr>
              <a:xfrm rot="5400000">
                <a:off x="6012442" y="2892277"/>
                <a:ext cx="760513" cy="188904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任意多边形 36"/>
              <p:cNvSpPr/>
              <p:nvPr/>
            </p:nvSpPr>
            <p:spPr>
              <a:xfrm>
                <a:off x="605500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效果检验</a:t>
                </a:r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5400000">
                <a:off x="6012207" y="4131655"/>
                <a:ext cx="760984" cy="205997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任意多边形 38"/>
              <p:cNvSpPr/>
              <p:nvPr/>
            </p:nvSpPr>
            <p:spPr>
              <a:xfrm>
                <a:off x="605500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灵敏度分析</a:t>
                </a: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605500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/>
                  <a:t>结论</a:t>
                </a:r>
              </a:p>
            </p:txBody>
          </p:sp>
        </p:grpSp>
        <p:sp>
          <p:nvSpPr>
            <p:cNvPr id="3" name="线形标注 3(带边框和强调线) 2"/>
            <p:cNvSpPr/>
            <p:nvPr/>
          </p:nvSpPr>
          <p:spPr>
            <a:xfrm>
              <a:off x="5973507" y="1358781"/>
              <a:ext cx="1333144" cy="720005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22316"/>
                <a:gd name="adj8" fmla="val -219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预测垃圾减排量</a:t>
              </a:r>
            </a:p>
          </p:txBody>
        </p:sp>
        <p:sp>
          <p:nvSpPr>
            <p:cNvPr id="30" name="线形标注 3(带边框和强调线) 29"/>
            <p:cNvSpPr/>
            <p:nvPr/>
          </p:nvSpPr>
          <p:spPr>
            <a:xfrm>
              <a:off x="3760147" y="1174905"/>
              <a:ext cx="1862985" cy="856802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40742"/>
                <a:gd name="adj8" fmla="val 79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根据回收难易程度确定各类垃圾不同的价格</a:t>
              </a:r>
            </a:p>
          </p:txBody>
        </p:sp>
        <p:sp>
          <p:nvSpPr>
            <p:cNvPr id="31" name="线形标注 3(带边框和强调线) 30"/>
            <p:cNvSpPr/>
            <p:nvPr/>
          </p:nvSpPr>
          <p:spPr>
            <a:xfrm>
              <a:off x="1538242" y="5696913"/>
              <a:ext cx="1683520" cy="729524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16207"/>
                <a:gd name="adj6" fmla="val -15290"/>
                <a:gd name="adj7" fmla="val -53752"/>
                <a:gd name="adj8" fmla="val 191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确定收费与排放量的关系</a:t>
              </a:r>
            </a:p>
          </p:txBody>
        </p:sp>
        <p:sp>
          <p:nvSpPr>
            <p:cNvPr id="32" name="线形标注 3(带边框和强调线) 31"/>
            <p:cNvSpPr/>
            <p:nvPr/>
          </p:nvSpPr>
          <p:spPr>
            <a:xfrm>
              <a:off x="3888333" y="5717994"/>
              <a:ext cx="1683520" cy="708443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206712"/>
                <a:gd name="adj6" fmla="val -15762"/>
                <a:gd name="adj7" fmla="val -234956"/>
                <a:gd name="adj8" fmla="val -46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作为收费是否合理的参照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4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数据来源：国家统计局官方网站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同时根据初赛建模结果，估计总成本</a:t>
            </a:r>
          </a:p>
        </p:txBody>
      </p:sp>
    </p:spTree>
    <p:extLst>
      <p:ext uri="{BB962C8B-B14F-4D97-AF65-F5344CB8AC3E}">
        <p14:creationId xmlns:p14="http://schemas.microsoft.com/office/powerpoint/2010/main" val="1319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649" y="14295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40155" y="14274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可变成本和固定成本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5339" y="20121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超出部分单独收费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649" y="3050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代入数据计算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−31.31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回归预测未来垃圾量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0.221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代入公式得到人均垃圾收费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查阅：收费变化率与垃圾减排量变化率的关系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累进垃圾减排量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  <a:blipFill rotWithShape="0">
                <a:blip r:embed="rId2"/>
                <a:stretch>
                  <a:fillRect l="-133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人均垃圾费用及预测垃圾排量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17651"/>
              </p:ext>
            </p:extLst>
          </p:nvPr>
        </p:nvGraphicFramePr>
        <p:xfrm>
          <a:off x="329341" y="1326524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6099"/>
              </p:ext>
            </p:extLst>
          </p:nvPr>
        </p:nvGraphicFramePr>
        <p:xfrm>
          <a:off x="329341" y="4172283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9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二部定价法垃圾减排量区间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6899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纳什均衡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原理：任何一方改变自己的主导策略都无法使得自身的收益增加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混合策略：执行与不执行存在一定概率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列出收益矩阵 计算收益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代入数据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3359"/>
              </p:ext>
            </p:extLst>
          </p:nvPr>
        </p:nvGraphicFramePr>
        <p:xfrm>
          <a:off x="676139" y="4846983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2016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2015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2014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2010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690</Words>
  <Application>Microsoft Office PowerPoint</Application>
  <PresentationFormat>全屏显示(4:3)</PresentationFormat>
  <Paragraphs>237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楷体</vt:lpstr>
      <vt:lpstr>宋体</vt:lpstr>
      <vt:lpstr>微软简标宋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数据获取</vt:lpstr>
      <vt:lpstr>PowerPoint 演示文稿</vt:lpstr>
      <vt:lpstr>效果检验</vt:lpstr>
      <vt:lpstr>人均垃圾费用及预测垃圾排量</vt:lpstr>
      <vt:lpstr>二部定价法垃圾减排量区间</vt:lpstr>
      <vt:lpstr>纳什均衡</vt:lpstr>
      <vt:lpstr>层次分析</vt:lpstr>
      <vt:lpstr>PowerPoint 演示文稿</vt:lpstr>
      <vt:lpstr>PowerPoint 演示文稿</vt:lpstr>
      <vt:lpstr>灵敏度分析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王梅</dc:creator>
  <cp:lastModifiedBy>曹向英</cp:lastModifiedBy>
  <cp:revision>478</cp:revision>
  <cp:lastPrinted>2016-07-08T19:33:00Z</cp:lastPrinted>
  <dcterms:created xsi:type="dcterms:W3CDTF">2016-01-19T03:44:00Z</dcterms:created>
  <dcterms:modified xsi:type="dcterms:W3CDTF">2018-05-18T13:00:24Z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