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352" r:id="rId2"/>
    <p:sldId id="354" r:id="rId3"/>
    <p:sldId id="356" r:id="rId4"/>
    <p:sldId id="358" r:id="rId5"/>
    <p:sldId id="357" r:id="rId6"/>
    <p:sldId id="359" r:id="rId7"/>
    <p:sldId id="362" r:id="rId8"/>
    <p:sldId id="363" r:id="rId9"/>
    <p:sldId id="360" r:id="rId10"/>
    <p:sldId id="364" r:id="rId11"/>
    <p:sldId id="365" r:id="rId12"/>
    <p:sldId id="366" r:id="rId13"/>
    <p:sldId id="367" r:id="rId14"/>
    <p:sldId id="368" r:id="rId15"/>
    <p:sldId id="369" r:id="rId16"/>
    <p:sldId id="370" r:id="rId17"/>
    <p:sldId id="371" r:id="rId18"/>
    <p:sldId id="372" r:id="rId19"/>
    <p:sldId id="355" r:id="rId20"/>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55759C"/>
    <a:srgbClr val="4F81BD"/>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17" autoAdjust="0"/>
    <p:restoredTop sz="69730" autoAdjust="0"/>
  </p:normalViewPr>
  <p:slideViewPr>
    <p:cSldViewPr snapToGrid="0" snapToObjects="1">
      <p:cViewPr varScale="1">
        <p:scale>
          <a:sx n="44" d="100"/>
          <a:sy n="44" d="100"/>
        </p:scale>
        <p:origin x="917" y="38"/>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t>2018/5/18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t>‹#›</a:t>
            </a:fld>
            <a:endParaRPr lang="zh-CN" altLang="en-US"/>
          </a:p>
        </p:txBody>
      </p:sp>
    </p:spTree>
    <p:extLst>
      <p:ext uri="{BB962C8B-B14F-4D97-AF65-F5344CB8AC3E}">
        <p14:creationId xmlns:p14="http://schemas.microsoft.com/office/powerpoint/2010/main" val="50585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t>‹#›</a:t>
            </a:fld>
            <a:endParaRPr lang="zh-CN" altLang="en-US"/>
          </a:p>
        </p:txBody>
      </p:sp>
    </p:spTree>
    <p:extLst>
      <p:ext uri="{BB962C8B-B14F-4D97-AF65-F5344CB8AC3E}">
        <p14:creationId xmlns:p14="http://schemas.microsoft.com/office/powerpoint/2010/main" val="11986810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31900"/>
            <a:ext cx="8229600" cy="48942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t>2018/5/18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zh-CN" dirty="0" smtClean="0">
                <a:solidFill>
                  <a:schemeClr val="bg1"/>
                </a:solidFill>
                <a:latin typeface="微软雅黑" panose="020B0503020204020204" charset="-122"/>
                <a:ea typeface="微软雅黑" panose="020B0503020204020204" charset="-122"/>
                <a:cs typeface="微软雅黑" panose="020B0503020204020204" charset="-122"/>
              </a:rPr>
              <a:t>城市</a:t>
            </a:r>
            <a:r>
              <a:rPr lang="zh-CN" altLang="zh-CN" dirty="0">
                <a:solidFill>
                  <a:schemeClr val="bg1"/>
                </a:solidFill>
                <a:latin typeface="微软雅黑" panose="020B0503020204020204" charset="-122"/>
                <a:ea typeface="微软雅黑" panose="020B0503020204020204" charset="-122"/>
                <a:cs typeface="微软雅黑" panose="020B0503020204020204" charset="-122"/>
              </a:rPr>
              <a:t>生活垃圾收费的定价研究</a:t>
            </a:r>
            <a:endParaRPr lang="en-US" altLang="zh-CN"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层次分析</a:t>
            </a:r>
            <a:endParaRPr lang="zh-CN" altLang="en-US" dirty="0"/>
          </a:p>
        </p:txBody>
      </p:sp>
      <p:sp>
        <p:nvSpPr>
          <p:cNvPr id="3" name="内容占位符 2"/>
          <p:cNvSpPr>
            <a:spLocks noGrp="1"/>
          </p:cNvSpPr>
          <p:nvPr>
            <p:ph idx="1"/>
          </p:nvPr>
        </p:nvSpPr>
        <p:spPr>
          <a:xfrm>
            <a:off x="457200" y="1143000"/>
            <a:ext cx="8229600" cy="4894263"/>
          </a:xfrm>
        </p:spPr>
        <p:txBody>
          <a:bodyPr>
            <a:normAutofit fontScale="92500" lnSpcReduction="20000"/>
          </a:bodyPr>
          <a:lstStyle/>
          <a:p>
            <a:r>
              <a:rPr lang="zh-CN" altLang="zh-CN" dirty="0" smtClean="0"/>
              <a:t>更加合理的制定不同垃圾的合理收费标准，本文采用层次分析进行优化</a:t>
            </a:r>
            <a:endParaRPr lang="en-US" altLang="zh-CN" dirty="0" smtClean="0"/>
          </a:p>
          <a:p>
            <a:endParaRPr lang="en-US" altLang="zh-CN" dirty="0" smtClean="0"/>
          </a:p>
          <a:p>
            <a:r>
              <a:rPr lang="zh-CN" altLang="zh-CN" dirty="0" smtClean="0"/>
              <a:t>目标层设定为选取制定不同种类类垃圾合理收费标准</a:t>
            </a:r>
            <a:endParaRPr lang="en-US" altLang="zh-CN" dirty="0" smtClean="0"/>
          </a:p>
          <a:p>
            <a:r>
              <a:rPr lang="zh-CN" altLang="zh-CN" dirty="0" smtClean="0"/>
              <a:t>准则层方面，根据相关资料的查阅，本文决定考虑处理难易程度，垃圾弹性，可能造成的环境污染及不同垃圾运输成本作为分析的标准</a:t>
            </a:r>
            <a:endParaRPr lang="en-US" altLang="zh-CN" dirty="0" smtClean="0"/>
          </a:p>
          <a:p>
            <a:r>
              <a:rPr lang="zh-CN" altLang="zh-CN" dirty="0" smtClean="0"/>
              <a:t>在方案层上，本文选取的不同垃圾种类为可回收物，厨余垃圾及不可回收垃圾，此三方面基本覆盖了大部分产生的生活垃圾，使得模型更进一步具有普适性。</a:t>
            </a:r>
          </a:p>
          <a:p>
            <a:endParaRPr lang="zh-CN" altLang="en-US" dirty="0"/>
          </a:p>
        </p:txBody>
      </p:sp>
    </p:spTree>
    <p:extLst>
      <p:ext uri="{BB962C8B-B14F-4D97-AF65-F5344CB8AC3E}">
        <p14:creationId xmlns:p14="http://schemas.microsoft.com/office/powerpoint/2010/main" val="320933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登峰杯复赛\层次分析.png"/>
          <p:cNvPicPr>
            <a:picLocks noGrp="1"/>
          </p:cNvPicPr>
          <p:nvPr>
            <p:ph idx="1"/>
          </p:nvPr>
        </p:nvPicPr>
        <p:blipFill>
          <a:blip r:embed="rId2" cstate="print"/>
          <a:srcRect/>
          <a:stretch>
            <a:fillRect/>
          </a:stretch>
        </p:blipFill>
        <p:spPr bwMode="auto">
          <a:xfrm>
            <a:off x="2124636" y="1143000"/>
            <a:ext cx="4254649" cy="3127786"/>
          </a:xfrm>
          <a:prstGeom prst="rect">
            <a:avLst/>
          </a:prstGeom>
          <a:noFill/>
          <a:ln w="9525">
            <a:noFill/>
            <a:miter lim="800000"/>
            <a:headEnd/>
            <a:tailEnd/>
          </a:ln>
        </p:spPr>
      </p:pic>
      <p:graphicFrame>
        <p:nvGraphicFramePr>
          <p:cNvPr id="5" name="表格 4"/>
          <p:cNvGraphicFramePr>
            <a:graphicFrameLocks noGrp="1"/>
          </p:cNvGraphicFramePr>
          <p:nvPr>
            <p:extLst>
              <p:ext uri="{D42A27DB-BD31-4B8C-83A1-F6EECF244321}">
                <p14:modId xmlns:p14="http://schemas.microsoft.com/office/powerpoint/2010/main" val="1174067643"/>
              </p:ext>
            </p:extLst>
          </p:nvPr>
        </p:nvGraphicFramePr>
        <p:xfrm>
          <a:off x="1323189" y="4270786"/>
          <a:ext cx="6734289" cy="1424131"/>
        </p:xfrm>
        <a:graphic>
          <a:graphicData uri="http://schemas.openxmlformats.org/drawingml/2006/table">
            <a:tbl>
              <a:tblPr firstRow="1" firstCol="1">
                <a:tableStyleId>{5C22544A-7EE6-4342-B048-85BDC9FD1C3A}</a:tableStyleId>
              </a:tblPr>
              <a:tblGrid>
                <a:gridCol w="1608431"/>
                <a:gridCol w="1083660"/>
                <a:gridCol w="1348483"/>
                <a:gridCol w="1348483"/>
                <a:gridCol w="1345232"/>
              </a:tblGrid>
              <a:tr h="326851">
                <a:tc>
                  <a:txBody>
                    <a:bodyPr/>
                    <a:lstStyle/>
                    <a:p>
                      <a:pPr algn="l">
                        <a:spcAft>
                          <a:spcPts val="0"/>
                        </a:spcAft>
                      </a:pPr>
                      <a:r>
                        <a:rPr lang="zh-CN" sz="1800" kern="100" dirty="0" smtClean="0"/>
                        <a:t>相对重要程度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难易程度</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a:t>垃圾弹性</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dirty="0"/>
                        <a:t>环境污染</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难易程度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a:t>1</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垃圾弹性</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5</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环境污染</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1/5</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2788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通过一致性检验</a:t>
            </a:r>
            <a:endParaRPr lang="en-US" altLang="zh-CN" dirty="0" smtClean="0"/>
          </a:p>
          <a:p>
            <a:r>
              <a:rPr lang="en-US" altLang="zh-CN" dirty="0" smtClean="0"/>
              <a:t>CI = 0.011379</a:t>
            </a:r>
            <a:endParaRPr lang="zh-CN" altLang="zh-CN" dirty="0" smtClean="0"/>
          </a:p>
          <a:p>
            <a:r>
              <a:rPr lang="en-US" altLang="zh-CN" dirty="0" smtClean="0"/>
              <a:t>CR = 0.012643</a:t>
            </a:r>
          </a:p>
          <a:p>
            <a:pPr>
              <a:buNone/>
            </a:pPr>
            <a:endParaRPr lang="en-US" altLang="zh-CN" dirty="0" smtClean="0"/>
          </a:p>
          <a:p>
            <a:pPr>
              <a:buNone/>
            </a:pPr>
            <a:r>
              <a:rPr lang="zh-CN" altLang="zh-CN" dirty="0" smtClean="0"/>
              <a:t>最终权向量</a:t>
            </a:r>
            <a:r>
              <a:rPr lang="zh-CN" altLang="en-US" dirty="0" smtClean="0"/>
              <a:t>：</a:t>
            </a:r>
            <a:endParaRPr lang="en-US" altLang="zh-CN" dirty="0" smtClean="0"/>
          </a:p>
          <a:p>
            <a:pPr>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94848788"/>
              </p:ext>
            </p:extLst>
          </p:nvPr>
        </p:nvGraphicFramePr>
        <p:xfrm>
          <a:off x="1258645" y="4378362"/>
          <a:ext cx="6755802" cy="1014034"/>
        </p:xfrm>
        <a:graphic>
          <a:graphicData uri="http://schemas.openxmlformats.org/drawingml/2006/table">
            <a:tbl>
              <a:tblPr firstRow="1">
                <a:tableStyleId>{5C22544A-7EE6-4342-B048-85BDC9FD1C3A}</a:tableStyleId>
              </a:tblPr>
              <a:tblGrid>
                <a:gridCol w="1688544"/>
                <a:gridCol w="1688544"/>
                <a:gridCol w="1689357"/>
                <a:gridCol w="1689357"/>
              </a:tblGrid>
              <a:tr h="507017">
                <a:tc>
                  <a:txBody>
                    <a:bodyPr/>
                    <a:lstStyle/>
                    <a:p>
                      <a:pPr algn="l">
                        <a:spcAft>
                          <a:spcPts val="0"/>
                        </a:spcAft>
                      </a:pPr>
                      <a:r>
                        <a:rPr lang="zh-CN" sz="2400" kern="100" dirty="0"/>
                        <a:t>难易程度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垃圾弹性</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环境污染</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r>
              <a:tr h="507017">
                <a:tc>
                  <a:txBody>
                    <a:bodyPr/>
                    <a:lstStyle/>
                    <a:p>
                      <a:pPr algn="l">
                        <a:spcAft>
                          <a:spcPts val="0"/>
                        </a:spcAft>
                      </a:pPr>
                      <a:r>
                        <a:rPr lang="en-US" sz="2400" kern="100" dirty="0"/>
                        <a:t>0.20711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0.48595</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0.22719</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0.07975</a:t>
                      </a:r>
                      <a:endParaRPr lang="zh-CN" sz="24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192452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考虑到一些垃圾对价格不敏感（刚需），因此我们通过编程，根据限制条件计算出了各类别垃圾对价格的敏感程度：</a:t>
                </a:r>
                <a:endParaRPr lang="en-US" altLang="zh-CN" dirty="0" smtClean="0"/>
              </a:p>
              <a:p>
                <a14:m>
                  <m:oMath xmlns:m="http://schemas.openxmlformats.org/officeDocument/2006/math">
                    <m:d>
                      <m:dPr>
                        <m:begChr m:val="{"/>
                        <m:endChr m:val=""/>
                        <m:ctrlPr>
                          <a:rPr lang="zh-CN" altLang="zh-CN" sz="2000" i="1"/>
                        </m:ctrlPr>
                      </m:dPr>
                      <m:e>
                        <m:eqArr>
                          <m:eqArrPr>
                            <m:ctrlPr>
                              <a:rPr lang="zh-CN" altLang="zh-CN" sz="2000" i="1"/>
                            </m:ctrlPr>
                          </m:eqArrPr>
                          <m:e>
                            <m:r>
                              <a:rPr lang="en-US" altLang="zh-CN" sz="2000"/>
                              <m:t>0.02 &lt; </m:t>
                            </m:r>
                            <m:sSub>
                              <m:sSubPr>
                                <m:ctrlPr>
                                  <a:rPr lang="zh-CN" altLang="zh-CN" sz="2000" i="1"/>
                                </m:ctrlPr>
                              </m:sSubPr>
                              <m:e>
                                <m:r>
                                  <a:rPr lang="en-US" altLang="zh-CN" sz="2000" i="1"/>
                                  <m:t>𝑥</m:t>
                                </m:r>
                              </m:e>
                              <m:sub>
                                <m:r>
                                  <a:rPr lang="en-US" altLang="zh-CN" sz="2000"/>
                                  <m:t>1</m:t>
                                </m:r>
                              </m:sub>
                            </m:sSub>
                            <m:r>
                              <a:rPr lang="en-US" altLang="zh-CN" sz="2000"/>
                              <m:t> &lt; </m:t>
                            </m:r>
                            <m:sSub>
                              <m:sSubPr>
                                <m:ctrlPr>
                                  <a:rPr lang="zh-CN" altLang="zh-CN" sz="2000" i="1"/>
                                </m:ctrlPr>
                              </m:sSubPr>
                              <m:e>
                                <m:r>
                                  <a:rPr lang="en-US" altLang="zh-CN" sz="2000" i="1"/>
                                  <m:t>𝑥</m:t>
                                </m:r>
                              </m:e>
                              <m:sub>
                                <m:r>
                                  <a:rPr lang="en-US" altLang="zh-CN" sz="2000"/>
                                  <m:t>2</m:t>
                                </m:r>
                              </m:sub>
                            </m:sSub>
                            <m:r>
                              <a:rPr lang="en-US" altLang="zh-CN" sz="2000"/>
                              <m:t> &lt; </m:t>
                            </m:r>
                            <m:sSub>
                              <m:sSubPr>
                                <m:ctrlPr>
                                  <a:rPr lang="zh-CN" altLang="zh-CN" sz="2000" i="1"/>
                                </m:ctrlPr>
                              </m:sSubPr>
                              <m:e>
                                <m:r>
                                  <a:rPr lang="en-US" altLang="zh-CN" sz="2000" i="1"/>
                                  <m:t>𝑥</m:t>
                                </m:r>
                              </m:e>
                              <m:sub>
                                <m:r>
                                  <a:rPr lang="en-US" altLang="zh-CN" sz="2000"/>
                                  <m:t>3</m:t>
                                </m:r>
                              </m:sub>
                            </m:sSub>
                            <m:r>
                              <a:rPr lang="en-US" altLang="zh-CN" sz="2000"/>
                              <m:t> &lt; 0.12</m:t>
                            </m:r>
                          </m:e>
                          <m:e>
                            <m:r>
                              <a:rPr lang="en-US" altLang="zh-CN" sz="2000"/>
                              <m:t>0. </m:t>
                            </m:r>
                            <m:r>
                              <a:rPr lang="en-US" altLang="zh-CN" sz="2000" b="0" i="0" smtClean="0">
                                <a:latin typeface="Cambria Math" panose="02040503050406030204" pitchFamily="18" charset="0"/>
                              </a:rPr>
                              <m:t>12</m:t>
                            </m:r>
                            <m:r>
                              <a:rPr lang="en-US" altLang="zh-CN" sz="2000"/>
                              <m:t>&lt; </m:t>
                            </m:r>
                            <m:sSub>
                              <m:sSubPr>
                                <m:ctrlPr>
                                  <a:rPr lang="zh-CN" altLang="zh-CN" sz="2000" i="1"/>
                                </m:ctrlPr>
                              </m:sSubPr>
                              <m:e>
                                <m:r>
                                  <a:rPr lang="en-US" altLang="zh-CN" sz="2000" i="1"/>
                                  <m:t>𝑥</m:t>
                                </m:r>
                              </m:e>
                              <m:sub>
                                <m:r>
                                  <a:rPr lang="en-US" altLang="zh-CN" sz="2000"/>
                                  <m:t>4</m:t>
                                </m:r>
                              </m:sub>
                            </m:sSub>
                            <m:r>
                              <a:rPr lang="en-US" altLang="zh-CN" sz="2000"/>
                              <m:t> &lt; </m:t>
                            </m:r>
                            <m:sSub>
                              <m:sSubPr>
                                <m:ctrlPr>
                                  <a:rPr lang="zh-CN" altLang="zh-CN" sz="2000" i="1"/>
                                </m:ctrlPr>
                              </m:sSubPr>
                              <m:e>
                                <m:r>
                                  <a:rPr lang="en-US" altLang="zh-CN" sz="2000" i="1"/>
                                  <m:t>𝑥</m:t>
                                </m:r>
                              </m:e>
                              <m:sub>
                                <m:r>
                                  <a:rPr lang="en-US" altLang="zh-CN" sz="2000"/>
                                  <m:t>5</m:t>
                                </m:r>
                              </m:sub>
                            </m:sSub>
                            <m:r>
                              <a:rPr lang="en-US" altLang="zh-CN" sz="2000"/>
                              <m:t> &lt; </m:t>
                            </m:r>
                            <m:sSub>
                              <m:sSubPr>
                                <m:ctrlPr>
                                  <a:rPr lang="zh-CN" altLang="zh-CN" sz="2000" i="1"/>
                                </m:ctrlPr>
                              </m:sSubPr>
                              <m:e>
                                <m:r>
                                  <a:rPr lang="en-US" altLang="zh-CN" sz="2000" i="1"/>
                                  <m:t>𝑥</m:t>
                                </m:r>
                              </m:e>
                              <m:sub>
                                <m:r>
                                  <a:rPr lang="en-US" altLang="zh-CN" sz="2000"/>
                                  <m:t>6</m:t>
                                </m:r>
                              </m:sub>
                            </m:sSub>
                            <m:r>
                              <a:rPr lang="en-US" altLang="zh-CN" sz="2000"/>
                              <m:t> &lt; 0.3</m:t>
                            </m:r>
                          </m:e>
                          <m:e>
                            <m:f>
                              <m:fPr>
                                <m:ctrlPr>
                                  <a:rPr lang="zh-CN" altLang="zh-CN" sz="2000" i="1"/>
                                </m:ctrlPr>
                              </m:fPr>
                              <m:num>
                                <m:d>
                                  <m:dPr>
                                    <m:ctrlPr>
                                      <a:rPr lang="zh-CN" altLang="zh-CN" sz="2000" i="1"/>
                                    </m:ctrlPr>
                                  </m:dPr>
                                  <m:e>
                                    <m:sSub>
                                      <m:sSubPr>
                                        <m:ctrlPr>
                                          <a:rPr lang="zh-CN" altLang="zh-CN" sz="2000" i="1"/>
                                        </m:ctrlPr>
                                      </m:sSubPr>
                                      <m:e>
                                        <m:r>
                                          <m:rPr>
                                            <m:sty m:val="p"/>
                                          </m:rPr>
                                          <a:rPr lang="en-US" altLang="zh-CN" sz="2000"/>
                                          <m:t>x</m:t>
                                        </m:r>
                                      </m:e>
                                      <m:sub>
                                        <m:r>
                                          <a:rPr lang="en-US" altLang="zh-CN" sz="2000"/>
                                          <m:t>1</m:t>
                                        </m:r>
                                      </m:sub>
                                    </m:sSub>
                                    <m:r>
                                      <a:rPr lang="en-US" altLang="zh-CN" sz="2000"/>
                                      <m:t>×0.33+</m:t>
                                    </m:r>
                                    <m:d>
                                      <m:dPr>
                                        <m:ctrlPr>
                                          <a:rPr lang="zh-CN" altLang="zh-CN" sz="2000" i="1"/>
                                        </m:ctrlPr>
                                      </m:dPr>
                                      <m:e>
                                        <m:sSub>
                                          <m:sSubPr>
                                            <m:ctrlPr>
                                              <a:rPr lang="zh-CN" altLang="zh-CN" sz="2000" i="1"/>
                                            </m:ctrlPr>
                                          </m:sSubPr>
                                          <m:e>
                                            <m:r>
                                              <m:rPr>
                                                <m:sty m:val="p"/>
                                              </m:rPr>
                                              <a:rPr lang="en-US" altLang="zh-CN" sz="2000"/>
                                              <m:t>x</m:t>
                                            </m:r>
                                          </m:e>
                                          <m:sub>
                                            <m:r>
                                              <a:rPr lang="en-US" altLang="zh-CN" sz="2000"/>
                                              <m:t>2</m:t>
                                            </m:r>
                                          </m:sub>
                                        </m:sSub>
                                        <m:r>
                                          <a:rPr lang="en-US" altLang="zh-CN" sz="2000"/>
                                          <m:t>+</m:t>
                                        </m:r>
                                        <m:sSub>
                                          <m:sSubPr>
                                            <m:ctrlPr>
                                              <a:rPr lang="zh-CN" altLang="zh-CN" sz="2000" i="1"/>
                                            </m:ctrlPr>
                                          </m:sSubPr>
                                          <m:e>
                                            <m:r>
                                              <m:rPr>
                                                <m:sty m:val="p"/>
                                              </m:rPr>
                                              <a:rPr lang="en-US" altLang="zh-CN" sz="2000"/>
                                              <m:t>x</m:t>
                                            </m:r>
                                          </m:e>
                                          <m:sub>
                                            <m:r>
                                              <a:rPr lang="en-US" altLang="zh-CN" sz="2000"/>
                                              <m:t>3</m:t>
                                            </m:r>
                                          </m:sub>
                                        </m:sSub>
                                      </m:e>
                                    </m:d>
                                    <m:r>
                                      <a:rPr lang="en-US" altLang="zh-CN" sz="2000"/>
                                      <m:t>×0.27+</m:t>
                                    </m:r>
                                    <m:sSub>
                                      <m:sSubPr>
                                        <m:ctrlPr>
                                          <a:rPr lang="zh-CN" altLang="zh-CN" sz="2000" i="1"/>
                                        </m:ctrlPr>
                                      </m:sSubPr>
                                      <m:e>
                                        <m:r>
                                          <m:rPr>
                                            <m:sty m:val="p"/>
                                          </m:rPr>
                                          <a:rPr lang="en-US" altLang="zh-CN" sz="2000"/>
                                          <m:t>x</m:t>
                                        </m:r>
                                      </m:e>
                                      <m:sub>
                                        <m:r>
                                          <a:rPr lang="en-US" altLang="zh-CN" sz="2000"/>
                                          <m:t>4</m:t>
                                        </m:r>
                                      </m:sub>
                                    </m:sSub>
                                    <m:r>
                                      <a:rPr lang="en-US" altLang="zh-CN" sz="2000"/>
                                      <m:t>×0.27+</m:t>
                                    </m:r>
                                    <m:d>
                                      <m:dPr>
                                        <m:ctrlPr>
                                          <a:rPr lang="zh-CN" altLang="zh-CN" sz="2000" i="1"/>
                                        </m:ctrlPr>
                                      </m:dPr>
                                      <m:e>
                                        <m:sSub>
                                          <m:sSubPr>
                                            <m:ctrlPr>
                                              <a:rPr lang="zh-CN" altLang="zh-CN" sz="2000" i="1"/>
                                            </m:ctrlPr>
                                          </m:sSubPr>
                                          <m:e>
                                            <m:r>
                                              <m:rPr>
                                                <m:sty m:val="p"/>
                                              </m:rPr>
                                              <a:rPr lang="en-US" altLang="zh-CN" sz="2000"/>
                                              <m:t>x</m:t>
                                            </m:r>
                                          </m:e>
                                          <m:sub>
                                            <m:r>
                                              <a:rPr lang="en-US" altLang="zh-CN" sz="2000"/>
                                              <m:t>5</m:t>
                                            </m:r>
                                          </m:sub>
                                        </m:sSub>
                                        <m:r>
                                          <a:rPr lang="en-US" altLang="zh-CN" sz="2000"/>
                                          <m:t>+</m:t>
                                        </m:r>
                                        <m:sSub>
                                          <m:sSubPr>
                                            <m:ctrlPr>
                                              <a:rPr lang="zh-CN" altLang="zh-CN" sz="2000" i="1"/>
                                            </m:ctrlPr>
                                          </m:sSubPr>
                                          <m:e>
                                            <m:r>
                                              <m:rPr>
                                                <m:sty m:val="p"/>
                                              </m:rPr>
                                              <a:rPr lang="en-US" altLang="zh-CN" sz="2000"/>
                                              <m:t>x</m:t>
                                            </m:r>
                                          </m:e>
                                          <m:sub>
                                            <m:r>
                                              <a:rPr lang="en-US" altLang="zh-CN" sz="2000"/>
                                              <m:t>6</m:t>
                                            </m:r>
                                          </m:sub>
                                        </m:sSub>
                                      </m:e>
                                    </m:d>
                                    <m:r>
                                      <a:rPr lang="en-US" altLang="zh-CN" sz="2000"/>
                                      <m:t>×0.16</m:t>
                                    </m:r>
                                  </m:e>
                                </m:d>
                              </m:num>
                              <m:den>
                                <m:r>
                                  <a:rPr lang="en-US" altLang="zh-CN" sz="2000"/>
                                  <m:t>6</m:t>
                                </m:r>
                              </m:den>
                            </m:f>
                            <m:r>
                              <a:rPr lang="en-US" altLang="zh-CN" sz="2000"/>
                              <m:t> = 0.12</m:t>
                            </m:r>
                          </m:e>
                        </m:eqArr>
                      </m:e>
                    </m:d>
                  </m:oMath>
                </a14:m>
                <a:endParaRPr lang="zh-CN"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872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p:sp>
        <p:nvSpPr>
          <p:cNvPr id="3" name="内容占位符 2"/>
          <p:cNvSpPr>
            <a:spLocks noGrp="1"/>
          </p:cNvSpPr>
          <p:nvPr>
            <p:ph idx="1"/>
          </p:nvPr>
        </p:nvSpPr>
        <p:spPr/>
        <p:txBody>
          <a:bodyPr/>
          <a:lstStyle/>
          <a:p>
            <a:r>
              <a:rPr lang="zh-CN" altLang="en-US" dirty="0"/>
              <a:t>计算结果为：</a:t>
            </a:r>
            <a:endParaRPr lang="en-US" altLang="zh-CN" dirty="0"/>
          </a:p>
          <a:p>
            <a:endParaRPr lang="en-US" altLang="zh-CN" dirty="0" smtClean="0"/>
          </a:p>
          <a:p>
            <a:r>
              <a:rPr lang="zh-CN" altLang="en-US" dirty="0" smtClean="0"/>
              <a:t>因此</a:t>
            </a:r>
            <a:r>
              <a:rPr lang="zh-CN" altLang="en-US" dirty="0"/>
              <a:t>本文预测价格调控对有害垃圾</a:t>
            </a:r>
            <a:r>
              <a:rPr lang="zh-CN" altLang="en-US" dirty="0" smtClean="0"/>
              <a:t>、化妆品和衣物家具垃圾更有效，厨余垃圾、塑料类垃圾和纸张类垃圾的价格调控在具体实践时可能需要根据实际情况适当上调力度。</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621449" y="1782591"/>
            <a:ext cx="7901101" cy="780356"/>
          </a:xfrm>
          <a:prstGeom prst="rect">
            <a:avLst/>
          </a:prstGeom>
        </p:spPr>
      </p:pic>
    </p:spTree>
    <p:extLst>
      <p:ext uri="{BB962C8B-B14F-4D97-AF65-F5344CB8AC3E}">
        <p14:creationId xmlns:p14="http://schemas.microsoft.com/office/powerpoint/2010/main" val="40995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D593E-A7E0-4307-9297-D14D703D9C1F}"/>
              </a:ext>
            </a:extLst>
          </p:cNvPr>
          <p:cNvSpPr>
            <a:spLocks noGrp="1"/>
          </p:cNvSpPr>
          <p:nvPr>
            <p:ph type="title"/>
          </p:nvPr>
        </p:nvSpPr>
        <p:spPr/>
        <p:txBody>
          <a:bodyPr/>
          <a:lstStyle/>
          <a:p>
            <a:r>
              <a:rPr lang="zh-CN" altLang="en-US" dirty="0"/>
              <a:t>灵敏度分析</a:t>
            </a:r>
          </a:p>
        </p:txBody>
      </p:sp>
      <p:sp>
        <p:nvSpPr>
          <p:cNvPr id="12" name="内容占位符 11">
            <a:extLst>
              <a:ext uri="{FF2B5EF4-FFF2-40B4-BE49-F238E27FC236}">
                <a16:creationId xmlns:a16="http://schemas.microsoft.com/office/drawing/2014/main" xmlns="" id="{0076DB76-AC3D-4575-9F3B-9198DA7A4B02}"/>
              </a:ext>
            </a:extLst>
          </p:cNvPr>
          <p:cNvSpPr>
            <a:spLocks noGrp="1"/>
          </p:cNvSpPr>
          <p:nvPr>
            <p:ph idx="1"/>
          </p:nvPr>
        </p:nvSpPr>
        <p:spPr/>
        <p:txBody>
          <a:bodyPr/>
          <a:lstStyle/>
          <a:p>
            <a:r>
              <a:rPr lang="zh-CN" altLang="en-US" dirty="0"/>
              <a:t>对获得的垃圾量的数据进行上下</a:t>
            </a:r>
            <a:r>
              <a:rPr lang="en-US" altLang="zh-CN" dirty="0"/>
              <a:t>5%</a:t>
            </a:r>
            <a:r>
              <a:rPr lang="zh-CN" altLang="en-US" dirty="0"/>
              <a:t>的波动，得到垃圾减少率的变化，进而预测了本市的垃圾减排效果与垃圾弹性系数之间的关系。</a:t>
            </a:r>
          </a:p>
        </p:txBody>
      </p:sp>
    </p:spTree>
    <p:extLst>
      <p:ext uri="{BB962C8B-B14F-4D97-AF65-F5344CB8AC3E}">
        <p14:creationId xmlns:p14="http://schemas.microsoft.com/office/powerpoint/2010/main" val="252113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89BB2B-90E7-4253-9EA5-8215CAEA1BB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B6A1C9B-A454-4140-A2A0-A6BC4E8C6344}"/>
              </a:ext>
            </a:extLst>
          </p:cNvPr>
          <p:cNvSpPr>
            <a:spLocks noGrp="1"/>
          </p:cNvSpPr>
          <p:nvPr>
            <p:ph idx="1"/>
          </p:nvPr>
        </p:nvSpPr>
        <p:spPr/>
        <p:txBody>
          <a:bodyPr>
            <a:normAutofit/>
          </a:bodyPr>
          <a:lstStyle/>
          <a:p>
            <a:r>
              <a:rPr lang="zh-CN" altLang="zh-CN" dirty="0"/>
              <a:t>二部定价法</a:t>
            </a:r>
            <a:endParaRPr lang="en-US" altLang="zh-CN" dirty="0"/>
          </a:p>
          <a:p>
            <a:r>
              <a:rPr lang="zh-CN" altLang="en-US" dirty="0"/>
              <a:t>优点：</a:t>
            </a:r>
            <a:endParaRPr lang="en-US" altLang="zh-CN" dirty="0"/>
          </a:p>
          <a:p>
            <a:r>
              <a:rPr lang="zh-CN" altLang="zh-CN" dirty="0"/>
              <a:t>边际成本</a:t>
            </a:r>
            <a:endParaRPr lang="en-US" altLang="zh-CN" dirty="0"/>
          </a:p>
          <a:p>
            <a:r>
              <a:rPr lang="zh-CN" altLang="zh-CN" dirty="0"/>
              <a:t>收支平衡和社会福利</a:t>
            </a:r>
            <a:endParaRPr lang="en-US" altLang="zh-CN" dirty="0"/>
          </a:p>
          <a:p>
            <a:r>
              <a:rPr lang="zh-CN" altLang="zh-CN" dirty="0"/>
              <a:t>局限性</a:t>
            </a:r>
            <a:endParaRPr lang="en-US" altLang="zh-CN" dirty="0"/>
          </a:p>
          <a:p>
            <a:r>
              <a:rPr lang="zh-CN" altLang="zh-CN" dirty="0"/>
              <a:t>对于使用这种公共服务较少的人具有劣势</a:t>
            </a:r>
            <a:endParaRPr lang="zh-CN" altLang="en-US" dirty="0"/>
          </a:p>
        </p:txBody>
      </p:sp>
    </p:spTree>
    <p:extLst>
      <p:ext uri="{BB962C8B-B14F-4D97-AF65-F5344CB8AC3E}">
        <p14:creationId xmlns:p14="http://schemas.microsoft.com/office/powerpoint/2010/main" val="223696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715A6F-5D77-4F54-9EB2-E1ABA77E4FE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8EA1B3F0-0726-4D1D-9051-3E593D1CFBD7}"/>
              </a:ext>
            </a:extLst>
          </p:cNvPr>
          <p:cNvSpPr>
            <a:spLocks noGrp="1"/>
          </p:cNvSpPr>
          <p:nvPr>
            <p:ph idx="1"/>
          </p:nvPr>
        </p:nvSpPr>
        <p:spPr/>
        <p:txBody>
          <a:bodyPr>
            <a:normAutofit/>
          </a:bodyPr>
          <a:lstStyle/>
          <a:p>
            <a:r>
              <a:rPr lang="zh-CN" altLang="zh-CN" dirty="0"/>
              <a:t>纳什均衡法：</a:t>
            </a:r>
            <a:endParaRPr lang="en-US" altLang="zh-CN" dirty="0"/>
          </a:p>
          <a:p>
            <a:r>
              <a:rPr lang="zh-CN" altLang="en-US" dirty="0"/>
              <a:t>优点：</a:t>
            </a:r>
            <a:endParaRPr lang="en-US" altLang="zh-CN" dirty="0"/>
          </a:p>
          <a:p>
            <a:r>
              <a:rPr lang="zh-CN" altLang="zh-CN" dirty="0"/>
              <a:t>适用于决策者的制定</a:t>
            </a:r>
            <a:endParaRPr lang="en-US" altLang="zh-CN" dirty="0"/>
          </a:p>
          <a:p>
            <a:r>
              <a:rPr lang="zh-CN" altLang="zh-CN" dirty="0"/>
              <a:t>通过自身的评估达到各方利益的最大化</a:t>
            </a:r>
            <a:endParaRPr lang="en-US" altLang="zh-CN" dirty="0"/>
          </a:p>
          <a:p>
            <a:r>
              <a:rPr lang="zh-CN" altLang="en-US" dirty="0"/>
              <a:t>局限性：</a:t>
            </a:r>
            <a:endParaRPr lang="en-US" altLang="zh-CN" dirty="0"/>
          </a:p>
          <a:p>
            <a:r>
              <a:rPr lang="zh-CN" altLang="zh-CN" dirty="0"/>
              <a:t>每人每年平均应缴纳费用有较大的波动</a:t>
            </a:r>
            <a:r>
              <a:rPr lang="zh-CN" altLang="en-US" dirty="0"/>
              <a:t>，</a:t>
            </a:r>
          </a:p>
        </p:txBody>
      </p:sp>
    </p:spTree>
    <p:extLst>
      <p:ext uri="{BB962C8B-B14F-4D97-AF65-F5344CB8AC3E}">
        <p14:creationId xmlns:p14="http://schemas.microsoft.com/office/powerpoint/2010/main" val="23745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43230-28BC-4ADB-927B-79D9E05A462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3E24700-E192-4817-9823-6130692C06FE}"/>
              </a:ext>
            </a:extLst>
          </p:cNvPr>
          <p:cNvSpPr>
            <a:spLocks noGrp="1"/>
          </p:cNvSpPr>
          <p:nvPr>
            <p:ph idx="1"/>
          </p:nvPr>
        </p:nvSpPr>
        <p:spPr/>
        <p:txBody>
          <a:bodyPr/>
          <a:lstStyle/>
          <a:p>
            <a:r>
              <a:rPr lang="zh-CN" altLang="zh-CN" dirty="0"/>
              <a:t>层次分析法</a:t>
            </a:r>
            <a:endParaRPr lang="en-US" altLang="zh-CN" dirty="0"/>
          </a:p>
          <a:p>
            <a:r>
              <a:rPr lang="zh-CN" altLang="en-US" dirty="0"/>
              <a:t>优点：</a:t>
            </a:r>
            <a:endParaRPr lang="en-US" altLang="zh-CN" dirty="0"/>
          </a:p>
          <a:p>
            <a:r>
              <a:rPr lang="zh-CN" altLang="zh-CN" dirty="0"/>
              <a:t>定量得出不同种类垃圾定价价格的相对比值和高低估计</a:t>
            </a:r>
            <a:endParaRPr lang="en-US" altLang="zh-CN" dirty="0"/>
          </a:p>
          <a:p>
            <a:r>
              <a:rPr lang="zh-CN" altLang="en-US" dirty="0"/>
              <a:t>局限性</a:t>
            </a:r>
            <a:r>
              <a:rPr lang="en-US" altLang="zh-CN" dirty="0"/>
              <a:t>:</a:t>
            </a:r>
          </a:p>
          <a:p>
            <a:r>
              <a:rPr lang="zh-CN" altLang="zh-CN" dirty="0"/>
              <a:t>依靠专家的知识库，若比较矩阵不准确，则预测结果的浮动会较大。</a:t>
            </a:r>
            <a:endParaRPr lang="zh-CN" altLang="en-US" dirty="0"/>
          </a:p>
        </p:txBody>
      </p:sp>
    </p:spTree>
    <p:extLst>
      <p:ext uri="{BB962C8B-B14F-4D97-AF65-F5344CB8AC3E}">
        <p14:creationId xmlns:p14="http://schemas.microsoft.com/office/powerpoint/2010/main" val="426033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175" y="4354830"/>
            <a:ext cx="9144000" cy="2516505"/>
            <a:chOff x="-890591" y="6964363"/>
            <a:chExt cx="9272586"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90591" y="6964363"/>
              <a:ext cx="9272586" cy="2530475"/>
              <a:chOff x="-561" y="4387"/>
              <a:chExt cx="5841"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61"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dirty="0">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a:solidFill>
                  <a:schemeClr val="bg1"/>
                </a:solidFill>
                <a:latin typeface="微软雅黑" panose="020B0503020204020204" charset="-122"/>
                <a:ea typeface="微软雅黑" panose="020B0503020204020204" charset="-122"/>
              </a:rPr>
              <a:t>三、官网唯一公众平台：</a:t>
            </a:r>
            <a:r>
              <a:rPr lang="en-US" altLang="zh-CN" sz="1400">
                <a:solidFill>
                  <a:schemeClr val="bg1"/>
                </a:solidFill>
                <a:latin typeface="微软雅黑" panose="020B0503020204020204" charset="-122"/>
                <a:ea typeface="微软雅黑" panose="020B0503020204020204" charset="-122"/>
              </a:rPr>
              <a:t>dengfengbeijingsai</a:t>
            </a: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建模流程</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1" name="组合 40"/>
          <p:cNvGrpSpPr/>
          <p:nvPr/>
        </p:nvGrpSpPr>
        <p:grpSpPr>
          <a:xfrm>
            <a:off x="1538242" y="1174905"/>
            <a:ext cx="6180662" cy="5251532"/>
            <a:chOff x="1538242" y="1174905"/>
            <a:chExt cx="6180662" cy="5251532"/>
          </a:xfrm>
        </p:grpSpPr>
        <p:grpSp>
          <p:nvGrpSpPr>
            <p:cNvPr id="6" name="组合 5"/>
            <p:cNvGrpSpPr/>
            <p:nvPr/>
          </p:nvGrpSpPr>
          <p:grpSpPr>
            <a:xfrm>
              <a:off x="1629036" y="2116589"/>
              <a:ext cx="6089868" cy="3494187"/>
              <a:chOff x="1629036" y="2116589"/>
              <a:chExt cx="6089868" cy="3494187"/>
            </a:xfrm>
          </p:grpSpPr>
          <p:sp>
            <p:nvSpPr>
              <p:cNvPr id="7" name="右箭头 6"/>
              <p:cNvSpPr/>
              <p:nvPr/>
            </p:nvSpPr>
            <p:spPr>
              <a:xfrm rot="5400000">
                <a:off x="1589643" y="2891525"/>
                <a:ext cx="754174" cy="190409"/>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9" name="任意多边形 8"/>
              <p:cNvSpPr/>
              <p:nvPr/>
            </p:nvSpPr>
            <p:spPr>
              <a:xfrm>
                <a:off x="162903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开始</a:t>
                </a:r>
                <a:endParaRPr lang="zh-CN" altLang="en-US" sz="2500" kern="1200" dirty="0"/>
              </a:p>
            </p:txBody>
          </p:sp>
          <p:sp>
            <p:nvSpPr>
              <p:cNvPr id="10" name="右箭头 9"/>
              <p:cNvSpPr/>
              <p:nvPr/>
            </p:nvSpPr>
            <p:spPr>
              <a:xfrm rot="5400000">
                <a:off x="1569567" y="4147992"/>
                <a:ext cx="743069" cy="173321"/>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13" name="任意多边形 12"/>
              <p:cNvSpPr/>
              <p:nvPr/>
            </p:nvSpPr>
            <p:spPr>
              <a:xfrm>
                <a:off x="162903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数据收集</a:t>
                </a:r>
                <a:endParaRPr lang="zh-CN" altLang="en-US" sz="2500" kern="1200" dirty="0"/>
              </a:p>
            </p:txBody>
          </p:sp>
          <p:sp>
            <p:nvSpPr>
              <p:cNvPr id="14" name="左箭头 13"/>
              <p:cNvSpPr/>
              <p:nvPr/>
            </p:nvSpPr>
            <p:spPr>
              <a:xfrm flipH="1">
                <a:off x="2290274" y="4760667"/>
                <a:ext cx="1565895" cy="195896"/>
              </a:xfrm>
              <a:prstGeom prst="lef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15" name="任意多边形 14"/>
              <p:cNvSpPr/>
              <p:nvPr/>
            </p:nvSpPr>
            <p:spPr>
              <a:xfrm>
                <a:off x="162903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二部定价法</a:t>
                </a:r>
                <a:endParaRPr lang="zh-CN" altLang="en-US" sz="2500" kern="1200" dirty="0"/>
              </a:p>
            </p:txBody>
          </p:sp>
          <p:sp>
            <p:nvSpPr>
              <p:cNvPr id="16" name="左箭头 15"/>
              <p:cNvSpPr/>
              <p:nvPr/>
            </p:nvSpPr>
            <p:spPr>
              <a:xfrm rot="5400000" flipV="1">
                <a:off x="3893645" y="4551695"/>
                <a:ext cx="572137" cy="220545"/>
              </a:xfrm>
              <a:prstGeom prst="leftArrow">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hueOff val="0"/>
                  <a:satOff val="0"/>
                  <a:lumOff val="0"/>
                  <a:alphaOff val="0"/>
                </a:schemeClr>
              </a:fontRef>
            </p:style>
          </p:sp>
          <p:sp>
            <p:nvSpPr>
              <p:cNvPr id="17" name="任意多边形 16"/>
              <p:cNvSpPr/>
              <p:nvPr/>
            </p:nvSpPr>
            <p:spPr>
              <a:xfrm>
                <a:off x="3842021"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19" name="右箭头 18"/>
              <p:cNvSpPr/>
              <p:nvPr/>
            </p:nvSpPr>
            <p:spPr>
              <a:xfrm rot="16200000">
                <a:off x="4013109" y="3165357"/>
                <a:ext cx="333209" cy="206740"/>
              </a:xfrm>
              <a:prstGeom prst="rightArrow">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hueOff val="0"/>
                  <a:satOff val="0"/>
                  <a:lumOff val="0"/>
                  <a:alphaOff val="0"/>
                </a:schemeClr>
              </a:fontRef>
            </p:style>
          </p:sp>
          <p:sp>
            <p:nvSpPr>
              <p:cNvPr id="20" name="任意多边形 19"/>
              <p:cNvSpPr/>
              <p:nvPr/>
            </p:nvSpPr>
            <p:spPr>
              <a:xfrm>
                <a:off x="3842021"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纳什均衡收益计算</a:t>
                </a:r>
                <a:endParaRPr lang="zh-CN" altLang="en-US" sz="2500" kern="1200" dirty="0"/>
              </a:p>
            </p:txBody>
          </p:sp>
          <p:sp>
            <p:nvSpPr>
              <p:cNvPr id="23" name="右箭头 22"/>
              <p:cNvSpPr/>
              <p:nvPr/>
            </p:nvSpPr>
            <p:spPr>
              <a:xfrm>
                <a:off x="4503634" y="2247251"/>
                <a:ext cx="1565146" cy="231032"/>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26" name="任意多边形 25"/>
              <p:cNvSpPr/>
              <p:nvPr/>
            </p:nvSpPr>
            <p:spPr>
              <a:xfrm>
                <a:off x="3842021"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层次分析法</a:t>
                </a:r>
                <a:endParaRPr lang="zh-CN" altLang="en-US" sz="2500" kern="1200" dirty="0"/>
              </a:p>
            </p:txBody>
          </p:sp>
          <p:sp>
            <p:nvSpPr>
              <p:cNvPr id="27" name="右箭头 26"/>
              <p:cNvSpPr/>
              <p:nvPr/>
            </p:nvSpPr>
            <p:spPr>
              <a:xfrm rot="5400000">
                <a:off x="6012442" y="2892277"/>
                <a:ext cx="760513" cy="188904"/>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37" name="任意多边形 36"/>
              <p:cNvSpPr/>
              <p:nvPr/>
            </p:nvSpPr>
            <p:spPr>
              <a:xfrm>
                <a:off x="605500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38" name="右箭头 37"/>
              <p:cNvSpPr/>
              <p:nvPr/>
            </p:nvSpPr>
            <p:spPr>
              <a:xfrm rot="5400000">
                <a:off x="6012207" y="4131655"/>
                <a:ext cx="760984" cy="205997"/>
              </a:xfrm>
              <a:prstGeom prst="righ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39" name="任意多边形 38"/>
              <p:cNvSpPr/>
              <p:nvPr/>
            </p:nvSpPr>
            <p:spPr>
              <a:xfrm>
                <a:off x="605500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灵敏度分析</a:t>
                </a:r>
                <a:endParaRPr lang="zh-CN" altLang="en-US" sz="2500" kern="1200" dirty="0"/>
              </a:p>
            </p:txBody>
          </p:sp>
          <p:sp>
            <p:nvSpPr>
              <p:cNvPr id="40" name="任意多边形 39"/>
              <p:cNvSpPr/>
              <p:nvPr/>
            </p:nvSpPr>
            <p:spPr>
              <a:xfrm>
                <a:off x="605500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结论</a:t>
                </a:r>
                <a:endParaRPr lang="zh-CN" altLang="en-US" sz="2500" kern="1200" dirty="0"/>
              </a:p>
            </p:txBody>
          </p:sp>
        </p:grpSp>
        <p:sp>
          <p:nvSpPr>
            <p:cNvPr id="3" name="线形标注 3(带边框和强调线) 2"/>
            <p:cNvSpPr/>
            <p:nvPr/>
          </p:nvSpPr>
          <p:spPr>
            <a:xfrm>
              <a:off x="5973507" y="1358781"/>
              <a:ext cx="1333144" cy="720005"/>
            </a:xfrm>
            <a:prstGeom prst="accentBorderCallout3">
              <a:avLst>
                <a:gd name="adj1" fmla="val 18750"/>
                <a:gd name="adj2" fmla="val -8333"/>
                <a:gd name="adj3" fmla="val 18750"/>
                <a:gd name="adj4" fmla="val -16667"/>
                <a:gd name="adj5" fmla="val 104479"/>
                <a:gd name="adj6" fmla="val -16666"/>
                <a:gd name="adj7" fmla="val 122316"/>
                <a:gd name="adj8" fmla="val -219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dirty="0">
                  <a:solidFill>
                    <a:schemeClr val="tx1"/>
                  </a:solidFill>
                  <a:latin typeface="楷体" panose="02010609060101010101" pitchFamily="49" charset="-122"/>
                  <a:ea typeface="楷体" panose="02010609060101010101" pitchFamily="49" charset="-122"/>
                </a:rPr>
                <a:t>预测垃圾减</a:t>
              </a:r>
              <a:r>
                <a:rPr lang="zh-CN" altLang="en-US" sz="2000" dirty="0" smtClean="0">
                  <a:solidFill>
                    <a:schemeClr val="tx1"/>
                  </a:solidFill>
                  <a:latin typeface="楷体" panose="02010609060101010101" pitchFamily="49" charset="-122"/>
                  <a:ea typeface="楷体" panose="02010609060101010101" pitchFamily="49" charset="-122"/>
                </a:rPr>
                <a:t>排量</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30" name="线形标注 3(带边框和强调线) 29"/>
            <p:cNvSpPr/>
            <p:nvPr/>
          </p:nvSpPr>
          <p:spPr>
            <a:xfrm>
              <a:off x="3760147" y="1174905"/>
              <a:ext cx="1862985" cy="856802"/>
            </a:xfrm>
            <a:prstGeom prst="accentBorderCallout3">
              <a:avLst>
                <a:gd name="adj1" fmla="val 18750"/>
                <a:gd name="adj2" fmla="val -8333"/>
                <a:gd name="adj3" fmla="val 18750"/>
                <a:gd name="adj4" fmla="val -16667"/>
                <a:gd name="adj5" fmla="val 104479"/>
                <a:gd name="adj6" fmla="val -16666"/>
                <a:gd name="adj7" fmla="val 140742"/>
                <a:gd name="adj8" fmla="val 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根据回收难易程度确定各类垃圾不同的价格</a:t>
              </a:r>
            </a:p>
          </p:txBody>
        </p:sp>
        <p:sp>
          <p:nvSpPr>
            <p:cNvPr id="31" name="线形标注 3(带边框和强调线) 30"/>
            <p:cNvSpPr/>
            <p:nvPr/>
          </p:nvSpPr>
          <p:spPr>
            <a:xfrm>
              <a:off x="1538242" y="5696913"/>
              <a:ext cx="1683520" cy="729524"/>
            </a:xfrm>
            <a:prstGeom prst="accentBorderCallout3">
              <a:avLst>
                <a:gd name="adj1" fmla="val 55654"/>
                <a:gd name="adj2" fmla="val -8333"/>
                <a:gd name="adj3" fmla="val 55654"/>
                <a:gd name="adj4" fmla="val -15750"/>
                <a:gd name="adj5" fmla="val -16207"/>
                <a:gd name="adj6" fmla="val -15290"/>
                <a:gd name="adj7" fmla="val -53752"/>
                <a:gd name="adj8" fmla="val 19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确定收费与排放量的关系</a:t>
              </a:r>
            </a:p>
          </p:txBody>
        </p:sp>
        <p:sp>
          <p:nvSpPr>
            <p:cNvPr id="32" name="线形标注 3(带边框和强调线) 31"/>
            <p:cNvSpPr/>
            <p:nvPr/>
          </p:nvSpPr>
          <p:spPr>
            <a:xfrm>
              <a:off x="3888333" y="5717994"/>
              <a:ext cx="1683520" cy="708443"/>
            </a:xfrm>
            <a:prstGeom prst="accentBorderCallout3">
              <a:avLst>
                <a:gd name="adj1" fmla="val 55654"/>
                <a:gd name="adj2" fmla="val -8333"/>
                <a:gd name="adj3" fmla="val 55654"/>
                <a:gd name="adj4" fmla="val -15750"/>
                <a:gd name="adj5" fmla="val -206712"/>
                <a:gd name="adj6" fmla="val -15762"/>
                <a:gd name="adj7" fmla="val -234956"/>
                <a:gd name="adj8"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作为收费是否合理的参照</a:t>
              </a:r>
            </a:p>
          </p:txBody>
        </p:sp>
      </p:grpSp>
    </p:spTree>
    <p:extLst>
      <p:ext uri="{BB962C8B-B14F-4D97-AF65-F5344CB8AC3E}">
        <p14:creationId xmlns:p14="http://schemas.microsoft.com/office/powerpoint/2010/main" val="377940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数据获取</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数据来源：国家统计局官方网站</a:t>
            </a:r>
            <a:endParaRPr lang="en-US" altLang="zh-CN" dirty="0" smtClean="0"/>
          </a:p>
          <a:p>
            <a:pPr marL="0" indent="0">
              <a:buNone/>
            </a:pPr>
            <a:r>
              <a:rPr lang="zh-CN" altLang="en-US" dirty="0" smtClean="0"/>
              <a:t>同时根据初赛建模结果，估计总成本</a:t>
            </a:r>
            <a:endParaRPr lang="zh-CN" altLang="en-US" dirty="0"/>
          </a:p>
        </p:txBody>
      </p:sp>
    </p:spTree>
    <p:extLst>
      <p:ext uri="{BB962C8B-B14F-4D97-AF65-F5344CB8AC3E}">
        <p14:creationId xmlns:p14="http://schemas.microsoft.com/office/powerpoint/2010/main" val="131966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二部定价法</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79649" y="1429556"/>
            <a:ext cx="1005403"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原理</a:t>
            </a:r>
            <a:endParaRPr lang="zh-CN" altLang="en-US" sz="3200" dirty="0">
              <a:latin typeface="楷体" panose="02010609060101010101" pitchFamily="49" charset="-122"/>
              <a:ea typeface="楷体" panose="02010609060101010101" pitchFamily="49" charset="-122"/>
            </a:endParaRPr>
          </a:p>
        </p:txBody>
      </p:sp>
      <p:sp>
        <p:nvSpPr>
          <p:cNvPr id="6" name="文本框 5"/>
          <p:cNvSpPr txBox="1"/>
          <p:nvPr/>
        </p:nvSpPr>
        <p:spPr>
          <a:xfrm>
            <a:off x="2440155" y="1427411"/>
            <a:ext cx="3877985"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可变成本和固定成本</a:t>
            </a:r>
            <a:endParaRPr lang="en-US" altLang="zh-CN" sz="3200" dirty="0" smtClean="0">
              <a:latin typeface="楷体" panose="02010609060101010101" pitchFamily="49" charset="-122"/>
              <a:ea typeface="楷体" panose="02010609060101010101" pitchFamily="49" charset="-122"/>
            </a:endParaRPr>
          </a:p>
        </p:txBody>
      </p:sp>
      <p:sp>
        <p:nvSpPr>
          <p:cNvPr id="7" name="文本框 6"/>
          <p:cNvSpPr txBox="1"/>
          <p:nvPr/>
        </p:nvSpPr>
        <p:spPr>
          <a:xfrm>
            <a:off x="2645339" y="2012186"/>
            <a:ext cx="3467616"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超出部分单独收费</a:t>
            </a:r>
            <a:endParaRPr lang="zh-CN" altLang="en-US" sz="3200" dirty="0">
              <a:latin typeface="楷体" panose="02010609060101010101" pitchFamily="49" charset="-122"/>
              <a:ea typeface="楷体" panose="02010609060101010101" pitchFamily="49" charset="-122"/>
            </a:endParaRPr>
          </a:p>
        </p:txBody>
      </p:sp>
      <p:sp>
        <p:nvSpPr>
          <p:cNvPr id="8" name="文本框 7"/>
          <p:cNvSpPr txBox="1"/>
          <p:nvPr/>
        </p:nvSpPr>
        <p:spPr>
          <a:xfrm>
            <a:off x="779649" y="3050148"/>
            <a:ext cx="2646878"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代入数据计算</a:t>
            </a:r>
            <a:endParaRPr lang="zh-CN" altLang="en-US" sz="32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64394" y="4184170"/>
                <a:ext cx="9015211" cy="971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200" i="1">
                          <a:latin typeface="Cambria Math" panose="02040503050406030204" pitchFamily="18" charset="0"/>
                        </a:rPr>
                        <m:t>𝑍</m:t>
                      </m:r>
                      <m:r>
                        <a:rPr lang="zh-CN" altLang="en-US" sz="2200" i="0">
                          <a:latin typeface="Cambria Math" panose="02040503050406030204" pitchFamily="18" charset="0"/>
                        </a:rPr>
                        <m:t>=</m:t>
                      </m:r>
                      <m:d>
                        <m:dPr>
                          <m:begChr m:val="{"/>
                          <m:endChr m:val=""/>
                          <m:ctrlPr>
                            <a:rPr lang="zh-CN" altLang="en-US" sz="2200" i="1">
                              <a:latin typeface="Cambria Math" panose="02040503050406030204" pitchFamily="18" charset="0"/>
                            </a:rPr>
                          </m:ctrlPr>
                        </m:dPr>
                        <m:e>
                          <m:eqArr>
                            <m:eqArrPr>
                              <m:ctrlPr>
                                <a:rPr lang="zh-CN" altLang="en-US" sz="2200" i="1">
                                  <a:latin typeface="Cambria Math" panose="02040503050406030204" pitchFamily="18" charset="0"/>
                                </a:rPr>
                              </m:ctrlPr>
                            </m:eqArrPr>
                            <m:e>
                              <m:r>
                                <a:rPr lang="zh-CN" altLang="en-US" sz="2200" i="0">
                                  <a:latin typeface="Cambria Math" panose="02040503050406030204" pitchFamily="18" charset="0"/>
                                </a:rPr>
                                <m:t>&amp;51.63</m:t>
                              </m:r>
                              <m:r>
                                <a:rPr lang="zh-CN" altLang="en-US" sz="2200" i="0">
                                  <a:latin typeface="Cambria Math" panose="02040503050406030204" pitchFamily="18" charset="0"/>
                                </a:rPr>
                                <m:t>元</m:t>
                              </m:r>
                              <m:r>
                                <a:rPr lang="zh-CN" altLang="en-US" sz="2200" i="0">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𝑄𝑢𝑎𝑛𝑡𝑖𝑡𝑦</m:t>
                                  </m:r>
                                </m:e>
                                <m:sub>
                                  <m:r>
                                    <a:rPr lang="zh-CN" altLang="en-US" sz="2200" i="1">
                                      <a:latin typeface="Cambria Math" panose="02040503050406030204" pitchFamily="18" charset="0"/>
                                    </a:rPr>
                                    <m:t>𝐼𝑛𝑑𝑖𝑣𝑖𝑑𝑢𝑎𝑙</m:t>
                                  </m:r>
                                </m:sub>
                              </m:sSub>
                              <m:r>
                                <a:rPr lang="zh-CN" altLang="en-US" sz="2200" i="0">
                                  <a:latin typeface="Cambria Math" panose="02040503050406030204" pitchFamily="18" charset="0"/>
                                </a:rPr>
                                <m:t>≤286</m:t>
                              </m:r>
                              <m:r>
                                <a:rPr lang="zh-CN" altLang="en-US" sz="2200" i="1">
                                  <a:latin typeface="Cambria Math" panose="02040503050406030204" pitchFamily="18" charset="0"/>
                                </a:rPr>
                                <m:t>𝑘𝑔</m:t>
                              </m:r>
                            </m:e>
                            <m:e>
                              <m:r>
                                <a:rPr lang="zh-CN" altLang="en-US" sz="2200" i="0">
                                  <a:latin typeface="Cambria Math" panose="02040503050406030204" pitchFamily="18" charset="0"/>
                                </a:rPr>
                                <m:t>&amp;</m:t>
                              </m:r>
                              <m:sSub>
                                <m:sSubPr>
                                  <m:ctrlPr>
                                    <a:rPr lang="zh-CN" altLang="en-US" sz="2200" i="1">
                                      <a:latin typeface="Cambria Math" panose="02040503050406030204" pitchFamily="18" charset="0"/>
                                    </a:rPr>
                                  </m:ctrlPr>
                                </m:sSubPr>
                                <m:e>
                                  <m:r>
                                    <a:rPr lang="zh-CN" altLang="en-US" sz="2200" i="0">
                                      <a:latin typeface="Cambria Math" panose="02040503050406030204" pitchFamily="18" charset="0"/>
                                    </a:rPr>
                                    <m:t>0.29</m:t>
                                  </m:r>
                                  <m:r>
                                    <a:rPr lang="zh-CN" altLang="en-US" sz="2200" i="0">
                                      <a:latin typeface="Cambria Math" panose="02040503050406030204" pitchFamily="18" charset="0"/>
                                    </a:rPr>
                                    <m:t>元</m:t>
                                  </m:r>
                                  <m:r>
                                    <a:rPr lang="zh-CN" altLang="en-US" sz="2200" i="0">
                                      <a:latin typeface="Cambria Math" panose="02040503050406030204" pitchFamily="18" charset="0"/>
                                    </a:rPr>
                                    <m:t>×</m:t>
                                  </m:r>
                                  <m:r>
                                    <a:rPr lang="zh-CN" altLang="en-US" sz="2200" i="1">
                                      <a:latin typeface="Cambria Math" panose="02040503050406030204" pitchFamily="18" charset="0"/>
                                    </a:rPr>
                                    <m:t>𝑄𝑢𝑎𝑛𝑡𝑖𝑡𝑦</m:t>
                                  </m:r>
                                </m:e>
                                <m:sub>
                                  <m:r>
                                    <a:rPr lang="zh-CN" altLang="en-US" sz="2200" i="1">
                                      <a:latin typeface="Cambria Math" panose="02040503050406030204" pitchFamily="18" charset="0"/>
                                    </a:rPr>
                                    <m:t>𝐼𝑛𝑑𝑖𝑣𝑖𝑑𝑢𝑎𝑙</m:t>
                                  </m:r>
                                </m:sub>
                              </m:sSub>
                              <m:r>
                                <a:rPr lang="zh-CN" altLang="en-US" sz="2200" i="0">
                                  <a:latin typeface="Cambria Math" panose="02040503050406030204" pitchFamily="18" charset="0"/>
                                </a:rPr>
                                <m:t>−31.31</m:t>
                              </m:r>
                              <m:r>
                                <a:rPr lang="zh-CN" altLang="en-US" sz="2200" i="0">
                                  <a:latin typeface="Cambria Math" panose="02040503050406030204" pitchFamily="18" charset="0"/>
                                </a:rPr>
                                <m:t>元</m:t>
                              </m:r>
                              <m:r>
                                <a:rPr lang="zh-CN" altLang="en-US" sz="2200" i="0">
                                  <a:latin typeface="Cambria Math" panose="02040503050406030204" pitchFamily="18" charset="0"/>
                                </a:rPr>
                                <m:t>, </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𝑄𝑢𝑎𝑛𝑡𝑖𝑡𝑦</m:t>
                                  </m:r>
                                </m:e>
                                <m:sub>
                                  <m:r>
                                    <a:rPr lang="zh-CN" altLang="en-US" sz="2200" i="1">
                                      <a:latin typeface="Cambria Math" panose="02040503050406030204" pitchFamily="18" charset="0"/>
                                    </a:rPr>
                                    <m:t>𝐼𝑛𝑑𝑖𝑣𝑖𝑑𝑢𝑎𝑙</m:t>
                                  </m:r>
                                </m:sub>
                              </m:sSub>
                              <m:r>
                                <a:rPr lang="zh-CN" altLang="en-US" sz="2200" i="0">
                                  <a:latin typeface="Cambria Math" panose="02040503050406030204" pitchFamily="18" charset="0"/>
                                </a:rPr>
                                <m:t>&gt;286</m:t>
                              </m:r>
                              <m:r>
                                <a:rPr lang="zh-CN" altLang="en-US" sz="2200" i="1">
                                  <a:latin typeface="Cambria Math" panose="02040503050406030204" pitchFamily="18" charset="0"/>
                                </a:rPr>
                                <m:t>𝑘𝑔</m:t>
                              </m:r>
                            </m:e>
                          </m:eqArr>
                        </m:e>
                      </m:d>
                    </m:oMath>
                  </m:oMathPara>
                </a14:m>
                <a:endParaRPr lang="zh-CN" altLang="en-US" sz="2200" dirty="0"/>
              </a:p>
            </p:txBody>
          </p:sp>
        </mc:Choice>
        <mc:Fallback xmlns="">
          <p:sp>
            <p:nvSpPr>
              <p:cNvPr id="9" name="矩形 8"/>
              <p:cNvSpPr>
                <a:spLocks noRot="1" noChangeAspect="1" noMove="1" noResize="1" noEditPoints="1" noAdjustHandles="1" noChangeArrowheads="1" noChangeShapeType="1" noTextEdit="1"/>
              </p:cNvSpPr>
              <p:nvPr/>
            </p:nvSpPr>
            <p:spPr>
              <a:xfrm>
                <a:off x="64394" y="4184170"/>
                <a:ext cx="9015211" cy="971676"/>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73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112770"/>
                <a:ext cx="9144000" cy="4894263"/>
              </a:xfrm>
            </p:spPr>
            <p:txBody>
              <a:bodyPr>
                <a:normAutofit/>
              </a:bodyPr>
              <a:lstStyle/>
              <a:p>
                <a:pPr marL="0" indent="0">
                  <a:buNone/>
                </a:pPr>
                <a:r>
                  <a:rPr lang="zh-CN" altLang="en-US" sz="2800" dirty="0" smtClean="0"/>
                  <a:t>回归预测未来垃圾量</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𝑦</m:t>
                      </m:r>
                      <m:r>
                        <a:rPr lang="en-US" altLang="zh-CN" sz="2800">
                          <a:latin typeface="Cambria Math" panose="02040503050406030204" pitchFamily="18" charset="0"/>
                        </a:rPr>
                        <m:t>=</m:t>
                      </m:r>
                      <m:r>
                        <a:rPr lang="en-US" altLang="zh-CN" sz="2800" i="1">
                          <a:latin typeface="Cambria Math" panose="02040503050406030204" pitchFamily="18" charset="0"/>
                        </a:rPr>
                        <m:t>−</m:t>
                      </m:r>
                      <m:r>
                        <a:rPr lang="en-US" altLang="zh-CN" sz="2800">
                          <a:latin typeface="Cambria Math" panose="02040503050406030204" pitchFamily="18" charset="0"/>
                        </a:rPr>
                        <m:t>279.2</m:t>
                      </m:r>
                      <m:r>
                        <a:rPr lang="en-US" altLang="zh-CN" sz="2800" b="0" i="0" smtClean="0">
                          <a:latin typeface="Cambria Math" panose="02040503050406030204" pitchFamily="18" charset="0"/>
                        </a:rPr>
                        <m:t>6</m:t>
                      </m:r>
                      <m:r>
                        <a:rPr lang="en-US" altLang="zh-CN" sz="2800">
                          <a:latin typeface="Cambria Math" panose="02040503050406030204" pitchFamily="18" charset="0"/>
                        </a:rPr>
                        <m:t>+0.36</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+0.10</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i="1">
                          <a:latin typeface="Cambria Math" panose="02040503050406030204" pitchFamily="18" charset="0"/>
                        </a:rPr>
                        <m:t>−</m:t>
                      </m:r>
                      <m:r>
                        <a:rPr lang="en-US" altLang="zh-CN" sz="2800">
                          <a:latin typeface="Cambria Math" panose="02040503050406030204" pitchFamily="18" charset="0"/>
                        </a:rPr>
                        <m:t>0.221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+0.01</m:t>
                      </m:r>
                      <m:r>
                        <a:rPr lang="en-US" altLang="zh-CN" sz="2800" b="0" i="1" smtClean="0">
                          <a:latin typeface="Cambria Math" panose="02040503050406030204" pitchFamily="18" charset="0"/>
                        </a:rPr>
                        <m:t>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oMath>
                  </m:oMathPara>
                </a14:m>
                <a:endParaRPr lang="zh-CN" altLang="zh-CN" sz="2800" dirty="0"/>
              </a:p>
              <a:p>
                <a:pPr marL="0" indent="0">
                  <a:buNone/>
                </a:pPr>
                <a:endParaRPr lang="en-US" altLang="zh-CN" sz="2800" dirty="0" smtClean="0"/>
              </a:p>
              <a:p>
                <a:pPr marL="0" indent="0">
                  <a:buNone/>
                </a:pPr>
                <a:r>
                  <a:rPr lang="zh-CN" altLang="en-US" sz="2800" dirty="0" smtClean="0"/>
                  <a:t>代入公式得到人均垃圾收费</a:t>
                </a:r>
                <a:endParaRPr lang="en-US" altLang="zh-CN" sz="2800" dirty="0" smtClean="0"/>
              </a:p>
              <a:p>
                <a:pPr marL="0" indent="0">
                  <a:buNone/>
                </a:pPr>
                <a:endParaRPr lang="en-US" altLang="zh-CN" sz="2800" dirty="0"/>
              </a:p>
              <a:p>
                <a:pPr marL="0" indent="0">
                  <a:buNone/>
                </a:pPr>
                <a:r>
                  <a:rPr lang="zh-CN" altLang="en-US" sz="2800" dirty="0" smtClean="0"/>
                  <a:t>查阅：收费变化率与垃圾减排量变化率的关系</a:t>
                </a:r>
                <a:endParaRPr lang="en-US" altLang="zh-CN" sz="2800" dirty="0" smtClean="0"/>
              </a:p>
              <a:p>
                <a:pPr marL="0" indent="0">
                  <a:buNone/>
                </a:pPr>
                <a:endParaRPr lang="en-US" altLang="zh-CN" sz="2800" dirty="0"/>
              </a:p>
              <a:p>
                <a:pPr marL="0" indent="0">
                  <a:buNone/>
                </a:pPr>
                <a:r>
                  <a:rPr lang="zh-CN" altLang="en-US" sz="2800" dirty="0"/>
                  <a:t>累进</a:t>
                </a:r>
                <a:r>
                  <a:rPr lang="zh-CN" altLang="en-US" sz="2800" dirty="0" smtClean="0"/>
                  <a:t>垃圾减排量</a:t>
                </a:r>
                <a:endParaRPr lang="en-US" altLang="zh-CN" sz="2800"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112770"/>
                <a:ext cx="9144000" cy="4894263"/>
              </a:xfrm>
              <a:blipFill rotWithShape="0">
                <a:blip r:embed="rId2"/>
                <a:stretch>
                  <a:fillRect l="-1333" t="-13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08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人均垃圾费用及预测垃圾排量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21717651"/>
              </p:ext>
            </p:extLst>
          </p:nvPr>
        </p:nvGraphicFramePr>
        <p:xfrm>
          <a:off x="329341" y="1326524"/>
          <a:ext cx="8485317" cy="2287125"/>
        </p:xfrm>
        <a:graphic>
          <a:graphicData uri="http://schemas.openxmlformats.org/drawingml/2006/table">
            <a:tbl>
              <a:tblPr firstRow="1" firstCol="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396615">
                <a:tc>
                  <a:txBody>
                    <a:bodyPr/>
                    <a:lstStyle/>
                    <a:p>
                      <a:pPr marL="0" algn="r" defTabSz="914400" rtl="0" eaLnBrk="1" latinLnBrk="0" hangingPunct="1">
                        <a:spcAft>
                          <a:spcPts val="0"/>
                        </a:spcAft>
                      </a:pPr>
                      <a:r>
                        <a:rPr lang="en-US" sz="2400" b="0" kern="0" dirty="0" smtClean="0">
                          <a:solidFill>
                            <a:schemeClr val="dk1"/>
                          </a:solidFill>
                          <a:effectLst/>
                          <a:latin typeface="楷体" panose="02010609060101010101" pitchFamily="49" charset="-122"/>
                          <a:ea typeface="楷体" panose="02010609060101010101" pitchFamily="49" charset="-122"/>
                          <a:cs typeface="+mn-cs"/>
                        </a:rPr>
                        <a:t>98.88</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113.08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129.08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145.44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163.93</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184.34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a:effectLst/>
                          <a:latin typeface="楷体" panose="02010609060101010101" pitchFamily="49" charset="-122"/>
                          <a:ea typeface="楷体" panose="02010609060101010101" pitchFamily="49" charset="-122"/>
                        </a:rPr>
                        <a:t> </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396615">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85.14</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74.26</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67.58</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60.79</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59.56</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59.81</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a:effectLst/>
                          <a:latin typeface="楷体" panose="02010609060101010101" pitchFamily="49" charset="-122"/>
                          <a:ea typeface="楷体" panose="02010609060101010101" pitchFamily="49" charset="-122"/>
                        </a:rPr>
                        <a:t>62.25</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396615">
                <a:tc>
                  <a:txBody>
                    <a:bodyPr/>
                    <a:lstStyle/>
                    <a:p>
                      <a:pPr algn="ctr">
                        <a:spcAft>
                          <a:spcPts val="0"/>
                        </a:spcAft>
                      </a:pPr>
                      <a:r>
                        <a:rPr lang="en-US" sz="2400" b="0" kern="0" dirty="0">
                          <a:solidFill>
                            <a:schemeClr val="tx1"/>
                          </a:solidFill>
                          <a:effectLst/>
                          <a:latin typeface="楷体" panose="02010609060101010101" pitchFamily="49" charset="-122"/>
                          <a:ea typeface="楷体" panose="02010609060101010101" pitchFamily="49" charset="-122"/>
                        </a:rPr>
                        <a:t>70.99</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89238" marR="89238" marT="0" marB="0">
                    <a:solidFill>
                      <a:srgbClr val="D0D8E8"/>
                    </a:solidFill>
                  </a:tcPr>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76.21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72.66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66.18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54.41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64.06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89238" marR="89238"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242626099"/>
              </p:ext>
            </p:extLst>
          </p:nvPr>
        </p:nvGraphicFramePr>
        <p:xfrm>
          <a:off x="329341" y="4172283"/>
          <a:ext cx="8485318" cy="853440"/>
        </p:xfrm>
        <a:graphic>
          <a:graphicData uri="http://schemas.openxmlformats.org/drawingml/2006/table">
            <a:tbl>
              <a:tblPr firstRow="1" firstCol="1" bandRow="1">
                <a:tableStyleId>{5C22544A-7EE6-4342-B048-85BDC9FD1C3A}</a:tableStyleId>
              </a:tblPr>
              <a:tblGrid>
                <a:gridCol w="1298907"/>
                <a:gridCol w="1475560"/>
                <a:gridCol w="1409307"/>
                <a:gridCol w="1390919"/>
                <a:gridCol w="1442433"/>
                <a:gridCol w="1468192"/>
              </a:tblGrid>
              <a:tr h="180975">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2017</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2018</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2019</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2020</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2021</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2022</a:t>
                      </a:r>
                      <a:r>
                        <a:rPr lang="zh-CN" sz="28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ctr">
                        <a:spcAft>
                          <a:spcPts val="0"/>
                        </a:spcAft>
                      </a:pPr>
                      <a:r>
                        <a:rPr lang="en-US" sz="2800" b="0" kern="100" dirty="0" smtClean="0">
                          <a:solidFill>
                            <a:schemeClr val="tx1"/>
                          </a:solidFill>
                          <a:effectLst/>
                          <a:latin typeface="楷体" panose="02010609060101010101" pitchFamily="49" charset="-122"/>
                          <a:ea typeface="楷体" panose="02010609060101010101" pitchFamily="49" charset="-122"/>
                        </a:rPr>
                        <a:t>975.51</a:t>
                      </a:r>
                      <a:endParaRPr lang="zh-CN" sz="28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1082.91</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1204.04</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1328.10</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1468.35</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1623.39</a:t>
                      </a:r>
                      <a:endParaRPr lang="zh-CN" sz="2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265079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二部定价法垃圾减排量区间</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0866899"/>
              </p:ext>
            </p:extLst>
          </p:nvPr>
        </p:nvGraphicFramePr>
        <p:xfrm>
          <a:off x="201483" y="1519707"/>
          <a:ext cx="8485317" cy="3291840"/>
        </p:xfrm>
        <a:graphic>
          <a:graphicData uri="http://schemas.openxmlformats.org/drawingml/2006/table">
            <a:tbl>
              <a:tblPr firstRow="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172.31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D0D8E8"/>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237.41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321.78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420.12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545.92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703.00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215.38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E9EDF4"/>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296.77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402.22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525.15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682.41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878.75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118.17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81.23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60.71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41.89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38.04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37.70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42.25 </a:t>
                      </a:r>
                      <a:endParaRPr lang="zh-CN" sz="2400" kern="1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147.71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101.53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75.89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52.37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47.55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47.13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52.82 </a:t>
                      </a: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61.00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71.33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58.88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42.27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19.65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35.44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76.25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89.16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73.60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52.84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24.57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44.30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1309024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纳什均衡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原理：任何一方改变自己的主导策略都无法使得自身的收益增加</a:t>
            </a:r>
            <a:endParaRPr lang="en-US" altLang="zh-CN" dirty="0" smtClean="0"/>
          </a:p>
          <a:p>
            <a:pPr marL="0" indent="0">
              <a:buNone/>
            </a:pPr>
            <a:r>
              <a:rPr lang="zh-CN" altLang="en-US" dirty="0" smtClean="0"/>
              <a:t>混合策略：执行与不执行存在一定概率</a:t>
            </a:r>
            <a:endParaRPr lang="en-US" altLang="zh-CN" dirty="0" smtClean="0"/>
          </a:p>
          <a:p>
            <a:pPr marL="0" indent="0">
              <a:buNone/>
            </a:pPr>
            <a:r>
              <a:rPr lang="zh-CN" altLang="en-US" dirty="0" smtClean="0"/>
              <a:t>列出收益矩阵 计算收益</a:t>
            </a:r>
            <a:endParaRPr lang="en-US" altLang="zh-CN" dirty="0"/>
          </a:p>
          <a:p>
            <a:pPr marL="0" indent="0">
              <a:buNone/>
            </a:pPr>
            <a:r>
              <a:rPr lang="zh-CN" altLang="en-US" dirty="0" smtClean="0"/>
              <a:t>求解</a:t>
            </a:r>
            <a:endParaRPr lang="en-US" altLang="zh-CN" dirty="0" smtClean="0"/>
          </a:p>
          <a:p>
            <a:pPr marL="0" indent="0">
              <a:buNone/>
            </a:pPr>
            <a:r>
              <a:rPr lang="zh-CN" altLang="en-US" dirty="0" smtClean="0"/>
              <a:t>代入数据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59263359"/>
              </p:ext>
            </p:extLst>
          </p:nvPr>
        </p:nvGraphicFramePr>
        <p:xfrm>
          <a:off x="676139" y="4846983"/>
          <a:ext cx="7791722" cy="731520"/>
        </p:xfrm>
        <a:graphic>
          <a:graphicData uri="http://schemas.openxmlformats.org/drawingml/2006/table">
            <a:tbl>
              <a:tblPr firstRow="1" firstCol="1" bandRow="1">
                <a:tableStyleId>{5C22544A-7EE6-4342-B048-85BDC9FD1C3A}</a:tableStyleId>
              </a:tblPr>
              <a:tblGrid>
                <a:gridCol w="1135878"/>
                <a:gridCol w="1096022"/>
                <a:gridCol w="1135878"/>
                <a:gridCol w="1135878"/>
                <a:gridCol w="1135878"/>
                <a:gridCol w="1076094"/>
                <a:gridCol w="1076094"/>
              </a:tblGrid>
              <a:tr h="171450">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2016</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2015</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2014</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2013</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2012</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2011</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2010</a:t>
                      </a:r>
                      <a:r>
                        <a:rPr lang="zh-CN" sz="24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just">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98.07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48.28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63.91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37.40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60.40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59.49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77.34 </a:t>
                      </a:r>
                      <a:endParaRPr lang="zh-CN" sz="24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59039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786</Words>
  <Application>Microsoft Office PowerPoint</Application>
  <PresentationFormat>全屏显示(4:3)</PresentationFormat>
  <Paragraphs>244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楷体</vt:lpstr>
      <vt:lpstr>宋体</vt:lpstr>
      <vt:lpstr>微软简标宋</vt:lpstr>
      <vt:lpstr>微软雅黑</vt:lpstr>
      <vt:lpstr>Arial</vt:lpstr>
      <vt:lpstr>Calibri</vt:lpstr>
      <vt:lpstr>Cambria Math</vt:lpstr>
      <vt:lpstr>Office 主题</vt:lpstr>
      <vt:lpstr>PowerPoint 演示文稿</vt:lpstr>
      <vt:lpstr>PowerPoint 演示文稿</vt:lpstr>
      <vt:lpstr>PowerPoint 演示文稿</vt:lpstr>
      <vt:lpstr>数据获取</vt:lpstr>
      <vt:lpstr>PowerPoint 演示文稿</vt:lpstr>
      <vt:lpstr>效果检验</vt:lpstr>
      <vt:lpstr>人均垃圾费用及预测垃圾排量</vt:lpstr>
      <vt:lpstr>二部定价法垃圾减排量区间</vt:lpstr>
      <vt:lpstr>纳什均衡</vt:lpstr>
      <vt:lpstr>层次分析</vt:lpstr>
      <vt:lpstr>PowerPoint 演示文稿</vt:lpstr>
      <vt:lpstr>PowerPoint 演示文稿</vt:lpstr>
      <vt:lpstr>效果预测</vt:lpstr>
      <vt:lpstr>效果预测</vt:lpstr>
      <vt:lpstr>灵敏度分析</vt:lpstr>
      <vt:lpstr>总结</vt:lpstr>
      <vt:lpstr>总结</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王梅</dc:creator>
  <cp:lastModifiedBy>潘 瑞哲</cp:lastModifiedBy>
  <cp:revision>480</cp:revision>
  <cp:lastPrinted>2016-07-08T19:33:00Z</cp:lastPrinted>
  <dcterms:created xsi:type="dcterms:W3CDTF">2016-01-19T03:44:00Z</dcterms:created>
  <dcterms:modified xsi:type="dcterms:W3CDTF">2018-05-18T13:10:26Z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