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352" r:id="rId2"/>
    <p:sldId id="356" r:id="rId3"/>
    <p:sldId id="357" r:id="rId4"/>
    <p:sldId id="359" r:id="rId5"/>
    <p:sldId id="362" r:id="rId6"/>
    <p:sldId id="363" r:id="rId7"/>
    <p:sldId id="360" r:id="rId8"/>
    <p:sldId id="376" r:id="rId9"/>
    <p:sldId id="364" r:id="rId10"/>
    <p:sldId id="365" r:id="rId11"/>
    <p:sldId id="375" r:id="rId12"/>
    <p:sldId id="366" r:id="rId13"/>
    <p:sldId id="373" r:id="rId14"/>
    <p:sldId id="374" r:id="rId15"/>
    <p:sldId id="367" r:id="rId16"/>
    <p:sldId id="368" r:id="rId17"/>
    <p:sldId id="369" r:id="rId18"/>
    <p:sldId id="370" r:id="rId19"/>
    <p:sldId id="371" r:id="rId20"/>
    <p:sldId id="372" r:id="rId21"/>
    <p:sldId id="355" r:id="rId22"/>
  </p:sldIdLst>
  <p:sldSz cx="9144000" cy="6858000" type="screen4x3"/>
  <p:notesSz cx="6858000" cy="9144000"/>
  <p:defaultTextStyle>
    <a:defPPr>
      <a:defRPr lang="zh-CN"/>
    </a:defPPr>
    <a:lvl1pPr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1pPr>
    <a:lvl2pPr marL="4572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2pPr>
    <a:lvl3pPr marL="9144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3pPr>
    <a:lvl4pPr marL="13716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4pPr>
    <a:lvl5pPr marL="18288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55759C"/>
    <a:srgbClr val="4F81BD"/>
    <a:srgbClr val="2AB184"/>
    <a:srgbClr val="4A6388"/>
    <a:srgbClr val="35465F"/>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17" autoAdjust="0"/>
    <p:restoredTop sz="69730" autoAdjust="0"/>
  </p:normalViewPr>
  <p:slideViewPr>
    <p:cSldViewPr snapToGrid="0" snapToObjects="1">
      <p:cViewPr varScale="1">
        <p:scale>
          <a:sx n="74" d="100"/>
          <a:sy n="74" d="100"/>
        </p:scale>
        <p:origin x="1014" y="66"/>
      </p:cViewPr>
      <p:guideLst>
        <p:guide orient="horz" pos="216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kumimoji="1" sz="1200">
                <a:latin typeface="+mn-lt"/>
                <a:ea typeface="+mn-ea"/>
              </a:defRPr>
            </a:lvl1pPr>
          </a:lstStyle>
          <a:p>
            <a:pPr>
              <a:defRPr/>
            </a:pPr>
            <a:fld id="{617CB2C0-0018-4853-8654-956BAB1B9917}" type="datetimeFigureOut">
              <a:rPr lang="zh-CN" altLang="en-US"/>
              <a:pPr>
                <a:defRPr/>
              </a:pPr>
              <a:t>2018/5/19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kumimoji="1" sz="1200">
                <a:latin typeface="+mn-lt"/>
                <a:ea typeface="+mn-ea"/>
              </a:defRPr>
            </a:lvl1pPr>
          </a:lstStyle>
          <a:p>
            <a:pPr>
              <a:defRPr/>
            </a:pPr>
            <a:fld id="{B4AF0979-7C67-4C02-A668-974471A598B8}" type="slidenum">
              <a:rPr lang="zh-CN" altLang="en-US"/>
              <a:pPr>
                <a:defRPr/>
              </a:pPr>
              <a:t>‹#›</a:t>
            </a:fld>
            <a:endParaRPr lang="zh-CN" altLang="en-US"/>
          </a:p>
        </p:txBody>
      </p:sp>
    </p:spTree>
    <p:extLst>
      <p:ext uri="{BB962C8B-B14F-4D97-AF65-F5344CB8AC3E}">
        <p14:creationId xmlns:p14="http://schemas.microsoft.com/office/powerpoint/2010/main" val="505857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7B5FE515-7205-4F7E-8954-00B45008BE05}" type="datetimeFigureOut">
              <a:rPr lang="zh-CN" altLang="en-US"/>
              <a:pPr>
                <a:defRPr/>
              </a:pPr>
              <a:t>2018/5/19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B96F9F12-7356-47C0-BFDD-B29AE3031DF3}" type="slidenum">
              <a:rPr lang="zh-CN" altLang="en-US"/>
              <a:pPr>
                <a:defRPr/>
              </a:pPr>
              <a:t>‹#›</a:t>
            </a:fld>
            <a:endParaRPr lang="zh-CN" altLang="en-US"/>
          </a:p>
        </p:txBody>
      </p:sp>
    </p:spTree>
    <p:extLst>
      <p:ext uri="{BB962C8B-B14F-4D97-AF65-F5344CB8AC3E}">
        <p14:creationId xmlns:p14="http://schemas.microsoft.com/office/powerpoint/2010/main" val="11986810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2018/5/19</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31900"/>
            <a:ext cx="8229600" cy="48942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71392-42AC-4FAF-AE1E-FE959A6C5D89}" type="datetimeFigureOut">
              <a:rPr lang="zh-CN" altLang="en-US" smtClean="0"/>
              <a:pPr/>
              <a:t>2018/5/19</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73273-36D3-48C8-AB01-F806CA934CE1}"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6"/>
          <p:cNvSpPr txBox="1"/>
          <p:nvPr/>
        </p:nvSpPr>
        <p:spPr>
          <a:xfrm>
            <a:off x="45720" y="2303455"/>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zh-CN" dirty="0" smtClean="0">
                <a:solidFill>
                  <a:schemeClr val="bg1"/>
                </a:solidFill>
                <a:latin typeface="微软雅黑" panose="020B0503020204020204" charset="-122"/>
                <a:ea typeface="微软雅黑" panose="020B0503020204020204" charset="-122"/>
                <a:cs typeface="微软雅黑" panose="020B0503020204020204" charset="-122"/>
              </a:rPr>
              <a:t>城市</a:t>
            </a:r>
            <a:r>
              <a:rPr lang="zh-CN" altLang="zh-CN" dirty="0">
                <a:solidFill>
                  <a:schemeClr val="bg1"/>
                </a:solidFill>
                <a:latin typeface="微软雅黑" panose="020B0503020204020204" charset="-122"/>
                <a:ea typeface="微软雅黑" panose="020B0503020204020204" charset="-122"/>
                <a:cs typeface="微软雅黑" panose="020B0503020204020204" charset="-122"/>
              </a:rPr>
              <a:t>生活垃圾收费的定价研究</a:t>
            </a:r>
            <a:endParaRPr lang="en-US" altLang="zh-CN"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C:\登峰杯复赛\层次分析.png"/>
          <p:cNvPicPr>
            <a:picLocks noGrp="1"/>
          </p:cNvPicPr>
          <p:nvPr>
            <p:ph idx="1"/>
          </p:nvPr>
        </p:nvPicPr>
        <p:blipFill>
          <a:blip r:embed="rId2" cstate="print"/>
          <a:srcRect/>
          <a:stretch>
            <a:fillRect/>
          </a:stretch>
        </p:blipFill>
        <p:spPr bwMode="auto">
          <a:xfrm>
            <a:off x="1610957" y="1284666"/>
            <a:ext cx="5922085" cy="4240369"/>
          </a:xfrm>
          <a:prstGeom prst="rect">
            <a:avLst/>
          </a:prstGeom>
          <a:noFill/>
          <a:ln w="9525">
            <a:noFill/>
            <a:miter lim="800000"/>
            <a:headEnd/>
            <a:tailEnd/>
          </a:ln>
        </p:spPr>
      </p:pic>
    </p:spTree>
    <p:extLst>
      <p:ext uri="{BB962C8B-B14F-4D97-AF65-F5344CB8AC3E}">
        <p14:creationId xmlns:p14="http://schemas.microsoft.com/office/powerpoint/2010/main" val="278892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准则层对比矩阵</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0851322"/>
              </p:ext>
            </p:extLst>
          </p:nvPr>
        </p:nvGraphicFramePr>
        <p:xfrm>
          <a:off x="1204855" y="2867662"/>
          <a:ext cx="6734289" cy="1424131"/>
        </p:xfrm>
        <a:graphic>
          <a:graphicData uri="http://schemas.openxmlformats.org/drawingml/2006/table">
            <a:tbl>
              <a:tblPr firstRow="1" firstCol="1">
                <a:tableStyleId>{5C22544A-7EE6-4342-B048-85BDC9FD1C3A}</a:tableStyleId>
              </a:tblPr>
              <a:tblGrid>
                <a:gridCol w="1608431"/>
                <a:gridCol w="1083660"/>
                <a:gridCol w="1348483"/>
                <a:gridCol w="1348483"/>
                <a:gridCol w="1345232"/>
              </a:tblGrid>
              <a:tr h="326851">
                <a:tc>
                  <a:txBody>
                    <a:bodyPr/>
                    <a:lstStyle/>
                    <a:p>
                      <a:pPr algn="l">
                        <a:spcAft>
                          <a:spcPts val="0"/>
                        </a:spcAft>
                      </a:pPr>
                      <a:r>
                        <a:rPr lang="zh-CN" sz="1800" kern="100" dirty="0" smtClean="0"/>
                        <a:t>相对重要程度</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zh-CN" sz="1800" kern="100"/>
                        <a:t>难易程度</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zh-CN" sz="1800" kern="100"/>
                        <a:t>垃圾弹性</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zh-CN" sz="1800" kern="100" dirty="0"/>
                        <a:t>环境污染</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zh-CN" sz="1800" kern="100"/>
                        <a:t>运输成本</a:t>
                      </a:r>
                      <a:endParaRPr lang="zh-CN" sz="1800" kern="10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dirty="0"/>
                        <a:t>难易程度</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a:t>1</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dirty="0"/>
                        <a:t>垃圾弹性</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2</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5</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a:t>环境污染</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1/2</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c>
                  <a:txBody>
                    <a:bodyPr/>
                    <a:lstStyle/>
                    <a:p>
                      <a:pPr algn="l">
                        <a:spcAft>
                          <a:spcPts val="0"/>
                        </a:spcAft>
                      </a:pPr>
                      <a:r>
                        <a:rPr lang="en-US" sz="1800" kern="100" dirty="0"/>
                        <a:t>3</a:t>
                      </a:r>
                      <a:endParaRPr lang="zh-CN" sz="1800" kern="100" dirty="0">
                        <a:latin typeface="楷体" pitchFamily="49" charset="-122"/>
                        <a:ea typeface="楷体" pitchFamily="49" charset="-122"/>
                      </a:endParaRPr>
                    </a:p>
                  </a:txBody>
                  <a:tcPr marL="68580" marR="68580" marT="0" marB="0"/>
                </a:tc>
              </a:tr>
              <a:tr h="228900">
                <a:tc>
                  <a:txBody>
                    <a:bodyPr/>
                    <a:lstStyle/>
                    <a:p>
                      <a:pPr algn="l">
                        <a:spcAft>
                          <a:spcPts val="0"/>
                        </a:spcAft>
                      </a:pPr>
                      <a:r>
                        <a:rPr lang="zh-CN" sz="1800" kern="100"/>
                        <a:t>运输成本</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1/5</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a:t>1/3</a:t>
                      </a:r>
                      <a:endParaRPr lang="zh-CN" sz="1800" kern="100">
                        <a:latin typeface="楷体" pitchFamily="49" charset="-122"/>
                        <a:ea typeface="楷体" pitchFamily="49" charset="-122"/>
                      </a:endParaRPr>
                    </a:p>
                  </a:txBody>
                  <a:tcPr marL="68580" marR="68580" marT="0" marB="0"/>
                </a:tc>
                <a:tc>
                  <a:txBody>
                    <a:bodyPr/>
                    <a:lstStyle/>
                    <a:p>
                      <a:pPr algn="l">
                        <a:spcAft>
                          <a:spcPts val="0"/>
                        </a:spcAft>
                      </a:pPr>
                      <a:r>
                        <a:rPr lang="en-US" sz="1800" kern="100" dirty="0"/>
                        <a:t>1</a:t>
                      </a:r>
                      <a:endParaRPr lang="zh-CN" sz="1800" kern="100" dirty="0">
                        <a:latin typeface="楷体" pitchFamily="49" charset="-122"/>
                        <a:ea typeface="楷体" pitchFamily="49" charset="-122"/>
                      </a:endParaRPr>
                    </a:p>
                  </a:txBody>
                  <a:tcPr marL="68580" marR="68580" marT="0" marB="0"/>
                </a:tc>
              </a:tr>
            </a:tbl>
          </a:graphicData>
        </a:graphic>
      </p:graphicFrame>
    </p:spTree>
    <p:extLst>
      <p:ext uri="{BB962C8B-B14F-4D97-AF65-F5344CB8AC3E}">
        <p14:creationId xmlns:p14="http://schemas.microsoft.com/office/powerpoint/2010/main" val="4244967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通过一致性检验</a:t>
            </a:r>
            <a:endParaRPr lang="en-US" altLang="zh-CN" dirty="0" smtClean="0"/>
          </a:p>
          <a:p>
            <a:r>
              <a:rPr lang="en-US" altLang="zh-CN" dirty="0" smtClean="0"/>
              <a:t>CI = 0.011379</a:t>
            </a:r>
            <a:endParaRPr lang="zh-CN" altLang="zh-CN" dirty="0" smtClean="0"/>
          </a:p>
          <a:p>
            <a:r>
              <a:rPr lang="en-US" altLang="zh-CN" dirty="0" smtClean="0"/>
              <a:t>CR = 0.012643</a:t>
            </a:r>
          </a:p>
          <a:p>
            <a:pPr>
              <a:buNone/>
            </a:pPr>
            <a:endParaRPr lang="en-US" altLang="zh-CN" dirty="0" smtClean="0"/>
          </a:p>
          <a:p>
            <a:pPr>
              <a:buNone/>
            </a:pPr>
            <a:r>
              <a:rPr lang="zh-CN" altLang="zh-CN" dirty="0" smtClean="0"/>
              <a:t>最终权向量</a:t>
            </a:r>
            <a:r>
              <a:rPr lang="zh-CN" altLang="en-US" dirty="0" smtClean="0"/>
              <a:t>：</a:t>
            </a:r>
            <a:endParaRPr lang="en-US" altLang="zh-CN" dirty="0" smtClean="0"/>
          </a:p>
          <a:p>
            <a:pPr>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94848788"/>
              </p:ext>
            </p:extLst>
          </p:nvPr>
        </p:nvGraphicFramePr>
        <p:xfrm>
          <a:off x="1258645" y="4378362"/>
          <a:ext cx="6755802" cy="1014034"/>
        </p:xfrm>
        <a:graphic>
          <a:graphicData uri="http://schemas.openxmlformats.org/drawingml/2006/table">
            <a:tbl>
              <a:tblPr firstRow="1">
                <a:tableStyleId>{5C22544A-7EE6-4342-B048-85BDC9FD1C3A}</a:tableStyleId>
              </a:tblPr>
              <a:tblGrid>
                <a:gridCol w="1688544"/>
                <a:gridCol w="1688544"/>
                <a:gridCol w="1689357"/>
                <a:gridCol w="1689357"/>
              </a:tblGrid>
              <a:tr h="507017">
                <a:tc>
                  <a:txBody>
                    <a:bodyPr/>
                    <a:lstStyle/>
                    <a:p>
                      <a:pPr algn="l">
                        <a:spcAft>
                          <a:spcPts val="0"/>
                        </a:spcAft>
                      </a:pPr>
                      <a:r>
                        <a:rPr lang="zh-CN" sz="2400" kern="100" dirty="0"/>
                        <a:t>难易程度</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垃圾弹性</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环境污染</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a:t>运输成本</a:t>
                      </a:r>
                      <a:endParaRPr lang="zh-CN" sz="2400" kern="100">
                        <a:latin typeface="楷体" pitchFamily="49" charset="-122"/>
                        <a:ea typeface="楷体" pitchFamily="49" charset="-122"/>
                      </a:endParaRPr>
                    </a:p>
                  </a:txBody>
                  <a:tcPr marL="68580" marR="68580" marT="0" marB="0"/>
                </a:tc>
              </a:tr>
              <a:tr h="507017">
                <a:tc>
                  <a:txBody>
                    <a:bodyPr/>
                    <a:lstStyle/>
                    <a:p>
                      <a:pPr algn="l">
                        <a:spcAft>
                          <a:spcPts val="0"/>
                        </a:spcAft>
                      </a:pPr>
                      <a:r>
                        <a:rPr lang="en-US" sz="2400" kern="100" dirty="0"/>
                        <a:t>0.20711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0.48595</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0.22719</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0.07975</a:t>
                      </a:r>
                      <a:endParaRPr lang="zh-CN" sz="2400" kern="100" dirty="0">
                        <a:latin typeface="楷体" pitchFamily="49" charset="-122"/>
                        <a:ea typeface="楷体" pitchFamily="49" charset="-122"/>
                      </a:endParaRPr>
                    </a:p>
                  </a:txBody>
                  <a:tcPr marL="68580" marR="68580" marT="0" marB="0"/>
                </a:tc>
              </a:tr>
            </a:tbl>
          </a:graphicData>
        </a:graphic>
      </p:graphicFrame>
    </p:spTree>
    <p:extLst>
      <p:ext uri="{BB962C8B-B14F-4D97-AF65-F5344CB8AC3E}">
        <p14:creationId xmlns:p14="http://schemas.microsoft.com/office/powerpoint/2010/main" val="1924526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方案层对准则层的权重</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26609464"/>
              </p:ext>
            </p:extLst>
          </p:nvPr>
        </p:nvGraphicFramePr>
        <p:xfrm>
          <a:off x="161364" y="3033506"/>
          <a:ext cx="8842787" cy="2023818"/>
        </p:xfrm>
        <a:graphic>
          <a:graphicData uri="http://schemas.openxmlformats.org/drawingml/2006/table">
            <a:tbl>
              <a:tblPr firstRow="1" firstCol="1">
                <a:tableStyleId>{5C22544A-7EE6-4342-B048-85BDC9FD1C3A}</a:tableStyleId>
              </a:tblPr>
              <a:tblGrid>
                <a:gridCol w="1644997"/>
                <a:gridCol w="1686255"/>
                <a:gridCol w="1837531"/>
                <a:gridCol w="1836473"/>
                <a:gridCol w="1837531"/>
              </a:tblGrid>
              <a:tr h="468819">
                <a:tc>
                  <a:txBody>
                    <a:bodyPr/>
                    <a:lstStyle/>
                    <a:p>
                      <a:pPr indent="266700" algn="ctr">
                        <a:lnSpc>
                          <a:spcPct val="100000"/>
                        </a:lnSpc>
                        <a:spcAft>
                          <a:spcPts val="0"/>
                        </a:spcAft>
                      </a:pPr>
                      <a:endParaRPr lang="en-US" sz="2000" kern="100" dirty="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dirty="0"/>
                        <a:t>C1</a:t>
                      </a:r>
                      <a:r>
                        <a:rPr lang="zh-CN" sz="2000" kern="100" dirty="0"/>
                        <a:t>难易程度</a:t>
                      </a:r>
                      <a:endParaRPr lang="zh-CN" sz="2000" kern="100" dirty="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dirty="0"/>
                        <a:t>C2</a:t>
                      </a:r>
                      <a:r>
                        <a:rPr lang="zh-CN" sz="2000" kern="100" dirty="0"/>
                        <a:t>垃圾弹性</a:t>
                      </a:r>
                      <a:endParaRPr lang="zh-CN" sz="2000" kern="100" dirty="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a:t>C3</a:t>
                      </a:r>
                      <a:r>
                        <a:rPr lang="zh-CN" sz="2000" kern="100"/>
                        <a:t>环境污染</a:t>
                      </a:r>
                      <a:endParaRPr lang="zh-CN" sz="2000" kern="100">
                        <a:latin typeface="楷体" pitchFamily="49" charset="-122"/>
                        <a:ea typeface="楷体" pitchFamily="49" charset="-122"/>
                      </a:endParaRPr>
                    </a:p>
                  </a:txBody>
                  <a:tcPr marL="68580" marR="68580" marT="0" marB="0"/>
                </a:tc>
                <a:tc>
                  <a:txBody>
                    <a:bodyPr/>
                    <a:lstStyle/>
                    <a:p>
                      <a:pPr algn="ctr">
                        <a:lnSpc>
                          <a:spcPct val="100000"/>
                        </a:lnSpc>
                        <a:spcAft>
                          <a:spcPts val="0"/>
                        </a:spcAft>
                      </a:pPr>
                      <a:r>
                        <a:rPr lang="en-US" sz="2000" kern="100"/>
                        <a:t>C4</a:t>
                      </a:r>
                      <a:r>
                        <a:rPr lang="zh-CN" sz="2000" kern="100"/>
                        <a:t>运输成本</a:t>
                      </a:r>
                      <a:endParaRPr lang="zh-CN" sz="2000" kern="100">
                        <a:latin typeface="楷体" pitchFamily="49" charset="-122"/>
                        <a:ea typeface="楷体" pitchFamily="49" charset="-122"/>
                      </a:endParaRPr>
                    </a:p>
                  </a:txBody>
                  <a:tcPr marL="68580" marR="68580" marT="0" marB="0"/>
                </a:tc>
              </a:tr>
              <a:tr h="518333">
                <a:tc>
                  <a:txBody>
                    <a:bodyPr/>
                    <a:lstStyle/>
                    <a:p>
                      <a:pPr algn="ctr">
                        <a:lnSpc>
                          <a:spcPct val="100000"/>
                        </a:lnSpc>
                        <a:spcAft>
                          <a:spcPts val="0"/>
                        </a:spcAft>
                      </a:pPr>
                      <a:r>
                        <a:rPr lang="en-US" sz="2000" kern="100"/>
                        <a:t>P1</a:t>
                      </a:r>
                      <a:r>
                        <a:rPr lang="zh-CN" sz="2000" kern="100"/>
                        <a:t>可回收物</a:t>
                      </a:r>
                      <a:endParaRPr lang="zh-CN" sz="2000" kern="10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0.3600</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-0.03</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0.7272</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a:t>1</a:t>
                      </a:r>
                      <a:endParaRPr lang="zh-CN" sz="2000" kern="100">
                        <a:latin typeface="楷体" pitchFamily="49" charset="-122"/>
                        <a:ea typeface="楷体" pitchFamily="49" charset="-122"/>
                      </a:endParaRPr>
                    </a:p>
                  </a:txBody>
                  <a:tcPr marL="68580" marR="68580" marT="0" marB="0"/>
                </a:tc>
              </a:tr>
              <a:tr h="518333">
                <a:tc>
                  <a:txBody>
                    <a:bodyPr/>
                    <a:lstStyle/>
                    <a:p>
                      <a:pPr algn="ctr">
                        <a:lnSpc>
                          <a:spcPct val="100000"/>
                        </a:lnSpc>
                        <a:spcAft>
                          <a:spcPts val="0"/>
                        </a:spcAft>
                      </a:pPr>
                      <a:r>
                        <a:rPr lang="en-US" sz="2000" kern="100"/>
                        <a:t>P2</a:t>
                      </a:r>
                      <a:r>
                        <a:rPr lang="zh-CN" sz="2000" kern="100"/>
                        <a:t>厨余垃圾</a:t>
                      </a:r>
                      <a:endParaRPr lang="zh-CN" sz="2000" kern="10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-0.125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0.7727</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r>
              <a:tr h="518333">
                <a:tc>
                  <a:txBody>
                    <a:bodyPr/>
                    <a:lstStyle/>
                    <a:p>
                      <a:pPr algn="ctr">
                        <a:lnSpc>
                          <a:spcPct val="100000"/>
                        </a:lnSpc>
                        <a:spcAft>
                          <a:spcPts val="0"/>
                        </a:spcAft>
                      </a:pPr>
                      <a:r>
                        <a:rPr lang="en-US" sz="2000" kern="100" dirty="0"/>
                        <a:t>P3</a:t>
                      </a:r>
                      <a:r>
                        <a:rPr lang="zh-CN" sz="2000" kern="100" dirty="0"/>
                        <a:t>不可回收</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0.3555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-0.165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0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然后本文将两层权向量阵相乘得到组合权向</a:t>
            </a:r>
            <a:r>
              <a:rPr lang="zh-CN" altLang="en-US" dirty="0" smtClean="0"/>
              <a:t>量</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78924191"/>
              </p:ext>
            </p:extLst>
          </p:nvPr>
        </p:nvGraphicFramePr>
        <p:xfrm>
          <a:off x="1393115" y="2926288"/>
          <a:ext cx="6772091" cy="1505485"/>
        </p:xfrm>
        <a:graphic>
          <a:graphicData uri="http://schemas.openxmlformats.org/drawingml/2006/table">
            <a:tbl>
              <a:tblPr firstRow="1" firstCol="1">
                <a:tableStyleId>{5C22544A-7EE6-4342-B048-85BDC9FD1C3A}</a:tableStyleId>
              </a:tblPr>
              <a:tblGrid>
                <a:gridCol w="2238727"/>
                <a:gridCol w="2240924"/>
                <a:gridCol w="2292440"/>
              </a:tblGrid>
              <a:tr h="468819">
                <a:tc>
                  <a:txBody>
                    <a:bodyPr/>
                    <a:lstStyle/>
                    <a:p>
                      <a:pPr indent="266700" algn="ctr">
                        <a:lnSpc>
                          <a:spcPct val="150000"/>
                        </a:lnSpc>
                        <a:spcAft>
                          <a:spcPts val="0"/>
                        </a:spcAft>
                      </a:pPr>
                      <a:r>
                        <a:rPr lang="zh-CN" sz="2000" kern="100" dirty="0">
                          <a:latin typeface="Times New Roman"/>
                          <a:ea typeface="仿宋_GB2312"/>
                        </a:rPr>
                        <a:t>可回收物</a:t>
                      </a:r>
                      <a:endParaRPr lang="zh-CN" sz="2000" kern="100" dirty="0">
                        <a:latin typeface="Times New Roman"/>
                        <a:ea typeface="宋体"/>
                      </a:endParaRPr>
                    </a:p>
                  </a:txBody>
                  <a:tcPr marL="68580" marR="68580" marT="0" marB="0"/>
                </a:tc>
                <a:tc>
                  <a:txBody>
                    <a:bodyPr/>
                    <a:lstStyle/>
                    <a:p>
                      <a:pPr indent="266700" algn="ctr">
                        <a:lnSpc>
                          <a:spcPct val="150000"/>
                        </a:lnSpc>
                        <a:spcAft>
                          <a:spcPts val="0"/>
                        </a:spcAft>
                      </a:pPr>
                      <a:r>
                        <a:rPr lang="zh-CN" sz="2000" kern="100" dirty="0">
                          <a:latin typeface="Times New Roman"/>
                          <a:ea typeface="仿宋_GB2312"/>
                        </a:rPr>
                        <a:t>厨余垃圾</a:t>
                      </a:r>
                      <a:endParaRPr lang="zh-CN" sz="2000" kern="100" dirty="0">
                        <a:latin typeface="Times New Roman"/>
                        <a:ea typeface="宋体"/>
                      </a:endParaRPr>
                    </a:p>
                  </a:txBody>
                  <a:tcPr marL="68580" marR="68580" marT="0" marB="0"/>
                </a:tc>
                <a:tc>
                  <a:txBody>
                    <a:bodyPr/>
                    <a:lstStyle/>
                    <a:p>
                      <a:pPr indent="266700" algn="ctr">
                        <a:lnSpc>
                          <a:spcPct val="150000"/>
                        </a:lnSpc>
                        <a:spcAft>
                          <a:spcPts val="0"/>
                        </a:spcAft>
                      </a:pPr>
                      <a:r>
                        <a:rPr lang="zh-CN" sz="2000" kern="100" dirty="0">
                          <a:latin typeface="Times New Roman"/>
                          <a:ea typeface="仿宋_GB2312"/>
                        </a:rPr>
                        <a:t>不可回收</a:t>
                      </a:r>
                      <a:endParaRPr lang="zh-CN" sz="2000" kern="100" dirty="0">
                        <a:latin typeface="Times New Roman"/>
                        <a:ea typeface="宋体"/>
                      </a:endParaRPr>
                    </a:p>
                  </a:txBody>
                  <a:tcPr marL="68580" marR="68580" marT="0" marB="0"/>
                </a:tc>
              </a:tr>
              <a:tr h="518333">
                <a:tc>
                  <a:txBody>
                    <a:bodyPr/>
                    <a:lstStyle/>
                    <a:p>
                      <a:pPr marL="0" indent="266700" algn="ctr" defTabSz="914400" rtl="0" eaLnBrk="1" latinLnBrk="0" hangingPunct="1">
                        <a:lnSpc>
                          <a:spcPct val="100000"/>
                        </a:lnSpc>
                        <a:spcAft>
                          <a:spcPts val="0"/>
                        </a:spcAft>
                      </a:pPr>
                      <a:r>
                        <a:rPr lang="en-US" sz="2000" b="0" kern="100" dirty="0">
                          <a:solidFill>
                            <a:schemeClr val="dk1"/>
                          </a:solidFill>
                          <a:latin typeface="+mn-lt"/>
                          <a:ea typeface="+mn-ea"/>
                          <a:cs typeface="+mn-cs"/>
                        </a:rPr>
                        <a:t>0.1817 </a:t>
                      </a:r>
                      <a:endParaRPr lang="zh-CN" sz="2000" b="0" kern="100" dirty="0">
                        <a:solidFill>
                          <a:schemeClr val="dk1"/>
                        </a:solidFill>
                        <a:latin typeface="+mn-lt"/>
                        <a:ea typeface="+mn-ea"/>
                        <a:cs typeface="+mn-cs"/>
                      </a:endParaRPr>
                    </a:p>
                  </a:txBody>
                  <a:tcPr marL="68580" marR="68580" marT="0" marB="0" anchor="ctr">
                    <a:solidFill>
                      <a:srgbClr val="E9EDF4"/>
                    </a:solidFill>
                  </a:tcPr>
                </a:tc>
                <a:tc>
                  <a:txBody>
                    <a:bodyPr/>
                    <a:lstStyle/>
                    <a:p>
                      <a:pPr marL="0" indent="266700" algn="ctr" defTabSz="914400" rtl="0" eaLnBrk="1" latinLnBrk="0" hangingPunct="1">
                        <a:lnSpc>
                          <a:spcPct val="100000"/>
                        </a:lnSpc>
                        <a:spcAft>
                          <a:spcPts val="0"/>
                        </a:spcAft>
                      </a:pPr>
                      <a:r>
                        <a:rPr lang="en-US" sz="2000" b="0" kern="100" dirty="0">
                          <a:solidFill>
                            <a:schemeClr val="dk1"/>
                          </a:solidFill>
                          <a:latin typeface="+mn-lt"/>
                          <a:ea typeface="+mn-ea"/>
                          <a:cs typeface="+mn-cs"/>
                        </a:rPr>
                        <a:t>0.4073 </a:t>
                      </a:r>
                      <a:endParaRPr lang="zh-CN" sz="2000" b="0" kern="100" dirty="0">
                        <a:solidFill>
                          <a:schemeClr val="dk1"/>
                        </a:solidFill>
                        <a:latin typeface="+mn-lt"/>
                        <a:ea typeface="+mn-ea"/>
                        <a:cs typeface="+mn-cs"/>
                      </a:endParaRPr>
                    </a:p>
                  </a:txBody>
                  <a:tcPr marL="68580" marR="68580" marT="0" marB="0" anchor="ctr"/>
                </a:tc>
                <a:tc>
                  <a:txBody>
                    <a:bodyPr/>
                    <a:lstStyle/>
                    <a:p>
                      <a:pPr marL="0" indent="266700" algn="ctr" defTabSz="914400" rtl="0" eaLnBrk="1" latinLnBrk="0" hangingPunct="1">
                        <a:lnSpc>
                          <a:spcPct val="100000"/>
                        </a:lnSpc>
                        <a:spcAft>
                          <a:spcPts val="0"/>
                        </a:spcAft>
                      </a:pPr>
                      <a:r>
                        <a:rPr lang="en-US" sz="2000" b="0" kern="100" dirty="0">
                          <a:solidFill>
                            <a:schemeClr val="dk1"/>
                          </a:solidFill>
                          <a:latin typeface="+mn-lt"/>
                          <a:ea typeface="+mn-ea"/>
                          <a:cs typeface="+mn-cs"/>
                        </a:rPr>
                        <a:t>0.4109 </a:t>
                      </a:r>
                      <a:endParaRPr lang="zh-CN" sz="2000" b="0" kern="100" dirty="0">
                        <a:solidFill>
                          <a:schemeClr val="dk1"/>
                        </a:solidFill>
                        <a:latin typeface="+mn-lt"/>
                        <a:ea typeface="+mn-ea"/>
                        <a:cs typeface="+mn-cs"/>
                      </a:endParaRPr>
                    </a:p>
                  </a:txBody>
                  <a:tcPr marL="68580" marR="68580" marT="0" marB="0" anchor="ctr"/>
                </a:tc>
              </a:tr>
              <a:tr h="518333">
                <a:tc>
                  <a:txBody>
                    <a:bodyPr/>
                    <a:lstStyle/>
                    <a:p>
                      <a:pPr marL="0" indent="266700" algn="ctr" defTabSz="914400" rtl="0" eaLnBrk="1" latinLnBrk="0" hangingPunct="1">
                        <a:lnSpc>
                          <a:spcPct val="100000"/>
                        </a:lnSpc>
                        <a:spcAft>
                          <a:spcPts val="0"/>
                        </a:spcAft>
                      </a:pPr>
                      <a:r>
                        <a:rPr lang="en-US" sz="2000" b="0" kern="100" dirty="0">
                          <a:solidFill>
                            <a:schemeClr val="dk1"/>
                          </a:solidFill>
                          <a:latin typeface="+mn-lt"/>
                          <a:ea typeface="+mn-ea"/>
                          <a:cs typeface="+mn-cs"/>
                        </a:rPr>
                        <a:t>1</a:t>
                      </a:r>
                      <a:endParaRPr lang="zh-CN" sz="2000" b="0" kern="100" dirty="0">
                        <a:solidFill>
                          <a:schemeClr val="dk1"/>
                        </a:solidFill>
                        <a:latin typeface="+mn-lt"/>
                        <a:ea typeface="+mn-ea"/>
                        <a:cs typeface="+mn-cs"/>
                      </a:endParaRPr>
                    </a:p>
                  </a:txBody>
                  <a:tcPr marL="68580" marR="68580" marT="0" marB="0">
                    <a:solidFill>
                      <a:srgbClr val="E9EDF4"/>
                    </a:solidFill>
                  </a:tcPr>
                </a:tc>
                <a:tc>
                  <a:txBody>
                    <a:bodyPr/>
                    <a:lstStyle/>
                    <a:p>
                      <a:pPr marL="0" indent="266700" algn="ctr" defTabSz="914400" rtl="0" eaLnBrk="1" latinLnBrk="0" hangingPunct="1">
                        <a:lnSpc>
                          <a:spcPct val="100000"/>
                        </a:lnSpc>
                        <a:spcAft>
                          <a:spcPts val="0"/>
                        </a:spcAft>
                      </a:pPr>
                      <a:r>
                        <a:rPr lang="en-US" sz="2000" b="0" kern="100" dirty="0">
                          <a:solidFill>
                            <a:schemeClr val="dk1"/>
                          </a:solidFill>
                          <a:latin typeface="+mn-lt"/>
                          <a:ea typeface="+mn-ea"/>
                          <a:cs typeface="+mn-cs"/>
                        </a:rPr>
                        <a:t>-0.125</a:t>
                      </a:r>
                      <a:endParaRPr lang="zh-CN" sz="2000" b="0" kern="100" dirty="0">
                        <a:solidFill>
                          <a:schemeClr val="dk1"/>
                        </a:solidFill>
                        <a:latin typeface="+mn-lt"/>
                        <a:ea typeface="+mn-ea"/>
                        <a:cs typeface="+mn-cs"/>
                      </a:endParaRPr>
                    </a:p>
                  </a:txBody>
                  <a:tcPr marL="68580" marR="68580" marT="0" marB="0"/>
                </a:tc>
                <a:tc>
                  <a:txBody>
                    <a:bodyPr/>
                    <a:lstStyle/>
                    <a:p>
                      <a:pPr marL="0" indent="266700" algn="ctr" defTabSz="914400" rtl="0" eaLnBrk="1" latinLnBrk="0" hangingPunct="1">
                        <a:lnSpc>
                          <a:spcPct val="100000"/>
                        </a:lnSpc>
                        <a:spcAft>
                          <a:spcPts val="0"/>
                        </a:spcAft>
                      </a:pPr>
                      <a:r>
                        <a:rPr lang="en-US" sz="2000" b="0" kern="100" dirty="0">
                          <a:solidFill>
                            <a:schemeClr val="dk1"/>
                          </a:solidFill>
                          <a:latin typeface="+mn-lt"/>
                          <a:ea typeface="+mn-ea"/>
                          <a:cs typeface="+mn-cs"/>
                        </a:rPr>
                        <a:t>0.7727</a:t>
                      </a:r>
                      <a:endParaRPr lang="zh-CN" sz="2000" b="0" kern="1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效果预测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考虑到一些垃圾对价格不敏感（刚需），因此我们通过编程，根据限制条件计算出了各类别垃圾对价格的敏感程度：</a:t>
                </a:r>
                <a:endParaRPr lang="en-US" altLang="zh-CN" dirty="0" smtClean="0"/>
              </a:p>
              <a:p>
                <a14:m>
                  <m:oMath xmlns:m="http://schemas.openxmlformats.org/officeDocument/2006/math">
                    <m:d>
                      <m:dPr>
                        <m:begChr m:val="{"/>
                        <m:endChr m:val=""/>
                        <m:ctrlPr>
                          <a:rPr lang="zh-CN" altLang="zh-CN" sz="2800" i="1">
                            <a:latin typeface="Cambria Math" panose="02040503050406030204" pitchFamily="18" charset="0"/>
                          </a:rPr>
                        </m:ctrlPr>
                      </m:dPr>
                      <m:e>
                        <m:eqArr>
                          <m:eqArrPr>
                            <m:ctrlPr>
                              <a:rPr lang="zh-CN" altLang="zh-CN" sz="2800" i="1">
                                <a:latin typeface="Cambria Math" panose="02040503050406030204" pitchFamily="18" charset="0"/>
                              </a:rPr>
                            </m:ctrlPr>
                          </m:eqArrPr>
                          <m:e>
                            <m:r>
                              <a:rPr lang="en-US" altLang="zh-CN" sz="2800">
                                <a:latin typeface="Cambria Math" panose="02040503050406030204" pitchFamily="18" charset="0"/>
                              </a:rPr>
                              <m:t>0.02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3</m:t>
                                </m:r>
                              </m:sub>
                            </m:sSub>
                            <m:r>
                              <a:rPr lang="en-US" altLang="zh-CN" sz="2800">
                                <a:latin typeface="Cambria Math" panose="02040503050406030204" pitchFamily="18" charset="0"/>
                              </a:rPr>
                              <m:t> &lt; 0.12</m:t>
                            </m:r>
                          </m:e>
                          <m:e>
                            <m:r>
                              <a:rPr lang="en-US" altLang="zh-CN" sz="2800">
                                <a:latin typeface="Cambria Math" panose="02040503050406030204" pitchFamily="18" charset="0"/>
                              </a:rPr>
                              <m:t>0. </m:t>
                            </m:r>
                            <m:r>
                              <a:rPr lang="en-US" altLang="zh-CN" sz="2800" b="0" i="0" smtClean="0">
                                <a:latin typeface="Cambria Math" panose="02040503050406030204" pitchFamily="18" charset="0"/>
                              </a:rPr>
                              <m:t>12</m:t>
                            </m:r>
                            <m:r>
                              <a:rPr lang="en-US" altLang="zh-CN" sz="2800">
                                <a:latin typeface="Cambria Math" panose="02040503050406030204" pitchFamily="18" charset="0"/>
                              </a:rPr>
                              <m:t>&lt;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4</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5</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6</m:t>
                                </m:r>
                              </m:sub>
                            </m:sSub>
                            <m:r>
                              <a:rPr lang="en-US" altLang="zh-CN" sz="2800">
                                <a:latin typeface="Cambria Math" panose="02040503050406030204" pitchFamily="18" charset="0"/>
                              </a:rPr>
                              <m:t> &lt; 0.3</m:t>
                            </m:r>
                          </m:e>
                          <m:e>
                            <m:f>
                              <m:fPr>
                                <m:ctrlPr>
                                  <a:rPr lang="zh-CN" altLang="zh-CN" sz="2800" i="1">
                                    <a:latin typeface="Cambria Math" panose="02040503050406030204" pitchFamily="18" charset="0"/>
                                  </a:rPr>
                                </m:ctrlPr>
                              </m:fPr>
                              <m:num>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1</m:t>
                                        </m:r>
                                      </m:sub>
                                    </m:sSub>
                                    <m:r>
                                      <a:rPr lang="en-US" altLang="zh-CN" sz="2800">
                                        <a:latin typeface="Cambria Math" panose="02040503050406030204" pitchFamily="18" charset="0"/>
                                      </a:rPr>
                                      <m:t>×0.33+</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3</m:t>
                                            </m:r>
                                          </m:sub>
                                        </m:sSub>
                                      </m:e>
                                    </m:d>
                                    <m:r>
                                      <a:rPr lang="en-US" altLang="zh-CN" sz="2800">
                                        <a:latin typeface="Cambria Math" panose="02040503050406030204" pitchFamily="18" charset="0"/>
                                      </a:rPr>
                                      <m:t>×0.27+</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4</m:t>
                                        </m:r>
                                      </m:sub>
                                    </m:sSub>
                                    <m:r>
                                      <a:rPr lang="en-US" altLang="zh-CN" sz="2800">
                                        <a:latin typeface="Cambria Math" panose="02040503050406030204" pitchFamily="18" charset="0"/>
                                      </a:rPr>
                                      <m:t>×0.27+</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5</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6</m:t>
                                            </m:r>
                                          </m:sub>
                                        </m:sSub>
                                      </m:e>
                                    </m:d>
                                    <m:r>
                                      <a:rPr lang="en-US" altLang="zh-CN" sz="2800">
                                        <a:latin typeface="Cambria Math" panose="02040503050406030204" pitchFamily="18" charset="0"/>
                                      </a:rPr>
                                      <m:t>×0.16</m:t>
                                    </m:r>
                                  </m:e>
                                </m:d>
                              </m:num>
                              <m:den>
                                <m:r>
                                  <a:rPr lang="en-US" altLang="zh-CN" sz="2800">
                                    <a:latin typeface="Cambria Math" panose="02040503050406030204" pitchFamily="18" charset="0"/>
                                  </a:rPr>
                                  <m:t>6</m:t>
                                </m:r>
                              </m:den>
                            </m:f>
                            <m:r>
                              <a:rPr lang="en-US" altLang="zh-CN" sz="2800">
                                <a:latin typeface="Cambria Math" panose="02040503050406030204" pitchFamily="18" charset="0"/>
                              </a:rPr>
                              <m:t> = 0.12</m:t>
                            </m:r>
                          </m:e>
                        </m:eqArr>
                      </m:e>
                    </m:d>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8724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效果预测</a:t>
            </a:r>
            <a:endParaRPr lang="zh-CN" altLang="en-US" dirty="0"/>
          </a:p>
        </p:txBody>
      </p:sp>
      <p:sp>
        <p:nvSpPr>
          <p:cNvPr id="3" name="内容占位符 2"/>
          <p:cNvSpPr>
            <a:spLocks noGrp="1"/>
          </p:cNvSpPr>
          <p:nvPr>
            <p:ph idx="1"/>
          </p:nvPr>
        </p:nvSpPr>
        <p:spPr/>
        <p:txBody>
          <a:bodyPr/>
          <a:lstStyle/>
          <a:p>
            <a:r>
              <a:rPr lang="zh-CN" altLang="en-US" dirty="0"/>
              <a:t>计算结果为：</a:t>
            </a:r>
            <a:endParaRPr lang="en-US" altLang="zh-CN" dirty="0"/>
          </a:p>
          <a:p>
            <a:endParaRPr lang="en-US" altLang="zh-CN" dirty="0" smtClean="0"/>
          </a:p>
          <a:p>
            <a:endParaRPr lang="en-US" altLang="zh-CN" dirty="0" smtClean="0"/>
          </a:p>
          <a:p>
            <a:r>
              <a:rPr lang="zh-CN" altLang="en-US" dirty="0" smtClean="0"/>
              <a:t>因此</a:t>
            </a:r>
            <a:r>
              <a:rPr lang="zh-CN" altLang="en-US" dirty="0"/>
              <a:t>本文预测价格调控对有害垃圾</a:t>
            </a:r>
            <a:r>
              <a:rPr lang="zh-CN" altLang="en-US" dirty="0" smtClean="0"/>
              <a:t>、化妆品和衣物家具垃圾更有效，厨余垃圾、塑料类垃圾和纸张类垃圾的价格调控在具体实践时可能需要根据实际情况适当上调力度。</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244699" y="1782591"/>
            <a:ext cx="8628845" cy="1179550"/>
          </a:xfrm>
          <a:prstGeom prst="rect">
            <a:avLst/>
          </a:prstGeom>
        </p:spPr>
      </p:pic>
    </p:spTree>
    <p:extLst>
      <p:ext uri="{BB962C8B-B14F-4D97-AF65-F5344CB8AC3E}">
        <p14:creationId xmlns:p14="http://schemas.microsoft.com/office/powerpoint/2010/main" val="40995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D593E-A7E0-4307-9297-D14D703D9C1F}"/>
              </a:ext>
            </a:extLst>
          </p:cNvPr>
          <p:cNvSpPr>
            <a:spLocks noGrp="1"/>
          </p:cNvSpPr>
          <p:nvPr>
            <p:ph type="title"/>
          </p:nvPr>
        </p:nvSpPr>
        <p:spPr>
          <a:xfrm>
            <a:off x="444321" y="0"/>
            <a:ext cx="8229600" cy="1143000"/>
          </a:xfrm>
        </p:spPr>
        <p:txBody>
          <a:bodyPr/>
          <a:lstStyle/>
          <a:p>
            <a:r>
              <a:rPr lang="zh-CN" altLang="en-US" dirty="0"/>
              <a:t>灵敏度分析</a:t>
            </a:r>
          </a:p>
        </p:txBody>
      </p:sp>
      <p:sp>
        <p:nvSpPr>
          <p:cNvPr id="12" name="内容占位符 11">
            <a:extLst>
              <a:ext uri="{FF2B5EF4-FFF2-40B4-BE49-F238E27FC236}">
                <a16:creationId xmlns:a16="http://schemas.microsoft.com/office/drawing/2014/main" xmlns="" id="{0076DB76-AC3D-4575-9F3B-9198DA7A4B02}"/>
              </a:ext>
            </a:extLst>
          </p:cNvPr>
          <p:cNvSpPr>
            <a:spLocks noGrp="1"/>
          </p:cNvSpPr>
          <p:nvPr>
            <p:ph idx="1"/>
          </p:nvPr>
        </p:nvSpPr>
        <p:spPr/>
        <p:txBody>
          <a:bodyPr/>
          <a:lstStyle/>
          <a:p>
            <a:pPr marL="0" indent="0">
              <a:buNone/>
            </a:pPr>
            <a:r>
              <a:rPr lang="zh-CN" altLang="en-US" dirty="0"/>
              <a:t>对获得的垃圾量的数据进行上下</a:t>
            </a:r>
            <a:r>
              <a:rPr lang="en-US" altLang="zh-CN" dirty="0"/>
              <a:t>5%</a:t>
            </a:r>
            <a:r>
              <a:rPr lang="zh-CN" altLang="en-US" dirty="0"/>
              <a:t>的波动，得到垃圾减少率的变化，进而预测了本市的垃圾减排效果与垃圾弹性系数之间的关系。</a:t>
            </a:r>
          </a:p>
        </p:txBody>
      </p:sp>
    </p:spTree>
    <p:extLst>
      <p:ext uri="{BB962C8B-B14F-4D97-AF65-F5344CB8AC3E}">
        <p14:creationId xmlns:p14="http://schemas.microsoft.com/office/powerpoint/2010/main" val="2521135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89BB2B-90E7-4253-9EA5-8215CAEA1BBC}"/>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B6A1C9B-A454-4140-A2A0-A6BC4E8C6344}"/>
              </a:ext>
            </a:extLst>
          </p:cNvPr>
          <p:cNvSpPr>
            <a:spLocks noGrp="1"/>
          </p:cNvSpPr>
          <p:nvPr>
            <p:ph idx="1"/>
          </p:nvPr>
        </p:nvSpPr>
        <p:spPr/>
        <p:txBody>
          <a:bodyPr>
            <a:normAutofit/>
          </a:bodyPr>
          <a:lstStyle/>
          <a:p>
            <a:r>
              <a:rPr lang="zh-CN" altLang="zh-CN" dirty="0"/>
              <a:t>二部定价法</a:t>
            </a:r>
            <a:endParaRPr lang="en-US" altLang="zh-CN" dirty="0"/>
          </a:p>
          <a:p>
            <a:r>
              <a:rPr lang="zh-CN" altLang="en-US" dirty="0"/>
              <a:t>优点：</a:t>
            </a:r>
            <a:endParaRPr lang="en-US" altLang="zh-CN" dirty="0"/>
          </a:p>
          <a:p>
            <a:r>
              <a:rPr lang="zh-CN" altLang="zh-CN" dirty="0"/>
              <a:t>边际成本</a:t>
            </a:r>
            <a:endParaRPr lang="en-US" altLang="zh-CN" dirty="0"/>
          </a:p>
          <a:p>
            <a:r>
              <a:rPr lang="zh-CN" altLang="zh-CN" dirty="0"/>
              <a:t>收支平衡和社会福利</a:t>
            </a:r>
            <a:endParaRPr lang="en-US" altLang="zh-CN" dirty="0"/>
          </a:p>
          <a:p>
            <a:r>
              <a:rPr lang="zh-CN" altLang="zh-CN" dirty="0"/>
              <a:t>局限性</a:t>
            </a:r>
            <a:endParaRPr lang="en-US" altLang="zh-CN" dirty="0"/>
          </a:p>
          <a:p>
            <a:r>
              <a:rPr lang="zh-CN" altLang="zh-CN" dirty="0"/>
              <a:t>对于使用这种公共服务较少的人具有劣势</a:t>
            </a:r>
            <a:endParaRPr lang="zh-CN" altLang="en-US" dirty="0"/>
          </a:p>
        </p:txBody>
      </p:sp>
    </p:spTree>
    <p:extLst>
      <p:ext uri="{BB962C8B-B14F-4D97-AF65-F5344CB8AC3E}">
        <p14:creationId xmlns:p14="http://schemas.microsoft.com/office/powerpoint/2010/main" val="223696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715A6F-5D77-4F54-9EB2-E1ABA77E4FE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8EA1B3F0-0726-4D1D-9051-3E593D1CFBD7}"/>
              </a:ext>
            </a:extLst>
          </p:cNvPr>
          <p:cNvSpPr>
            <a:spLocks noGrp="1"/>
          </p:cNvSpPr>
          <p:nvPr>
            <p:ph idx="1"/>
          </p:nvPr>
        </p:nvSpPr>
        <p:spPr/>
        <p:txBody>
          <a:bodyPr>
            <a:normAutofit/>
          </a:bodyPr>
          <a:lstStyle/>
          <a:p>
            <a:r>
              <a:rPr lang="zh-CN" altLang="zh-CN" dirty="0"/>
              <a:t>纳什均衡法：</a:t>
            </a:r>
            <a:endParaRPr lang="en-US" altLang="zh-CN" dirty="0"/>
          </a:p>
          <a:p>
            <a:r>
              <a:rPr lang="zh-CN" altLang="en-US" dirty="0"/>
              <a:t>优点：</a:t>
            </a:r>
            <a:endParaRPr lang="en-US" altLang="zh-CN" dirty="0"/>
          </a:p>
          <a:p>
            <a:r>
              <a:rPr lang="zh-CN" altLang="zh-CN" dirty="0"/>
              <a:t>适用于决策者的制定</a:t>
            </a:r>
            <a:endParaRPr lang="en-US" altLang="zh-CN" dirty="0"/>
          </a:p>
          <a:p>
            <a:r>
              <a:rPr lang="zh-CN" altLang="zh-CN" dirty="0"/>
              <a:t>通过自身的评估达到各方利益的最大化</a:t>
            </a:r>
            <a:endParaRPr lang="en-US" altLang="zh-CN" dirty="0"/>
          </a:p>
          <a:p>
            <a:r>
              <a:rPr lang="zh-CN" altLang="en-US" dirty="0"/>
              <a:t>局限性：</a:t>
            </a:r>
            <a:endParaRPr lang="en-US" altLang="zh-CN" dirty="0"/>
          </a:p>
          <a:p>
            <a:r>
              <a:rPr lang="zh-CN" altLang="zh-CN" dirty="0"/>
              <a:t>每人每年平均应缴纳费用有较大的波动</a:t>
            </a:r>
            <a:r>
              <a:rPr lang="zh-CN" altLang="en-US" dirty="0"/>
              <a:t>，</a:t>
            </a:r>
          </a:p>
        </p:txBody>
      </p:sp>
    </p:spTree>
    <p:extLst>
      <p:ext uri="{BB962C8B-B14F-4D97-AF65-F5344CB8AC3E}">
        <p14:creationId xmlns:p14="http://schemas.microsoft.com/office/powerpoint/2010/main" val="237452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建模流程</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41" name="组合 40"/>
          <p:cNvGrpSpPr/>
          <p:nvPr/>
        </p:nvGrpSpPr>
        <p:grpSpPr>
          <a:xfrm>
            <a:off x="1538242" y="1174905"/>
            <a:ext cx="6180662" cy="5251532"/>
            <a:chOff x="1538242" y="1174905"/>
            <a:chExt cx="6180662" cy="5251532"/>
          </a:xfrm>
        </p:grpSpPr>
        <p:grpSp>
          <p:nvGrpSpPr>
            <p:cNvPr id="6" name="组合 5"/>
            <p:cNvGrpSpPr/>
            <p:nvPr/>
          </p:nvGrpSpPr>
          <p:grpSpPr>
            <a:xfrm>
              <a:off x="1629036" y="2116589"/>
              <a:ext cx="6089868" cy="3494187"/>
              <a:chOff x="1629036" y="2116589"/>
              <a:chExt cx="6089868" cy="3494187"/>
            </a:xfrm>
          </p:grpSpPr>
          <p:sp>
            <p:nvSpPr>
              <p:cNvPr id="7" name="右箭头 6"/>
              <p:cNvSpPr/>
              <p:nvPr/>
            </p:nvSpPr>
            <p:spPr>
              <a:xfrm rot="5400000">
                <a:off x="1589643" y="2891525"/>
                <a:ext cx="754174" cy="190409"/>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9" name="任意多边形 8"/>
              <p:cNvSpPr/>
              <p:nvPr/>
            </p:nvSpPr>
            <p:spPr>
              <a:xfrm>
                <a:off x="162903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开始</a:t>
                </a:r>
                <a:endParaRPr lang="zh-CN" altLang="en-US" sz="2500" kern="1200" dirty="0"/>
              </a:p>
            </p:txBody>
          </p:sp>
          <p:sp>
            <p:nvSpPr>
              <p:cNvPr id="10" name="右箭头 9"/>
              <p:cNvSpPr/>
              <p:nvPr/>
            </p:nvSpPr>
            <p:spPr>
              <a:xfrm rot="5400000">
                <a:off x="1569567" y="4147992"/>
                <a:ext cx="743069" cy="173321"/>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13" name="任意多边形 12"/>
              <p:cNvSpPr/>
              <p:nvPr/>
            </p:nvSpPr>
            <p:spPr>
              <a:xfrm>
                <a:off x="162903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数据收集</a:t>
                </a:r>
                <a:endParaRPr lang="zh-CN" altLang="en-US" sz="2500" kern="1200" dirty="0"/>
              </a:p>
            </p:txBody>
          </p:sp>
          <p:sp>
            <p:nvSpPr>
              <p:cNvPr id="14" name="左箭头 13"/>
              <p:cNvSpPr/>
              <p:nvPr/>
            </p:nvSpPr>
            <p:spPr>
              <a:xfrm flipH="1">
                <a:off x="2290274" y="4760667"/>
                <a:ext cx="1565895" cy="195896"/>
              </a:xfrm>
              <a:prstGeom prst="lef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15" name="任意多边形 14"/>
              <p:cNvSpPr/>
              <p:nvPr/>
            </p:nvSpPr>
            <p:spPr>
              <a:xfrm>
                <a:off x="162903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二部定价法</a:t>
                </a:r>
                <a:endParaRPr lang="zh-CN" altLang="en-US" sz="2500" kern="1200" dirty="0"/>
              </a:p>
            </p:txBody>
          </p:sp>
          <p:sp>
            <p:nvSpPr>
              <p:cNvPr id="16" name="左箭头 15"/>
              <p:cNvSpPr/>
              <p:nvPr/>
            </p:nvSpPr>
            <p:spPr>
              <a:xfrm rot="5400000" flipV="1">
                <a:off x="3893645" y="4551695"/>
                <a:ext cx="572137" cy="220545"/>
              </a:xfrm>
              <a:prstGeom prst="leftArrow">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hueOff val="0"/>
                  <a:satOff val="0"/>
                  <a:lumOff val="0"/>
                  <a:alphaOff val="0"/>
                </a:schemeClr>
              </a:fontRef>
            </p:style>
          </p:sp>
          <p:sp>
            <p:nvSpPr>
              <p:cNvPr id="17" name="任意多边形 16"/>
              <p:cNvSpPr/>
              <p:nvPr/>
            </p:nvSpPr>
            <p:spPr>
              <a:xfrm>
                <a:off x="3842021"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19" name="右箭头 18"/>
              <p:cNvSpPr/>
              <p:nvPr/>
            </p:nvSpPr>
            <p:spPr>
              <a:xfrm rot="16200000">
                <a:off x="4013109" y="3165357"/>
                <a:ext cx="333209" cy="206740"/>
              </a:xfrm>
              <a:prstGeom prst="rightArrow">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hueOff val="0"/>
                  <a:satOff val="0"/>
                  <a:lumOff val="0"/>
                  <a:alphaOff val="0"/>
                </a:schemeClr>
              </a:fontRef>
            </p:style>
          </p:sp>
          <p:sp>
            <p:nvSpPr>
              <p:cNvPr id="20" name="任意多边形 19"/>
              <p:cNvSpPr/>
              <p:nvPr/>
            </p:nvSpPr>
            <p:spPr>
              <a:xfrm>
                <a:off x="3842021"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纳什均衡收益计算</a:t>
                </a:r>
                <a:endParaRPr lang="zh-CN" altLang="en-US" sz="2500" kern="1200" dirty="0"/>
              </a:p>
            </p:txBody>
          </p:sp>
          <p:sp>
            <p:nvSpPr>
              <p:cNvPr id="23" name="右箭头 22"/>
              <p:cNvSpPr/>
              <p:nvPr/>
            </p:nvSpPr>
            <p:spPr>
              <a:xfrm>
                <a:off x="4503634" y="2247251"/>
                <a:ext cx="1565146" cy="231032"/>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26" name="任意多边形 25"/>
              <p:cNvSpPr/>
              <p:nvPr/>
            </p:nvSpPr>
            <p:spPr>
              <a:xfrm>
                <a:off x="3842021"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层次分析法</a:t>
                </a:r>
                <a:endParaRPr lang="zh-CN" altLang="en-US" sz="2500" kern="1200" dirty="0"/>
              </a:p>
            </p:txBody>
          </p:sp>
          <p:sp>
            <p:nvSpPr>
              <p:cNvPr id="27" name="右箭头 26"/>
              <p:cNvSpPr/>
              <p:nvPr/>
            </p:nvSpPr>
            <p:spPr>
              <a:xfrm rot="5400000">
                <a:off x="6012442" y="2892277"/>
                <a:ext cx="760513" cy="188904"/>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37" name="任意多边形 36"/>
              <p:cNvSpPr/>
              <p:nvPr/>
            </p:nvSpPr>
            <p:spPr>
              <a:xfrm>
                <a:off x="605500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38" name="右箭头 37"/>
              <p:cNvSpPr/>
              <p:nvPr/>
            </p:nvSpPr>
            <p:spPr>
              <a:xfrm rot="5400000">
                <a:off x="6012207" y="4131655"/>
                <a:ext cx="760984" cy="205997"/>
              </a:xfrm>
              <a:prstGeom prst="righ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39" name="任意多边形 38"/>
              <p:cNvSpPr/>
              <p:nvPr/>
            </p:nvSpPr>
            <p:spPr>
              <a:xfrm>
                <a:off x="605500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灵敏度分析</a:t>
                </a:r>
                <a:endParaRPr lang="zh-CN" altLang="en-US" sz="2500" kern="1200" dirty="0"/>
              </a:p>
            </p:txBody>
          </p:sp>
          <p:sp>
            <p:nvSpPr>
              <p:cNvPr id="40" name="任意多边形 39"/>
              <p:cNvSpPr/>
              <p:nvPr/>
            </p:nvSpPr>
            <p:spPr>
              <a:xfrm>
                <a:off x="605500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结论</a:t>
                </a:r>
                <a:endParaRPr lang="zh-CN" altLang="en-US" sz="2500" kern="1200" dirty="0"/>
              </a:p>
            </p:txBody>
          </p:sp>
        </p:grpSp>
        <p:sp>
          <p:nvSpPr>
            <p:cNvPr id="3" name="线形标注 3(带边框和强调线) 2"/>
            <p:cNvSpPr/>
            <p:nvPr/>
          </p:nvSpPr>
          <p:spPr>
            <a:xfrm>
              <a:off x="5973507" y="1358781"/>
              <a:ext cx="1333144" cy="720005"/>
            </a:xfrm>
            <a:prstGeom prst="accentBorderCallout3">
              <a:avLst>
                <a:gd name="adj1" fmla="val 18750"/>
                <a:gd name="adj2" fmla="val -8333"/>
                <a:gd name="adj3" fmla="val 18750"/>
                <a:gd name="adj4" fmla="val -16667"/>
                <a:gd name="adj5" fmla="val 104479"/>
                <a:gd name="adj6" fmla="val -16666"/>
                <a:gd name="adj7" fmla="val 122316"/>
                <a:gd name="adj8" fmla="val -219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000" dirty="0">
                  <a:solidFill>
                    <a:schemeClr val="tx1"/>
                  </a:solidFill>
                  <a:latin typeface="楷体" panose="02010609060101010101" pitchFamily="49" charset="-122"/>
                  <a:ea typeface="楷体" panose="02010609060101010101" pitchFamily="49" charset="-122"/>
                </a:rPr>
                <a:t>预测垃圾减</a:t>
              </a:r>
              <a:r>
                <a:rPr lang="zh-CN" altLang="en-US" sz="2000" dirty="0" smtClean="0">
                  <a:solidFill>
                    <a:schemeClr val="tx1"/>
                  </a:solidFill>
                  <a:latin typeface="楷体" panose="02010609060101010101" pitchFamily="49" charset="-122"/>
                  <a:ea typeface="楷体" panose="02010609060101010101" pitchFamily="49" charset="-122"/>
                </a:rPr>
                <a:t>排量</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30" name="线形标注 3(带边框和强调线) 29"/>
            <p:cNvSpPr/>
            <p:nvPr/>
          </p:nvSpPr>
          <p:spPr>
            <a:xfrm>
              <a:off x="3760147" y="1174905"/>
              <a:ext cx="1862985" cy="856802"/>
            </a:xfrm>
            <a:prstGeom prst="accentBorderCallout3">
              <a:avLst>
                <a:gd name="adj1" fmla="val 18750"/>
                <a:gd name="adj2" fmla="val -8333"/>
                <a:gd name="adj3" fmla="val 18750"/>
                <a:gd name="adj4" fmla="val -16667"/>
                <a:gd name="adj5" fmla="val 104479"/>
                <a:gd name="adj6" fmla="val -16666"/>
                <a:gd name="adj7" fmla="val 140742"/>
                <a:gd name="adj8" fmla="val 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根据回收难易程度确定各类垃圾不同的价格</a:t>
              </a:r>
            </a:p>
          </p:txBody>
        </p:sp>
        <p:sp>
          <p:nvSpPr>
            <p:cNvPr id="31" name="线形标注 3(带边框和强调线) 30"/>
            <p:cNvSpPr/>
            <p:nvPr/>
          </p:nvSpPr>
          <p:spPr>
            <a:xfrm>
              <a:off x="1538242" y="5696913"/>
              <a:ext cx="1683520" cy="729524"/>
            </a:xfrm>
            <a:prstGeom prst="accentBorderCallout3">
              <a:avLst>
                <a:gd name="adj1" fmla="val 55654"/>
                <a:gd name="adj2" fmla="val -8333"/>
                <a:gd name="adj3" fmla="val 55654"/>
                <a:gd name="adj4" fmla="val -15750"/>
                <a:gd name="adj5" fmla="val -16207"/>
                <a:gd name="adj6" fmla="val -15290"/>
                <a:gd name="adj7" fmla="val -53752"/>
                <a:gd name="adj8" fmla="val 19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确定收费与排放量的关系</a:t>
              </a:r>
            </a:p>
          </p:txBody>
        </p:sp>
        <p:sp>
          <p:nvSpPr>
            <p:cNvPr id="32" name="线形标注 3(带边框和强调线) 31"/>
            <p:cNvSpPr/>
            <p:nvPr/>
          </p:nvSpPr>
          <p:spPr>
            <a:xfrm>
              <a:off x="3888333" y="5717994"/>
              <a:ext cx="1683520" cy="708443"/>
            </a:xfrm>
            <a:prstGeom prst="accentBorderCallout3">
              <a:avLst>
                <a:gd name="adj1" fmla="val 55654"/>
                <a:gd name="adj2" fmla="val -8333"/>
                <a:gd name="adj3" fmla="val 55654"/>
                <a:gd name="adj4" fmla="val -15750"/>
                <a:gd name="adj5" fmla="val -206712"/>
                <a:gd name="adj6" fmla="val -15762"/>
                <a:gd name="adj7" fmla="val -234956"/>
                <a:gd name="adj8" fmla="val -46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作为收费是否合理的参照</a:t>
              </a:r>
            </a:p>
          </p:txBody>
        </p:sp>
      </p:grpSp>
    </p:spTree>
    <p:extLst>
      <p:ext uri="{BB962C8B-B14F-4D97-AF65-F5344CB8AC3E}">
        <p14:creationId xmlns:p14="http://schemas.microsoft.com/office/powerpoint/2010/main" val="3779408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343230-28BC-4ADB-927B-79D9E05A462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3E24700-E192-4817-9823-6130692C06FE}"/>
              </a:ext>
            </a:extLst>
          </p:cNvPr>
          <p:cNvSpPr>
            <a:spLocks noGrp="1"/>
          </p:cNvSpPr>
          <p:nvPr>
            <p:ph idx="1"/>
          </p:nvPr>
        </p:nvSpPr>
        <p:spPr/>
        <p:txBody>
          <a:bodyPr/>
          <a:lstStyle/>
          <a:p>
            <a:r>
              <a:rPr lang="zh-CN" altLang="zh-CN" dirty="0"/>
              <a:t>层次分析法</a:t>
            </a:r>
            <a:endParaRPr lang="en-US" altLang="zh-CN" dirty="0"/>
          </a:p>
          <a:p>
            <a:r>
              <a:rPr lang="zh-CN" altLang="en-US" dirty="0"/>
              <a:t>优点：</a:t>
            </a:r>
            <a:endParaRPr lang="en-US" altLang="zh-CN" dirty="0"/>
          </a:p>
          <a:p>
            <a:r>
              <a:rPr lang="zh-CN" altLang="zh-CN" dirty="0"/>
              <a:t>定量得出不同种类垃圾定价价格的相对比值和高低估计</a:t>
            </a:r>
            <a:endParaRPr lang="en-US" altLang="zh-CN" dirty="0"/>
          </a:p>
          <a:p>
            <a:r>
              <a:rPr lang="zh-CN" altLang="en-US" dirty="0"/>
              <a:t>局限性</a:t>
            </a:r>
            <a:r>
              <a:rPr lang="en-US" altLang="zh-CN" dirty="0"/>
              <a:t>:</a:t>
            </a:r>
          </a:p>
          <a:p>
            <a:r>
              <a:rPr lang="zh-CN" altLang="zh-CN" dirty="0"/>
              <a:t>依靠专家的知识库，若比较矩阵不准确，则预测结果的浮动会较大。</a:t>
            </a:r>
            <a:endParaRPr lang="zh-CN" altLang="en-US" dirty="0"/>
          </a:p>
        </p:txBody>
      </p:sp>
    </p:spTree>
    <p:extLst>
      <p:ext uri="{BB962C8B-B14F-4D97-AF65-F5344CB8AC3E}">
        <p14:creationId xmlns:p14="http://schemas.microsoft.com/office/powerpoint/2010/main" val="426033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3175" y="4354830"/>
            <a:ext cx="9144000" cy="2516505"/>
            <a:chOff x="-890591" y="6964363"/>
            <a:chExt cx="9272586" cy="2530475"/>
          </a:xfrm>
          <a:solidFill>
            <a:schemeClr val="tx2">
              <a:alpha val="23000"/>
            </a:schemeClr>
          </a:solidFill>
        </p:grpSpPr>
        <p:grpSp>
          <p:nvGrpSpPr>
            <p:cNvPr id="15" name="Group 205"/>
            <p:cNvGrpSpPr/>
            <p:nvPr/>
          </p:nvGrpSpPr>
          <p:grpSpPr bwMode="auto">
            <a:xfrm>
              <a:off x="361950" y="6964363"/>
              <a:ext cx="3468685" cy="2530475"/>
              <a:chOff x="228" y="4387"/>
              <a:chExt cx="2185" cy="1594"/>
            </a:xfrm>
            <a:grpFill/>
          </p:grpSpPr>
          <p:sp>
            <p:nvSpPr>
              <p:cNvPr id="321" name="Freeform 5"/>
              <p:cNvSpPr/>
              <p:nvPr/>
            </p:nvSpPr>
            <p:spPr bwMode="auto">
              <a:xfrm>
                <a:off x="228" y="4387"/>
                <a:ext cx="2185" cy="1594"/>
              </a:xfrm>
              <a:custGeom>
                <a:avLst/>
                <a:gdLst>
                  <a:gd name="T0" fmla="*/ 2436 w 2436"/>
                  <a:gd name="T1" fmla="*/ 1775 h 1775"/>
                  <a:gd name="T2" fmla="*/ 2436 w 2436"/>
                  <a:gd name="T3" fmla="*/ 244 h 1775"/>
                  <a:gd name="T4" fmla="*/ 2306 w 2436"/>
                  <a:gd name="T5" fmla="*/ 168 h 1775"/>
                  <a:gd name="T6" fmla="*/ 2203 w 2436"/>
                  <a:gd name="T7" fmla="*/ 246 h 1775"/>
                  <a:gd name="T8" fmla="*/ 2202 w 2436"/>
                  <a:gd name="T9" fmla="*/ 48 h 1775"/>
                  <a:gd name="T10" fmla="*/ 1910 w 2436"/>
                  <a:gd name="T11" fmla="*/ 48 h 1775"/>
                  <a:gd name="T12" fmla="*/ 1904 w 2436"/>
                  <a:gd name="T13" fmla="*/ 352 h 1775"/>
                  <a:gd name="T14" fmla="*/ 1843 w 2436"/>
                  <a:gd name="T15" fmla="*/ 352 h 1775"/>
                  <a:gd name="T16" fmla="*/ 1843 w 2436"/>
                  <a:gd name="T17" fmla="*/ 326 h 1775"/>
                  <a:gd name="T18" fmla="*/ 1719 w 2436"/>
                  <a:gd name="T19" fmla="*/ 325 h 1775"/>
                  <a:gd name="T20" fmla="*/ 1719 w 2436"/>
                  <a:gd name="T21" fmla="*/ 74 h 1775"/>
                  <a:gd name="T22" fmla="*/ 1495 w 2436"/>
                  <a:gd name="T23" fmla="*/ 74 h 1775"/>
                  <a:gd name="T24" fmla="*/ 1497 w 2436"/>
                  <a:gd name="T25" fmla="*/ 281 h 1775"/>
                  <a:gd name="T26" fmla="*/ 1412 w 2436"/>
                  <a:gd name="T27" fmla="*/ 281 h 1775"/>
                  <a:gd name="T28" fmla="*/ 1412 w 2436"/>
                  <a:gd name="T29" fmla="*/ 0 h 1775"/>
                  <a:gd name="T30" fmla="*/ 1273 w 2436"/>
                  <a:gd name="T31" fmla="*/ 0 h 1775"/>
                  <a:gd name="T32" fmla="*/ 1276 w 2436"/>
                  <a:gd name="T33" fmla="*/ 351 h 1775"/>
                  <a:gd name="T34" fmla="*/ 1204 w 2436"/>
                  <a:gd name="T35" fmla="*/ 349 h 1775"/>
                  <a:gd name="T36" fmla="*/ 1200 w 2436"/>
                  <a:gd name="T37" fmla="*/ 507 h 1775"/>
                  <a:gd name="T38" fmla="*/ 1159 w 2436"/>
                  <a:gd name="T39" fmla="*/ 518 h 1775"/>
                  <a:gd name="T40" fmla="*/ 1162 w 2436"/>
                  <a:gd name="T41" fmla="*/ 316 h 1775"/>
                  <a:gd name="T42" fmla="*/ 1025 w 2436"/>
                  <a:gd name="T43" fmla="*/ 298 h 1775"/>
                  <a:gd name="T44" fmla="*/ 1020 w 2436"/>
                  <a:gd name="T45" fmla="*/ 113 h 1775"/>
                  <a:gd name="T46" fmla="*/ 974 w 2436"/>
                  <a:gd name="T47" fmla="*/ 78 h 1775"/>
                  <a:gd name="T48" fmla="*/ 921 w 2436"/>
                  <a:gd name="T49" fmla="*/ 133 h 1775"/>
                  <a:gd name="T50" fmla="*/ 921 w 2436"/>
                  <a:gd name="T51" fmla="*/ 256 h 1775"/>
                  <a:gd name="T52" fmla="*/ 717 w 2436"/>
                  <a:gd name="T53" fmla="*/ 256 h 1775"/>
                  <a:gd name="T54" fmla="*/ 712 w 2436"/>
                  <a:gd name="T55" fmla="*/ 91 h 1775"/>
                  <a:gd name="T56" fmla="*/ 482 w 2436"/>
                  <a:gd name="T57" fmla="*/ 91 h 1775"/>
                  <a:gd name="T58" fmla="*/ 479 w 2436"/>
                  <a:gd name="T59" fmla="*/ 513 h 1775"/>
                  <a:gd name="T60" fmla="*/ 479 w 2436"/>
                  <a:gd name="T61" fmla="*/ 600 h 1775"/>
                  <a:gd name="T62" fmla="*/ 466 w 2436"/>
                  <a:gd name="T63" fmla="*/ 600 h 1775"/>
                  <a:gd name="T64" fmla="*/ 435 w 2436"/>
                  <a:gd name="T65" fmla="*/ 576 h 1775"/>
                  <a:gd name="T66" fmla="*/ 405 w 2436"/>
                  <a:gd name="T67" fmla="*/ 576 h 1775"/>
                  <a:gd name="T68" fmla="*/ 405 w 2436"/>
                  <a:gd name="T69" fmla="*/ 593 h 1775"/>
                  <a:gd name="T70" fmla="*/ 382 w 2436"/>
                  <a:gd name="T71" fmla="*/ 593 h 1775"/>
                  <a:gd name="T72" fmla="*/ 382 w 2436"/>
                  <a:gd name="T73" fmla="*/ 536 h 1775"/>
                  <a:gd name="T74" fmla="*/ 343 w 2436"/>
                  <a:gd name="T75" fmla="*/ 536 h 1775"/>
                  <a:gd name="T76" fmla="*/ 343 w 2436"/>
                  <a:gd name="T77" fmla="*/ 598 h 1775"/>
                  <a:gd name="T78" fmla="*/ 326 w 2436"/>
                  <a:gd name="T79" fmla="*/ 585 h 1775"/>
                  <a:gd name="T80" fmla="*/ 278 w 2436"/>
                  <a:gd name="T81" fmla="*/ 585 h 1775"/>
                  <a:gd name="T82" fmla="*/ 278 w 2436"/>
                  <a:gd name="T83" fmla="*/ 493 h 1775"/>
                  <a:gd name="T84" fmla="*/ 255 w 2436"/>
                  <a:gd name="T85" fmla="*/ 493 h 1775"/>
                  <a:gd name="T86" fmla="*/ 222 w 2436"/>
                  <a:gd name="T87" fmla="*/ 493 h 1775"/>
                  <a:gd name="T88" fmla="*/ 222 w 2436"/>
                  <a:gd name="T89" fmla="*/ 562 h 1775"/>
                  <a:gd name="T90" fmla="*/ 195 w 2436"/>
                  <a:gd name="T91" fmla="*/ 562 h 1775"/>
                  <a:gd name="T92" fmla="*/ 195 w 2436"/>
                  <a:gd name="T93" fmla="*/ 423 h 1775"/>
                  <a:gd name="T94" fmla="*/ 50 w 2436"/>
                  <a:gd name="T95" fmla="*/ 423 h 1775"/>
                  <a:gd name="T96" fmla="*/ 50 w 2436"/>
                  <a:gd name="T97" fmla="*/ 579 h 1775"/>
                  <a:gd name="T98" fmla="*/ 0 w 2436"/>
                  <a:gd name="T99" fmla="*/ 579 h 1775"/>
                  <a:gd name="T100" fmla="*/ 1 w 2436"/>
                  <a:gd name="T101" fmla="*/ 1775 h 1775"/>
                  <a:gd name="T102" fmla="*/ 2436 w 2436"/>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6" h="1775">
                    <a:moveTo>
                      <a:pt x="2436" y="1775"/>
                    </a:moveTo>
                    <a:cubicBezTo>
                      <a:pt x="2436" y="244"/>
                      <a:pt x="2436" y="244"/>
                      <a:pt x="2436" y="244"/>
                    </a:cubicBezTo>
                    <a:cubicBezTo>
                      <a:pt x="2306" y="168"/>
                      <a:pt x="2306" y="168"/>
                      <a:pt x="2306" y="168"/>
                    </a:cubicBezTo>
                    <a:cubicBezTo>
                      <a:pt x="2203" y="246"/>
                      <a:pt x="2203" y="246"/>
                      <a:pt x="2203" y="246"/>
                    </a:cubicBezTo>
                    <a:cubicBezTo>
                      <a:pt x="2202" y="48"/>
                      <a:pt x="2202" y="48"/>
                      <a:pt x="2202" y="48"/>
                    </a:cubicBezTo>
                    <a:cubicBezTo>
                      <a:pt x="1910" y="48"/>
                      <a:pt x="1910" y="48"/>
                      <a:pt x="1910" y="48"/>
                    </a:cubicBezTo>
                    <a:cubicBezTo>
                      <a:pt x="1904" y="352"/>
                      <a:pt x="1904" y="352"/>
                      <a:pt x="1904" y="352"/>
                    </a:cubicBezTo>
                    <a:cubicBezTo>
                      <a:pt x="1843" y="352"/>
                      <a:pt x="1843" y="352"/>
                      <a:pt x="1843" y="352"/>
                    </a:cubicBezTo>
                    <a:cubicBezTo>
                      <a:pt x="1843" y="326"/>
                      <a:pt x="1843" y="326"/>
                      <a:pt x="1843" y="326"/>
                    </a:cubicBezTo>
                    <a:cubicBezTo>
                      <a:pt x="1719" y="325"/>
                      <a:pt x="1719" y="325"/>
                      <a:pt x="1719" y="325"/>
                    </a:cubicBezTo>
                    <a:cubicBezTo>
                      <a:pt x="1719" y="74"/>
                      <a:pt x="1719" y="74"/>
                      <a:pt x="1719" y="74"/>
                    </a:cubicBezTo>
                    <a:cubicBezTo>
                      <a:pt x="1495" y="74"/>
                      <a:pt x="1495" y="74"/>
                      <a:pt x="1495" y="74"/>
                    </a:cubicBezTo>
                    <a:cubicBezTo>
                      <a:pt x="1497" y="281"/>
                      <a:pt x="1497" y="281"/>
                      <a:pt x="1497"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2" y="316"/>
                      <a:pt x="1162" y="316"/>
                      <a:pt x="1162" y="316"/>
                    </a:cubicBezTo>
                    <a:cubicBezTo>
                      <a:pt x="1025" y="298"/>
                      <a:pt x="1025" y="298"/>
                      <a:pt x="1025" y="298"/>
                    </a:cubicBezTo>
                    <a:cubicBezTo>
                      <a:pt x="1020" y="113"/>
                      <a:pt x="1020" y="113"/>
                      <a:pt x="1020" y="113"/>
                    </a:cubicBezTo>
                    <a:cubicBezTo>
                      <a:pt x="974" y="78"/>
                      <a:pt x="974" y="78"/>
                      <a:pt x="974" y="78"/>
                    </a:cubicBezTo>
                    <a:cubicBezTo>
                      <a:pt x="921" y="133"/>
                      <a:pt x="921" y="133"/>
                      <a:pt x="921" y="133"/>
                    </a:cubicBezTo>
                    <a:cubicBezTo>
                      <a:pt x="921" y="256"/>
                      <a:pt x="921" y="256"/>
                      <a:pt x="921" y="256"/>
                    </a:cubicBezTo>
                    <a:cubicBezTo>
                      <a:pt x="795" y="261"/>
                      <a:pt x="717" y="256"/>
                      <a:pt x="717" y="256"/>
                    </a:cubicBezTo>
                    <a:cubicBezTo>
                      <a:pt x="712" y="91"/>
                      <a:pt x="712" y="91"/>
                      <a:pt x="712" y="91"/>
                    </a:cubicBezTo>
                    <a:cubicBezTo>
                      <a:pt x="482" y="91"/>
                      <a:pt x="482" y="91"/>
                      <a:pt x="482" y="91"/>
                    </a:cubicBezTo>
                    <a:cubicBezTo>
                      <a:pt x="479" y="513"/>
                      <a:pt x="479" y="513"/>
                      <a:pt x="479" y="513"/>
                    </a:cubicBezTo>
                    <a:cubicBezTo>
                      <a:pt x="479" y="600"/>
                      <a:pt x="479" y="600"/>
                      <a:pt x="479" y="600"/>
                    </a:cubicBezTo>
                    <a:cubicBezTo>
                      <a:pt x="466" y="600"/>
                      <a:pt x="466" y="600"/>
                      <a:pt x="466" y="600"/>
                    </a:cubicBezTo>
                    <a:cubicBezTo>
                      <a:pt x="466" y="582"/>
                      <a:pt x="435" y="576"/>
                      <a:pt x="435" y="576"/>
                    </a:cubicBezTo>
                    <a:cubicBezTo>
                      <a:pt x="405" y="576"/>
                      <a:pt x="405" y="576"/>
                      <a:pt x="405" y="576"/>
                    </a:cubicBezTo>
                    <a:cubicBezTo>
                      <a:pt x="405" y="593"/>
                      <a:pt x="405" y="593"/>
                      <a:pt x="405" y="593"/>
                    </a:cubicBezTo>
                    <a:cubicBezTo>
                      <a:pt x="382" y="593"/>
                      <a:pt x="382" y="593"/>
                      <a:pt x="382" y="593"/>
                    </a:cubicBezTo>
                    <a:cubicBezTo>
                      <a:pt x="382" y="536"/>
                      <a:pt x="382" y="536"/>
                      <a:pt x="382" y="536"/>
                    </a:cubicBezTo>
                    <a:cubicBezTo>
                      <a:pt x="367" y="524"/>
                      <a:pt x="343" y="536"/>
                      <a:pt x="343" y="536"/>
                    </a:cubicBezTo>
                    <a:cubicBezTo>
                      <a:pt x="343" y="598"/>
                      <a:pt x="343" y="598"/>
                      <a:pt x="343" y="598"/>
                    </a:cubicBezTo>
                    <a:cubicBezTo>
                      <a:pt x="326" y="585"/>
                      <a:pt x="326" y="585"/>
                      <a:pt x="326" y="585"/>
                    </a:cubicBezTo>
                    <a:cubicBezTo>
                      <a:pt x="278" y="585"/>
                      <a:pt x="278" y="585"/>
                      <a:pt x="278" y="585"/>
                    </a:cubicBezTo>
                    <a:cubicBezTo>
                      <a:pt x="278" y="493"/>
                      <a:pt x="278" y="493"/>
                      <a:pt x="278" y="493"/>
                    </a:cubicBezTo>
                    <a:cubicBezTo>
                      <a:pt x="255" y="493"/>
                      <a:pt x="255" y="493"/>
                      <a:pt x="255" y="493"/>
                    </a:cubicBezTo>
                    <a:cubicBezTo>
                      <a:pt x="222" y="493"/>
                      <a:pt x="222" y="493"/>
                      <a:pt x="222" y="493"/>
                    </a:cubicBezTo>
                    <a:cubicBezTo>
                      <a:pt x="222" y="562"/>
                      <a:pt x="222" y="562"/>
                      <a:pt x="222" y="562"/>
                    </a:cubicBezTo>
                    <a:cubicBezTo>
                      <a:pt x="195" y="562"/>
                      <a:pt x="195" y="562"/>
                      <a:pt x="195" y="562"/>
                    </a:cubicBezTo>
                    <a:cubicBezTo>
                      <a:pt x="195" y="423"/>
                      <a:pt x="195" y="423"/>
                      <a:pt x="195"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6"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Rectangle 6"/>
              <p:cNvSpPr>
                <a:spLocks noChangeArrowheads="1"/>
              </p:cNvSpPr>
              <p:nvPr/>
            </p:nvSpPr>
            <p:spPr bwMode="auto">
              <a:xfrm>
                <a:off x="375"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Rectangle 7"/>
              <p:cNvSpPr>
                <a:spLocks noChangeArrowheads="1"/>
              </p:cNvSpPr>
              <p:nvPr/>
            </p:nvSpPr>
            <p:spPr bwMode="auto">
              <a:xfrm>
                <a:off x="375"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Rectangle 8"/>
              <p:cNvSpPr>
                <a:spLocks noChangeArrowheads="1"/>
              </p:cNvSpPr>
              <p:nvPr/>
            </p:nvSpPr>
            <p:spPr bwMode="auto">
              <a:xfrm>
                <a:off x="375"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5" name="Rectangle 9"/>
              <p:cNvSpPr>
                <a:spLocks noChangeArrowheads="1"/>
              </p:cNvSpPr>
              <p:nvPr/>
            </p:nvSpPr>
            <p:spPr bwMode="auto">
              <a:xfrm>
                <a:off x="375"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Rectangle 10"/>
              <p:cNvSpPr>
                <a:spLocks noChangeArrowheads="1"/>
              </p:cNvSpPr>
              <p:nvPr/>
            </p:nvSpPr>
            <p:spPr bwMode="auto">
              <a:xfrm>
                <a:off x="345"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Rectangle 11"/>
              <p:cNvSpPr>
                <a:spLocks noChangeArrowheads="1"/>
              </p:cNvSpPr>
              <p:nvPr/>
            </p:nvSpPr>
            <p:spPr bwMode="auto">
              <a:xfrm>
                <a:off x="345"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Rectangle 12"/>
              <p:cNvSpPr>
                <a:spLocks noChangeArrowheads="1"/>
              </p:cNvSpPr>
              <p:nvPr/>
            </p:nvSpPr>
            <p:spPr bwMode="auto">
              <a:xfrm>
                <a:off x="345"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9" name="Rectangle 13"/>
              <p:cNvSpPr>
                <a:spLocks noChangeArrowheads="1"/>
              </p:cNvSpPr>
              <p:nvPr/>
            </p:nvSpPr>
            <p:spPr bwMode="auto">
              <a:xfrm>
                <a:off x="345"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Rectangle 14"/>
              <p:cNvSpPr>
                <a:spLocks noChangeArrowheads="1"/>
              </p:cNvSpPr>
              <p:nvPr/>
            </p:nvSpPr>
            <p:spPr bwMode="auto">
              <a:xfrm>
                <a:off x="316"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Rectangle 15"/>
              <p:cNvSpPr>
                <a:spLocks noChangeArrowheads="1"/>
              </p:cNvSpPr>
              <p:nvPr/>
            </p:nvSpPr>
            <p:spPr bwMode="auto">
              <a:xfrm>
                <a:off x="316"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Rectangle 16"/>
              <p:cNvSpPr>
                <a:spLocks noChangeArrowheads="1"/>
              </p:cNvSpPr>
              <p:nvPr/>
            </p:nvSpPr>
            <p:spPr bwMode="auto">
              <a:xfrm>
                <a:off x="316"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3" name="Rectangle 17"/>
              <p:cNvSpPr>
                <a:spLocks noChangeArrowheads="1"/>
              </p:cNvSpPr>
              <p:nvPr/>
            </p:nvSpPr>
            <p:spPr bwMode="auto">
              <a:xfrm>
                <a:off x="316"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4" name="Rectangle 18"/>
              <p:cNvSpPr>
                <a:spLocks noChangeArrowheads="1"/>
              </p:cNvSpPr>
              <p:nvPr/>
            </p:nvSpPr>
            <p:spPr bwMode="auto">
              <a:xfrm>
                <a:off x="1211"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5" name="Rectangle 19"/>
              <p:cNvSpPr>
                <a:spLocks noChangeArrowheads="1"/>
              </p:cNvSpPr>
              <p:nvPr/>
            </p:nvSpPr>
            <p:spPr bwMode="auto">
              <a:xfrm>
                <a:off x="1211"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6" name="Rectangle 20"/>
              <p:cNvSpPr>
                <a:spLocks noChangeArrowheads="1"/>
              </p:cNvSpPr>
              <p:nvPr/>
            </p:nvSpPr>
            <p:spPr bwMode="auto">
              <a:xfrm>
                <a:off x="1211"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7" name="Rectangle 21"/>
              <p:cNvSpPr>
                <a:spLocks noChangeArrowheads="1"/>
              </p:cNvSpPr>
              <p:nvPr/>
            </p:nvSpPr>
            <p:spPr bwMode="auto">
              <a:xfrm>
                <a:off x="1211"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8" name="Rectangle 22"/>
              <p:cNvSpPr>
                <a:spLocks noChangeArrowheads="1"/>
              </p:cNvSpPr>
              <p:nvPr/>
            </p:nvSpPr>
            <p:spPr bwMode="auto">
              <a:xfrm>
                <a:off x="1211"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Rectangle 23"/>
              <p:cNvSpPr>
                <a:spLocks noChangeArrowheads="1"/>
              </p:cNvSpPr>
              <p:nvPr/>
            </p:nvSpPr>
            <p:spPr bwMode="auto">
              <a:xfrm>
                <a:off x="1229"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0" name="Rectangle 24"/>
              <p:cNvSpPr>
                <a:spLocks noChangeArrowheads="1"/>
              </p:cNvSpPr>
              <p:nvPr/>
            </p:nvSpPr>
            <p:spPr bwMode="auto">
              <a:xfrm>
                <a:off x="1229"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Rectangle 25"/>
              <p:cNvSpPr>
                <a:spLocks noChangeArrowheads="1"/>
              </p:cNvSpPr>
              <p:nvPr/>
            </p:nvSpPr>
            <p:spPr bwMode="auto">
              <a:xfrm>
                <a:off x="1229"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2" name="Rectangle 26"/>
              <p:cNvSpPr>
                <a:spLocks noChangeArrowheads="1"/>
              </p:cNvSpPr>
              <p:nvPr/>
            </p:nvSpPr>
            <p:spPr bwMode="auto">
              <a:xfrm>
                <a:off x="1229"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Rectangle 27"/>
              <p:cNvSpPr>
                <a:spLocks noChangeArrowheads="1"/>
              </p:cNvSpPr>
              <p:nvPr/>
            </p:nvSpPr>
            <p:spPr bwMode="auto">
              <a:xfrm>
                <a:off x="1229"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Rectangle 28"/>
              <p:cNvSpPr>
                <a:spLocks noChangeArrowheads="1"/>
              </p:cNvSpPr>
              <p:nvPr/>
            </p:nvSpPr>
            <p:spPr bwMode="auto">
              <a:xfrm>
                <a:off x="1249"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Rectangle 29"/>
              <p:cNvSpPr>
                <a:spLocks noChangeArrowheads="1"/>
              </p:cNvSpPr>
              <p:nvPr/>
            </p:nvSpPr>
            <p:spPr bwMode="auto">
              <a:xfrm>
                <a:off x="1249"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6" name="Rectangle 30"/>
              <p:cNvSpPr>
                <a:spLocks noChangeArrowheads="1"/>
              </p:cNvSpPr>
              <p:nvPr/>
            </p:nvSpPr>
            <p:spPr bwMode="auto">
              <a:xfrm>
                <a:off x="1249"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31"/>
              <p:cNvSpPr>
                <a:spLocks noChangeArrowheads="1"/>
              </p:cNvSpPr>
              <p:nvPr/>
            </p:nvSpPr>
            <p:spPr bwMode="auto">
              <a:xfrm>
                <a:off x="1249"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32"/>
              <p:cNvSpPr>
                <a:spLocks noChangeArrowheads="1"/>
              </p:cNvSpPr>
              <p:nvPr/>
            </p:nvSpPr>
            <p:spPr bwMode="auto">
              <a:xfrm>
                <a:off x="1249"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33"/>
              <p:cNvSpPr>
                <a:spLocks noChangeArrowheads="1"/>
              </p:cNvSpPr>
              <p:nvPr/>
            </p:nvSpPr>
            <p:spPr bwMode="auto">
              <a:xfrm>
                <a:off x="1462"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34"/>
              <p:cNvSpPr>
                <a:spLocks noChangeArrowheads="1"/>
              </p:cNvSpPr>
              <p:nvPr/>
            </p:nvSpPr>
            <p:spPr bwMode="auto">
              <a:xfrm>
                <a:off x="1462"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35"/>
              <p:cNvSpPr>
                <a:spLocks noChangeArrowheads="1"/>
              </p:cNvSpPr>
              <p:nvPr/>
            </p:nvSpPr>
            <p:spPr bwMode="auto">
              <a:xfrm>
                <a:off x="1462"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Rectangle 36"/>
              <p:cNvSpPr>
                <a:spLocks noChangeArrowheads="1"/>
              </p:cNvSpPr>
              <p:nvPr/>
            </p:nvSpPr>
            <p:spPr bwMode="auto">
              <a:xfrm>
                <a:off x="1462"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3" name="Rectangle 37"/>
              <p:cNvSpPr>
                <a:spLocks noChangeArrowheads="1"/>
              </p:cNvSpPr>
              <p:nvPr/>
            </p:nvSpPr>
            <p:spPr bwMode="auto">
              <a:xfrm>
                <a:off x="1462"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4" name="Rectangle 38"/>
              <p:cNvSpPr>
                <a:spLocks noChangeArrowheads="1"/>
              </p:cNvSpPr>
              <p:nvPr/>
            </p:nvSpPr>
            <p:spPr bwMode="auto">
              <a:xfrm>
                <a:off x="1445"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5" name="Rectangle 39"/>
              <p:cNvSpPr>
                <a:spLocks noChangeArrowheads="1"/>
              </p:cNvSpPr>
              <p:nvPr/>
            </p:nvSpPr>
            <p:spPr bwMode="auto">
              <a:xfrm>
                <a:off x="1445"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6" name="Rectangle 40"/>
              <p:cNvSpPr>
                <a:spLocks noChangeArrowheads="1"/>
              </p:cNvSpPr>
              <p:nvPr/>
            </p:nvSpPr>
            <p:spPr bwMode="auto">
              <a:xfrm>
                <a:off x="1445"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7" name="Rectangle 41"/>
              <p:cNvSpPr>
                <a:spLocks noChangeArrowheads="1"/>
              </p:cNvSpPr>
              <p:nvPr/>
            </p:nvSpPr>
            <p:spPr bwMode="auto">
              <a:xfrm>
                <a:off x="1445"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8" name="Rectangle 42"/>
              <p:cNvSpPr>
                <a:spLocks noChangeArrowheads="1"/>
              </p:cNvSpPr>
              <p:nvPr/>
            </p:nvSpPr>
            <p:spPr bwMode="auto">
              <a:xfrm>
                <a:off x="1445"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9" name="Rectangle 43"/>
              <p:cNvSpPr>
                <a:spLocks noChangeArrowheads="1"/>
              </p:cNvSpPr>
              <p:nvPr/>
            </p:nvSpPr>
            <p:spPr bwMode="auto">
              <a:xfrm>
                <a:off x="1426"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0" name="Rectangle 44"/>
              <p:cNvSpPr>
                <a:spLocks noChangeArrowheads="1"/>
              </p:cNvSpPr>
              <p:nvPr/>
            </p:nvSpPr>
            <p:spPr bwMode="auto">
              <a:xfrm>
                <a:off x="1426"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1" name="Rectangle 45"/>
              <p:cNvSpPr>
                <a:spLocks noChangeArrowheads="1"/>
              </p:cNvSpPr>
              <p:nvPr/>
            </p:nvSpPr>
            <p:spPr bwMode="auto">
              <a:xfrm>
                <a:off x="1426"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2" name="Rectangle 46"/>
              <p:cNvSpPr>
                <a:spLocks noChangeArrowheads="1"/>
              </p:cNvSpPr>
              <p:nvPr/>
            </p:nvSpPr>
            <p:spPr bwMode="auto">
              <a:xfrm>
                <a:off x="1426"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3" name="Rectangle 47"/>
              <p:cNvSpPr>
                <a:spLocks noChangeArrowheads="1"/>
              </p:cNvSpPr>
              <p:nvPr/>
            </p:nvSpPr>
            <p:spPr bwMode="auto">
              <a:xfrm>
                <a:off x="1426"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4" name="Rectangle 48"/>
              <p:cNvSpPr>
                <a:spLocks noChangeArrowheads="1"/>
              </p:cNvSpPr>
              <p:nvPr/>
            </p:nvSpPr>
            <p:spPr bwMode="auto">
              <a:xfrm>
                <a:off x="146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Rectangle 49"/>
              <p:cNvSpPr>
                <a:spLocks noChangeArrowheads="1"/>
              </p:cNvSpPr>
              <p:nvPr/>
            </p:nvSpPr>
            <p:spPr bwMode="auto">
              <a:xfrm>
                <a:off x="146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6" name="Rectangle 50"/>
              <p:cNvSpPr>
                <a:spLocks noChangeArrowheads="1"/>
              </p:cNvSpPr>
              <p:nvPr/>
            </p:nvSpPr>
            <p:spPr bwMode="auto">
              <a:xfrm>
                <a:off x="146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7" name="Rectangle 51"/>
              <p:cNvSpPr>
                <a:spLocks noChangeArrowheads="1"/>
              </p:cNvSpPr>
              <p:nvPr/>
            </p:nvSpPr>
            <p:spPr bwMode="auto">
              <a:xfrm>
                <a:off x="146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8" name="Rectangle 52"/>
              <p:cNvSpPr>
                <a:spLocks noChangeArrowheads="1"/>
              </p:cNvSpPr>
              <p:nvPr/>
            </p:nvSpPr>
            <p:spPr bwMode="auto">
              <a:xfrm>
                <a:off x="146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9" name="Rectangle 53"/>
              <p:cNvSpPr>
                <a:spLocks noChangeArrowheads="1"/>
              </p:cNvSpPr>
              <p:nvPr/>
            </p:nvSpPr>
            <p:spPr bwMode="auto">
              <a:xfrm>
                <a:off x="1443"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Rectangle 54"/>
              <p:cNvSpPr>
                <a:spLocks noChangeArrowheads="1"/>
              </p:cNvSpPr>
              <p:nvPr/>
            </p:nvSpPr>
            <p:spPr bwMode="auto">
              <a:xfrm>
                <a:off x="1443"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1" name="Rectangle 55"/>
              <p:cNvSpPr>
                <a:spLocks noChangeArrowheads="1"/>
              </p:cNvSpPr>
              <p:nvPr/>
            </p:nvSpPr>
            <p:spPr bwMode="auto">
              <a:xfrm>
                <a:off x="1443"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2" name="Rectangle 56"/>
              <p:cNvSpPr>
                <a:spLocks noChangeArrowheads="1"/>
              </p:cNvSpPr>
              <p:nvPr/>
            </p:nvSpPr>
            <p:spPr bwMode="auto">
              <a:xfrm>
                <a:off x="1443"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3" name="Rectangle 57"/>
              <p:cNvSpPr>
                <a:spLocks noChangeArrowheads="1"/>
              </p:cNvSpPr>
              <p:nvPr/>
            </p:nvSpPr>
            <p:spPr bwMode="auto">
              <a:xfrm>
                <a:off x="1443"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4" name="Rectangle 58"/>
              <p:cNvSpPr>
                <a:spLocks noChangeArrowheads="1"/>
              </p:cNvSpPr>
              <p:nvPr/>
            </p:nvSpPr>
            <p:spPr bwMode="auto">
              <a:xfrm>
                <a:off x="1425"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5" name="Rectangle 59"/>
              <p:cNvSpPr>
                <a:spLocks noChangeArrowheads="1"/>
              </p:cNvSpPr>
              <p:nvPr/>
            </p:nvSpPr>
            <p:spPr bwMode="auto">
              <a:xfrm>
                <a:off x="1425"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Rectangle 60"/>
              <p:cNvSpPr>
                <a:spLocks noChangeArrowheads="1"/>
              </p:cNvSpPr>
              <p:nvPr/>
            </p:nvSpPr>
            <p:spPr bwMode="auto">
              <a:xfrm>
                <a:off x="1425"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7" name="Rectangle 61"/>
              <p:cNvSpPr>
                <a:spLocks noChangeArrowheads="1"/>
              </p:cNvSpPr>
              <p:nvPr/>
            </p:nvSpPr>
            <p:spPr bwMode="auto">
              <a:xfrm>
                <a:off x="1425"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8" name="Rectangle 62"/>
              <p:cNvSpPr>
                <a:spLocks noChangeArrowheads="1"/>
              </p:cNvSpPr>
              <p:nvPr/>
            </p:nvSpPr>
            <p:spPr bwMode="auto">
              <a:xfrm>
                <a:off x="1425"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9" name="Rectangle 63"/>
              <p:cNvSpPr>
                <a:spLocks noChangeArrowheads="1"/>
              </p:cNvSpPr>
              <p:nvPr/>
            </p:nvSpPr>
            <p:spPr bwMode="auto">
              <a:xfrm>
                <a:off x="2337"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0" name="Rectangle 64"/>
              <p:cNvSpPr>
                <a:spLocks noChangeArrowheads="1"/>
              </p:cNvSpPr>
              <p:nvPr/>
            </p:nvSpPr>
            <p:spPr bwMode="auto">
              <a:xfrm>
                <a:off x="2337"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Rectangle 65"/>
              <p:cNvSpPr>
                <a:spLocks noChangeArrowheads="1"/>
              </p:cNvSpPr>
              <p:nvPr/>
            </p:nvSpPr>
            <p:spPr bwMode="auto">
              <a:xfrm>
                <a:off x="2337"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2" name="Rectangle 66"/>
              <p:cNvSpPr>
                <a:spLocks noChangeArrowheads="1"/>
              </p:cNvSpPr>
              <p:nvPr/>
            </p:nvSpPr>
            <p:spPr bwMode="auto">
              <a:xfrm>
                <a:off x="2337"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3" name="Rectangle 67"/>
              <p:cNvSpPr>
                <a:spLocks noChangeArrowheads="1"/>
              </p:cNvSpPr>
              <p:nvPr/>
            </p:nvSpPr>
            <p:spPr bwMode="auto">
              <a:xfrm>
                <a:off x="2337"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4" name="Rectangle 68"/>
              <p:cNvSpPr>
                <a:spLocks noChangeArrowheads="1"/>
              </p:cNvSpPr>
              <p:nvPr/>
            </p:nvSpPr>
            <p:spPr bwMode="auto">
              <a:xfrm>
                <a:off x="2299"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5" name="Rectangle 69"/>
              <p:cNvSpPr>
                <a:spLocks noChangeArrowheads="1"/>
              </p:cNvSpPr>
              <p:nvPr/>
            </p:nvSpPr>
            <p:spPr bwMode="auto">
              <a:xfrm>
                <a:off x="2299"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6" name="Rectangle 70"/>
              <p:cNvSpPr>
                <a:spLocks noChangeArrowheads="1"/>
              </p:cNvSpPr>
              <p:nvPr/>
            </p:nvSpPr>
            <p:spPr bwMode="auto">
              <a:xfrm>
                <a:off x="2299"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7" name="Rectangle 71"/>
              <p:cNvSpPr>
                <a:spLocks noChangeArrowheads="1"/>
              </p:cNvSpPr>
              <p:nvPr/>
            </p:nvSpPr>
            <p:spPr bwMode="auto">
              <a:xfrm>
                <a:off x="2299"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8" name="Rectangle 72"/>
              <p:cNvSpPr>
                <a:spLocks noChangeArrowheads="1"/>
              </p:cNvSpPr>
              <p:nvPr/>
            </p:nvSpPr>
            <p:spPr bwMode="auto">
              <a:xfrm>
                <a:off x="2299"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9" name="Rectangle 73"/>
              <p:cNvSpPr>
                <a:spLocks noChangeArrowheads="1"/>
              </p:cNvSpPr>
              <p:nvPr/>
            </p:nvSpPr>
            <p:spPr bwMode="auto">
              <a:xfrm>
                <a:off x="2259" y="464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0" name="Rectangle 74"/>
              <p:cNvSpPr>
                <a:spLocks noChangeArrowheads="1"/>
              </p:cNvSpPr>
              <p:nvPr/>
            </p:nvSpPr>
            <p:spPr bwMode="auto">
              <a:xfrm>
                <a:off x="2259" y="4696"/>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1" name="Rectangle 75"/>
              <p:cNvSpPr>
                <a:spLocks noChangeArrowheads="1"/>
              </p:cNvSpPr>
              <p:nvPr/>
            </p:nvSpPr>
            <p:spPr bwMode="auto">
              <a:xfrm>
                <a:off x="2259" y="4743"/>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2" name="Rectangle 76"/>
              <p:cNvSpPr>
                <a:spLocks noChangeArrowheads="1"/>
              </p:cNvSpPr>
              <p:nvPr/>
            </p:nvSpPr>
            <p:spPr bwMode="auto">
              <a:xfrm>
                <a:off x="2259" y="4790"/>
                <a:ext cx="2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3" name="Rectangle 77"/>
              <p:cNvSpPr>
                <a:spLocks noChangeArrowheads="1"/>
              </p:cNvSpPr>
              <p:nvPr/>
            </p:nvSpPr>
            <p:spPr bwMode="auto">
              <a:xfrm>
                <a:off x="2259" y="483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6" name="Rectangle 80"/>
              <p:cNvSpPr>
                <a:spLocks noChangeArrowheads="1"/>
              </p:cNvSpPr>
              <p:nvPr/>
            </p:nvSpPr>
            <p:spPr bwMode="auto">
              <a:xfrm>
                <a:off x="1730"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7" name="Rectangle 81"/>
              <p:cNvSpPr>
                <a:spLocks noChangeArrowheads="1"/>
              </p:cNvSpPr>
              <p:nvPr/>
            </p:nvSpPr>
            <p:spPr bwMode="auto">
              <a:xfrm>
                <a:off x="1730"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8" name="Rectangle 82"/>
              <p:cNvSpPr>
                <a:spLocks noChangeArrowheads="1"/>
              </p:cNvSpPr>
              <p:nvPr/>
            </p:nvSpPr>
            <p:spPr bwMode="auto">
              <a:xfrm>
                <a:off x="1730"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9" name="Rectangle 83"/>
              <p:cNvSpPr>
                <a:spLocks noChangeArrowheads="1"/>
              </p:cNvSpPr>
              <p:nvPr/>
            </p:nvSpPr>
            <p:spPr bwMode="auto">
              <a:xfrm>
                <a:off x="1730"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0" name="Rectangle 84"/>
              <p:cNvSpPr>
                <a:spLocks noChangeArrowheads="1"/>
              </p:cNvSpPr>
              <p:nvPr/>
            </p:nvSpPr>
            <p:spPr bwMode="auto">
              <a:xfrm>
                <a:off x="1730"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1" name="Rectangle 85"/>
              <p:cNvSpPr>
                <a:spLocks noChangeArrowheads="1"/>
              </p:cNvSpPr>
              <p:nvPr/>
            </p:nvSpPr>
            <p:spPr bwMode="auto">
              <a:xfrm>
                <a:off x="1730"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86"/>
              <p:cNvSpPr>
                <a:spLocks noChangeArrowheads="1"/>
              </p:cNvSpPr>
              <p:nvPr/>
            </p:nvSpPr>
            <p:spPr bwMode="auto">
              <a:xfrm>
                <a:off x="1730"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87"/>
              <p:cNvSpPr>
                <a:spLocks noChangeArrowheads="1"/>
              </p:cNvSpPr>
              <p:nvPr/>
            </p:nvSpPr>
            <p:spPr bwMode="auto">
              <a:xfrm>
                <a:off x="1730"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88"/>
              <p:cNvSpPr>
                <a:spLocks noChangeArrowheads="1"/>
              </p:cNvSpPr>
              <p:nvPr/>
            </p:nvSpPr>
            <p:spPr bwMode="auto">
              <a:xfrm>
                <a:off x="1730"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89"/>
              <p:cNvSpPr>
                <a:spLocks noChangeArrowheads="1"/>
              </p:cNvSpPr>
              <p:nvPr/>
            </p:nvSpPr>
            <p:spPr bwMode="auto">
              <a:xfrm>
                <a:off x="1730"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90"/>
              <p:cNvSpPr>
                <a:spLocks noChangeArrowheads="1"/>
              </p:cNvSpPr>
              <p:nvPr/>
            </p:nvSpPr>
            <p:spPr bwMode="auto">
              <a:xfrm>
                <a:off x="1730"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91"/>
              <p:cNvSpPr>
                <a:spLocks noChangeArrowheads="1"/>
              </p:cNvSpPr>
              <p:nvPr/>
            </p:nvSpPr>
            <p:spPr bwMode="auto">
              <a:xfrm>
                <a:off x="1730"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92"/>
              <p:cNvSpPr>
                <a:spLocks noChangeArrowheads="1"/>
              </p:cNvSpPr>
              <p:nvPr/>
            </p:nvSpPr>
            <p:spPr bwMode="auto">
              <a:xfrm>
                <a:off x="1730"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93"/>
              <p:cNvSpPr>
                <a:spLocks noChangeArrowheads="1"/>
              </p:cNvSpPr>
              <p:nvPr/>
            </p:nvSpPr>
            <p:spPr bwMode="auto">
              <a:xfrm>
                <a:off x="1730"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94"/>
              <p:cNvSpPr>
                <a:spLocks noChangeArrowheads="1"/>
              </p:cNvSpPr>
              <p:nvPr/>
            </p:nvSpPr>
            <p:spPr bwMode="auto">
              <a:xfrm>
                <a:off x="1679"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95"/>
              <p:cNvSpPr>
                <a:spLocks noChangeArrowheads="1"/>
              </p:cNvSpPr>
              <p:nvPr/>
            </p:nvSpPr>
            <p:spPr bwMode="auto">
              <a:xfrm>
                <a:off x="1679"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96"/>
              <p:cNvSpPr>
                <a:spLocks noChangeArrowheads="1"/>
              </p:cNvSpPr>
              <p:nvPr/>
            </p:nvSpPr>
            <p:spPr bwMode="auto">
              <a:xfrm>
                <a:off x="1679"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Rectangle 97"/>
              <p:cNvSpPr>
                <a:spLocks noChangeArrowheads="1"/>
              </p:cNvSpPr>
              <p:nvPr/>
            </p:nvSpPr>
            <p:spPr bwMode="auto">
              <a:xfrm>
                <a:off x="1679"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4" name="Rectangle 98"/>
              <p:cNvSpPr>
                <a:spLocks noChangeArrowheads="1"/>
              </p:cNvSpPr>
              <p:nvPr/>
            </p:nvSpPr>
            <p:spPr bwMode="auto">
              <a:xfrm>
                <a:off x="1679"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5" name="Rectangle 99"/>
              <p:cNvSpPr>
                <a:spLocks noChangeArrowheads="1"/>
              </p:cNvSpPr>
              <p:nvPr/>
            </p:nvSpPr>
            <p:spPr bwMode="auto">
              <a:xfrm>
                <a:off x="1679"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6" name="Rectangle 100"/>
              <p:cNvSpPr>
                <a:spLocks noChangeArrowheads="1"/>
              </p:cNvSpPr>
              <p:nvPr/>
            </p:nvSpPr>
            <p:spPr bwMode="auto">
              <a:xfrm>
                <a:off x="1679"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7" name="Rectangle 101"/>
              <p:cNvSpPr>
                <a:spLocks noChangeArrowheads="1"/>
              </p:cNvSpPr>
              <p:nvPr/>
            </p:nvSpPr>
            <p:spPr bwMode="auto">
              <a:xfrm>
                <a:off x="1679"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Rectangle 102"/>
              <p:cNvSpPr>
                <a:spLocks noChangeArrowheads="1"/>
              </p:cNvSpPr>
              <p:nvPr/>
            </p:nvSpPr>
            <p:spPr bwMode="auto">
              <a:xfrm>
                <a:off x="1679"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9" name="Rectangle 103"/>
              <p:cNvSpPr>
                <a:spLocks noChangeArrowheads="1"/>
              </p:cNvSpPr>
              <p:nvPr/>
            </p:nvSpPr>
            <p:spPr bwMode="auto">
              <a:xfrm>
                <a:off x="1679"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0" name="Rectangle 104"/>
              <p:cNvSpPr>
                <a:spLocks noChangeArrowheads="1"/>
              </p:cNvSpPr>
              <p:nvPr/>
            </p:nvSpPr>
            <p:spPr bwMode="auto">
              <a:xfrm>
                <a:off x="1679"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1" name="Rectangle 105"/>
              <p:cNvSpPr>
                <a:spLocks noChangeArrowheads="1"/>
              </p:cNvSpPr>
              <p:nvPr/>
            </p:nvSpPr>
            <p:spPr bwMode="auto">
              <a:xfrm>
                <a:off x="1679"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2" name="Rectangle 106"/>
              <p:cNvSpPr>
                <a:spLocks noChangeArrowheads="1"/>
              </p:cNvSpPr>
              <p:nvPr/>
            </p:nvSpPr>
            <p:spPr bwMode="auto">
              <a:xfrm>
                <a:off x="1679"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3" name="Rectangle 107"/>
              <p:cNvSpPr>
                <a:spLocks noChangeArrowheads="1"/>
              </p:cNvSpPr>
              <p:nvPr/>
            </p:nvSpPr>
            <p:spPr bwMode="auto">
              <a:xfrm>
                <a:off x="1679"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4" name="Rectangle 108"/>
              <p:cNvSpPr>
                <a:spLocks noChangeArrowheads="1"/>
              </p:cNvSpPr>
              <p:nvPr/>
            </p:nvSpPr>
            <p:spPr bwMode="auto">
              <a:xfrm>
                <a:off x="1628"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Rectangle 109"/>
              <p:cNvSpPr>
                <a:spLocks noChangeArrowheads="1"/>
              </p:cNvSpPr>
              <p:nvPr/>
            </p:nvSpPr>
            <p:spPr bwMode="auto">
              <a:xfrm>
                <a:off x="1628"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6" name="Rectangle 110"/>
              <p:cNvSpPr>
                <a:spLocks noChangeArrowheads="1"/>
              </p:cNvSpPr>
              <p:nvPr/>
            </p:nvSpPr>
            <p:spPr bwMode="auto">
              <a:xfrm>
                <a:off x="1628"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Rectangle 111"/>
              <p:cNvSpPr>
                <a:spLocks noChangeArrowheads="1"/>
              </p:cNvSpPr>
              <p:nvPr/>
            </p:nvSpPr>
            <p:spPr bwMode="auto">
              <a:xfrm>
                <a:off x="1628"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Rectangle 112"/>
              <p:cNvSpPr>
                <a:spLocks noChangeArrowheads="1"/>
              </p:cNvSpPr>
              <p:nvPr/>
            </p:nvSpPr>
            <p:spPr bwMode="auto">
              <a:xfrm>
                <a:off x="1628"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Rectangle 113"/>
              <p:cNvSpPr>
                <a:spLocks noChangeArrowheads="1"/>
              </p:cNvSpPr>
              <p:nvPr/>
            </p:nvSpPr>
            <p:spPr bwMode="auto">
              <a:xfrm>
                <a:off x="1628"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0" name="Rectangle 114"/>
              <p:cNvSpPr>
                <a:spLocks noChangeArrowheads="1"/>
              </p:cNvSpPr>
              <p:nvPr/>
            </p:nvSpPr>
            <p:spPr bwMode="auto">
              <a:xfrm>
                <a:off x="1628"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Rectangle 115"/>
              <p:cNvSpPr>
                <a:spLocks noChangeArrowheads="1"/>
              </p:cNvSpPr>
              <p:nvPr/>
            </p:nvSpPr>
            <p:spPr bwMode="auto">
              <a:xfrm>
                <a:off x="1628"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2" name="Rectangle 116"/>
              <p:cNvSpPr>
                <a:spLocks noChangeArrowheads="1"/>
              </p:cNvSpPr>
              <p:nvPr/>
            </p:nvSpPr>
            <p:spPr bwMode="auto">
              <a:xfrm>
                <a:off x="1628"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3" name="Rectangle 117"/>
              <p:cNvSpPr>
                <a:spLocks noChangeArrowheads="1"/>
              </p:cNvSpPr>
              <p:nvPr/>
            </p:nvSpPr>
            <p:spPr bwMode="auto">
              <a:xfrm>
                <a:off x="1628"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4" name="Rectangle 118"/>
              <p:cNvSpPr>
                <a:spLocks noChangeArrowheads="1"/>
              </p:cNvSpPr>
              <p:nvPr/>
            </p:nvSpPr>
            <p:spPr bwMode="auto">
              <a:xfrm>
                <a:off x="1628"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5" name="Rectangle 119"/>
              <p:cNvSpPr>
                <a:spLocks noChangeArrowheads="1"/>
              </p:cNvSpPr>
              <p:nvPr/>
            </p:nvSpPr>
            <p:spPr bwMode="auto">
              <a:xfrm>
                <a:off x="1628"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6" name="Rectangle 120"/>
              <p:cNvSpPr>
                <a:spLocks noChangeArrowheads="1"/>
              </p:cNvSpPr>
              <p:nvPr/>
            </p:nvSpPr>
            <p:spPr bwMode="auto">
              <a:xfrm>
                <a:off x="1628"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7" name="Rectangle 121"/>
              <p:cNvSpPr>
                <a:spLocks noChangeArrowheads="1"/>
              </p:cNvSpPr>
              <p:nvPr/>
            </p:nvSpPr>
            <p:spPr bwMode="auto">
              <a:xfrm>
                <a:off x="1628"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8" name="Rectangle 122"/>
              <p:cNvSpPr>
                <a:spLocks noChangeArrowheads="1"/>
              </p:cNvSpPr>
              <p:nvPr/>
            </p:nvSpPr>
            <p:spPr bwMode="auto">
              <a:xfrm>
                <a:off x="2154"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9" name="Rectangle 123"/>
              <p:cNvSpPr>
                <a:spLocks noChangeArrowheads="1"/>
              </p:cNvSpPr>
              <p:nvPr/>
            </p:nvSpPr>
            <p:spPr bwMode="auto">
              <a:xfrm>
                <a:off x="2154"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0" name="Rectangle 124"/>
              <p:cNvSpPr>
                <a:spLocks noChangeArrowheads="1"/>
              </p:cNvSpPr>
              <p:nvPr/>
            </p:nvSpPr>
            <p:spPr bwMode="auto">
              <a:xfrm>
                <a:off x="2154"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1" name="Rectangle 125"/>
              <p:cNvSpPr>
                <a:spLocks noChangeArrowheads="1"/>
              </p:cNvSpPr>
              <p:nvPr/>
            </p:nvSpPr>
            <p:spPr bwMode="auto">
              <a:xfrm>
                <a:off x="2154"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2" name="Rectangle 126"/>
              <p:cNvSpPr>
                <a:spLocks noChangeArrowheads="1"/>
              </p:cNvSpPr>
              <p:nvPr/>
            </p:nvSpPr>
            <p:spPr bwMode="auto">
              <a:xfrm>
                <a:off x="2154"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3" name="Rectangle 127"/>
              <p:cNvSpPr>
                <a:spLocks noChangeArrowheads="1"/>
              </p:cNvSpPr>
              <p:nvPr/>
            </p:nvSpPr>
            <p:spPr bwMode="auto">
              <a:xfrm>
                <a:off x="2154"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Rectangle 128"/>
              <p:cNvSpPr>
                <a:spLocks noChangeArrowheads="1"/>
              </p:cNvSpPr>
              <p:nvPr/>
            </p:nvSpPr>
            <p:spPr bwMode="auto">
              <a:xfrm>
                <a:off x="2123" y="448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5" name="Rectangle 129"/>
              <p:cNvSpPr>
                <a:spLocks noChangeArrowheads="1"/>
              </p:cNvSpPr>
              <p:nvPr/>
            </p:nvSpPr>
            <p:spPr bwMode="auto">
              <a:xfrm>
                <a:off x="2123" y="4541"/>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6" name="Rectangle 130"/>
              <p:cNvSpPr>
                <a:spLocks noChangeArrowheads="1"/>
              </p:cNvSpPr>
              <p:nvPr/>
            </p:nvSpPr>
            <p:spPr bwMode="auto">
              <a:xfrm>
                <a:off x="2123" y="4594"/>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7" name="Rectangle 131"/>
              <p:cNvSpPr>
                <a:spLocks noChangeArrowheads="1"/>
              </p:cNvSpPr>
              <p:nvPr/>
            </p:nvSpPr>
            <p:spPr bwMode="auto">
              <a:xfrm>
                <a:off x="2123" y="4646"/>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8" name="Rectangle 132"/>
              <p:cNvSpPr>
                <a:spLocks noChangeArrowheads="1"/>
              </p:cNvSpPr>
              <p:nvPr/>
            </p:nvSpPr>
            <p:spPr bwMode="auto">
              <a:xfrm>
                <a:off x="2123" y="469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9" name="Rectangle 133"/>
              <p:cNvSpPr>
                <a:spLocks noChangeArrowheads="1"/>
              </p:cNvSpPr>
              <p:nvPr/>
            </p:nvSpPr>
            <p:spPr bwMode="auto">
              <a:xfrm>
                <a:off x="2123" y="4752"/>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0" name="Rectangle 134"/>
              <p:cNvSpPr>
                <a:spLocks noChangeArrowheads="1"/>
              </p:cNvSpPr>
              <p:nvPr/>
            </p:nvSpPr>
            <p:spPr bwMode="auto">
              <a:xfrm>
                <a:off x="209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1" name="Rectangle 135"/>
              <p:cNvSpPr>
                <a:spLocks noChangeArrowheads="1"/>
              </p:cNvSpPr>
              <p:nvPr/>
            </p:nvSpPr>
            <p:spPr bwMode="auto">
              <a:xfrm>
                <a:off x="209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2" name="Rectangle 136"/>
              <p:cNvSpPr>
                <a:spLocks noChangeArrowheads="1"/>
              </p:cNvSpPr>
              <p:nvPr/>
            </p:nvSpPr>
            <p:spPr bwMode="auto">
              <a:xfrm>
                <a:off x="209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3" name="Rectangle 137"/>
              <p:cNvSpPr>
                <a:spLocks noChangeArrowheads="1"/>
              </p:cNvSpPr>
              <p:nvPr/>
            </p:nvSpPr>
            <p:spPr bwMode="auto">
              <a:xfrm>
                <a:off x="209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4" name="Rectangle 138"/>
              <p:cNvSpPr>
                <a:spLocks noChangeArrowheads="1"/>
              </p:cNvSpPr>
              <p:nvPr/>
            </p:nvSpPr>
            <p:spPr bwMode="auto">
              <a:xfrm>
                <a:off x="209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5" name="Rectangle 139"/>
              <p:cNvSpPr>
                <a:spLocks noChangeArrowheads="1"/>
              </p:cNvSpPr>
              <p:nvPr/>
            </p:nvSpPr>
            <p:spPr bwMode="auto">
              <a:xfrm>
                <a:off x="209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6" name="Rectangle 140"/>
              <p:cNvSpPr>
                <a:spLocks noChangeArrowheads="1"/>
              </p:cNvSpPr>
              <p:nvPr/>
            </p:nvSpPr>
            <p:spPr bwMode="auto">
              <a:xfrm>
                <a:off x="206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7" name="Rectangle 141"/>
              <p:cNvSpPr>
                <a:spLocks noChangeArrowheads="1"/>
              </p:cNvSpPr>
              <p:nvPr/>
            </p:nvSpPr>
            <p:spPr bwMode="auto">
              <a:xfrm>
                <a:off x="206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8" name="Rectangle 142"/>
              <p:cNvSpPr>
                <a:spLocks noChangeArrowheads="1"/>
              </p:cNvSpPr>
              <p:nvPr/>
            </p:nvSpPr>
            <p:spPr bwMode="auto">
              <a:xfrm>
                <a:off x="206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9" name="Rectangle 143"/>
              <p:cNvSpPr>
                <a:spLocks noChangeArrowheads="1"/>
              </p:cNvSpPr>
              <p:nvPr/>
            </p:nvSpPr>
            <p:spPr bwMode="auto">
              <a:xfrm>
                <a:off x="206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0" name="Rectangle 144"/>
              <p:cNvSpPr>
                <a:spLocks noChangeArrowheads="1"/>
              </p:cNvSpPr>
              <p:nvPr/>
            </p:nvSpPr>
            <p:spPr bwMode="auto">
              <a:xfrm>
                <a:off x="206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1" name="Rectangle 145"/>
              <p:cNvSpPr>
                <a:spLocks noChangeArrowheads="1"/>
              </p:cNvSpPr>
              <p:nvPr/>
            </p:nvSpPr>
            <p:spPr bwMode="auto">
              <a:xfrm>
                <a:off x="206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2" name="Rectangle 146"/>
              <p:cNvSpPr>
                <a:spLocks noChangeArrowheads="1"/>
              </p:cNvSpPr>
              <p:nvPr/>
            </p:nvSpPr>
            <p:spPr bwMode="auto">
              <a:xfrm>
                <a:off x="203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3" name="Rectangle 147"/>
              <p:cNvSpPr>
                <a:spLocks noChangeArrowheads="1"/>
              </p:cNvSpPr>
              <p:nvPr/>
            </p:nvSpPr>
            <p:spPr bwMode="auto">
              <a:xfrm>
                <a:off x="203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4" name="Rectangle 148"/>
              <p:cNvSpPr>
                <a:spLocks noChangeArrowheads="1"/>
              </p:cNvSpPr>
              <p:nvPr/>
            </p:nvSpPr>
            <p:spPr bwMode="auto">
              <a:xfrm>
                <a:off x="203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5" name="Rectangle 149"/>
              <p:cNvSpPr>
                <a:spLocks noChangeArrowheads="1"/>
              </p:cNvSpPr>
              <p:nvPr/>
            </p:nvSpPr>
            <p:spPr bwMode="auto">
              <a:xfrm>
                <a:off x="203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6" name="Rectangle 150"/>
              <p:cNvSpPr>
                <a:spLocks noChangeArrowheads="1"/>
              </p:cNvSpPr>
              <p:nvPr/>
            </p:nvSpPr>
            <p:spPr bwMode="auto">
              <a:xfrm>
                <a:off x="203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7" name="Rectangle 151"/>
              <p:cNvSpPr>
                <a:spLocks noChangeArrowheads="1"/>
              </p:cNvSpPr>
              <p:nvPr/>
            </p:nvSpPr>
            <p:spPr bwMode="auto">
              <a:xfrm>
                <a:off x="203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8" name="Rectangle 152"/>
              <p:cNvSpPr>
                <a:spLocks noChangeArrowheads="1"/>
              </p:cNvSpPr>
              <p:nvPr/>
            </p:nvSpPr>
            <p:spPr bwMode="auto">
              <a:xfrm>
                <a:off x="200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9" name="Rectangle 153"/>
              <p:cNvSpPr>
                <a:spLocks noChangeArrowheads="1"/>
              </p:cNvSpPr>
              <p:nvPr/>
            </p:nvSpPr>
            <p:spPr bwMode="auto">
              <a:xfrm>
                <a:off x="200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0" name="Rectangle 154"/>
              <p:cNvSpPr>
                <a:spLocks noChangeArrowheads="1"/>
              </p:cNvSpPr>
              <p:nvPr/>
            </p:nvSpPr>
            <p:spPr bwMode="auto">
              <a:xfrm>
                <a:off x="200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1" name="Rectangle 155"/>
              <p:cNvSpPr>
                <a:spLocks noChangeArrowheads="1"/>
              </p:cNvSpPr>
              <p:nvPr/>
            </p:nvSpPr>
            <p:spPr bwMode="auto">
              <a:xfrm>
                <a:off x="200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2" name="Rectangle 156"/>
              <p:cNvSpPr>
                <a:spLocks noChangeArrowheads="1"/>
              </p:cNvSpPr>
              <p:nvPr/>
            </p:nvSpPr>
            <p:spPr bwMode="auto">
              <a:xfrm>
                <a:off x="200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3" name="Rectangle 157"/>
              <p:cNvSpPr>
                <a:spLocks noChangeArrowheads="1"/>
              </p:cNvSpPr>
              <p:nvPr/>
            </p:nvSpPr>
            <p:spPr bwMode="auto">
              <a:xfrm>
                <a:off x="200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4" name="Rectangle 158"/>
              <p:cNvSpPr>
                <a:spLocks noChangeArrowheads="1"/>
              </p:cNvSpPr>
              <p:nvPr/>
            </p:nvSpPr>
            <p:spPr bwMode="auto">
              <a:xfrm>
                <a:off x="197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5" name="Rectangle 159"/>
              <p:cNvSpPr>
                <a:spLocks noChangeArrowheads="1"/>
              </p:cNvSpPr>
              <p:nvPr/>
            </p:nvSpPr>
            <p:spPr bwMode="auto">
              <a:xfrm>
                <a:off x="197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6" name="Rectangle 160"/>
              <p:cNvSpPr>
                <a:spLocks noChangeArrowheads="1"/>
              </p:cNvSpPr>
              <p:nvPr/>
            </p:nvSpPr>
            <p:spPr bwMode="auto">
              <a:xfrm>
                <a:off x="197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Rectangle 161"/>
              <p:cNvSpPr>
                <a:spLocks noChangeArrowheads="1"/>
              </p:cNvSpPr>
              <p:nvPr/>
            </p:nvSpPr>
            <p:spPr bwMode="auto">
              <a:xfrm>
                <a:off x="197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8" name="Rectangle 162"/>
              <p:cNvSpPr>
                <a:spLocks noChangeArrowheads="1"/>
              </p:cNvSpPr>
              <p:nvPr/>
            </p:nvSpPr>
            <p:spPr bwMode="auto">
              <a:xfrm>
                <a:off x="197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9" name="Rectangle 163"/>
              <p:cNvSpPr>
                <a:spLocks noChangeArrowheads="1"/>
              </p:cNvSpPr>
              <p:nvPr/>
            </p:nvSpPr>
            <p:spPr bwMode="auto">
              <a:xfrm>
                <a:off x="197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Rectangle 164"/>
              <p:cNvSpPr>
                <a:spLocks noChangeArrowheads="1"/>
              </p:cNvSpPr>
              <p:nvPr/>
            </p:nvSpPr>
            <p:spPr bwMode="auto">
              <a:xfrm>
                <a:off x="8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1" name="Rectangle 165"/>
              <p:cNvSpPr>
                <a:spLocks noChangeArrowheads="1"/>
              </p:cNvSpPr>
              <p:nvPr/>
            </p:nvSpPr>
            <p:spPr bwMode="auto">
              <a:xfrm>
                <a:off x="8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2" name="Rectangle 166"/>
              <p:cNvSpPr>
                <a:spLocks noChangeArrowheads="1"/>
              </p:cNvSpPr>
              <p:nvPr/>
            </p:nvSpPr>
            <p:spPr bwMode="auto">
              <a:xfrm>
                <a:off x="8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3" name="Rectangle 167"/>
              <p:cNvSpPr>
                <a:spLocks noChangeArrowheads="1"/>
              </p:cNvSpPr>
              <p:nvPr/>
            </p:nvSpPr>
            <p:spPr bwMode="auto">
              <a:xfrm>
                <a:off x="8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4" name="Rectangle 168"/>
              <p:cNvSpPr>
                <a:spLocks noChangeArrowheads="1"/>
              </p:cNvSpPr>
              <p:nvPr/>
            </p:nvSpPr>
            <p:spPr bwMode="auto">
              <a:xfrm>
                <a:off x="8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5" name="Rectangle 169"/>
              <p:cNvSpPr>
                <a:spLocks noChangeArrowheads="1"/>
              </p:cNvSpPr>
              <p:nvPr/>
            </p:nvSpPr>
            <p:spPr bwMode="auto">
              <a:xfrm>
                <a:off x="8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70"/>
              <p:cNvSpPr>
                <a:spLocks noChangeArrowheads="1"/>
              </p:cNvSpPr>
              <p:nvPr/>
            </p:nvSpPr>
            <p:spPr bwMode="auto">
              <a:xfrm>
                <a:off x="807"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71"/>
              <p:cNvSpPr>
                <a:spLocks noChangeArrowheads="1"/>
              </p:cNvSpPr>
              <p:nvPr/>
            </p:nvSpPr>
            <p:spPr bwMode="auto">
              <a:xfrm>
                <a:off x="807"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72"/>
              <p:cNvSpPr>
                <a:spLocks noChangeArrowheads="1"/>
              </p:cNvSpPr>
              <p:nvPr/>
            </p:nvSpPr>
            <p:spPr bwMode="auto">
              <a:xfrm>
                <a:off x="807"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73"/>
              <p:cNvSpPr>
                <a:spLocks noChangeArrowheads="1"/>
              </p:cNvSpPr>
              <p:nvPr/>
            </p:nvSpPr>
            <p:spPr bwMode="auto">
              <a:xfrm>
                <a:off x="807"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74"/>
              <p:cNvSpPr>
                <a:spLocks noChangeArrowheads="1"/>
              </p:cNvSpPr>
              <p:nvPr/>
            </p:nvSpPr>
            <p:spPr bwMode="auto">
              <a:xfrm>
                <a:off x="807"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75"/>
              <p:cNvSpPr>
                <a:spLocks noChangeArrowheads="1"/>
              </p:cNvSpPr>
              <p:nvPr/>
            </p:nvSpPr>
            <p:spPr bwMode="auto">
              <a:xfrm>
                <a:off x="807"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76"/>
              <p:cNvSpPr>
                <a:spLocks noChangeArrowheads="1"/>
              </p:cNvSpPr>
              <p:nvPr/>
            </p:nvSpPr>
            <p:spPr bwMode="auto">
              <a:xfrm>
                <a:off x="783"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77"/>
              <p:cNvSpPr>
                <a:spLocks noChangeArrowheads="1"/>
              </p:cNvSpPr>
              <p:nvPr/>
            </p:nvSpPr>
            <p:spPr bwMode="auto">
              <a:xfrm>
                <a:off x="783"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78"/>
              <p:cNvSpPr>
                <a:spLocks noChangeArrowheads="1"/>
              </p:cNvSpPr>
              <p:nvPr/>
            </p:nvSpPr>
            <p:spPr bwMode="auto">
              <a:xfrm>
                <a:off x="783"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79"/>
              <p:cNvSpPr>
                <a:spLocks noChangeArrowheads="1"/>
              </p:cNvSpPr>
              <p:nvPr/>
            </p:nvSpPr>
            <p:spPr bwMode="auto">
              <a:xfrm>
                <a:off x="783"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80"/>
              <p:cNvSpPr>
                <a:spLocks noChangeArrowheads="1"/>
              </p:cNvSpPr>
              <p:nvPr/>
            </p:nvSpPr>
            <p:spPr bwMode="auto">
              <a:xfrm>
                <a:off x="783"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81"/>
              <p:cNvSpPr>
                <a:spLocks noChangeArrowheads="1"/>
              </p:cNvSpPr>
              <p:nvPr/>
            </p:nvSpPr>
            <p:spPr bwMode="auto">
              <a:xfrm>
                <a:off x="783"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82"/>
              <p:cNvSpPr>
                <a:spLocks noChangeArrowheads="1"/>
              </p:cNvSpPr>
              <p:nvPr/>
            </p:nvSpPr>
            <p:spPr bwMode="auto">
              <a:xfrm>
                <a:off x="758"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Rectangle 183"/>
              <p:cNvSpPr>
                <a:spLocks noChangeArrowheads="1"/>
              </p:cNvSpPr>
              <p:nvPr/>
            </p:nvSpPr>
            <p:spPr bwMode="auto">
              <a:xfrm>
                <a:off x="758"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Rectangle 184"/>
              <p:cNvSpPr>
                <a:spLocks noChangeArrowheads="1"/>
              </p:cNvSpPr>
              <p:nvPr/>
            </p:nvSpPr>
            <p:spPr bwMode="auto">
              <a:xfrm>
                <a:off x="758"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1" name="Rectangle 185"/>
              <p:cNvSpPr>
                <a:spLocks noChangeArrowheads="1"/>
              </p:cNvSpPr>
              <p:nvPr/>
            </p:nvSpPr>
            <p:spPr bwMode="auto">
              <a:xfrm>
                <a:off x="758"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Rectangle 186"/>
              <p:cNvSpPr>
                <a:spLocks noChangeArrowheads="1"/>
              </p:cNvSpPr>
              <p:nvPr/>
            </p:nvSpPr>
            <p:spPr bwMode="auto">
              <a:xfrm>
                <a:off x="758"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3" name="Rectangle 187"/>
              <p:cNvSpPr>
                <a:spLocks noChangeArrowheads="1"/>
              </p:cNvSpPr>
              <p:nvPr/>
            </p:nvSpPr>
            <p:spPr bwMode="auto">
              <a:xfrm>
                <a:off x="758"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4" name="Rectangle 188"/>
              <p:cNvSpPr>
                <a:spLocks noChangeArrowheads="1"/>
              </p:cNvSpPr>
              <p:nvPr/>
            </p:nvSpPr>
            <p:spPr bwMode="auto">
              <a:xfrm>
                <a:off x="7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5" name="Rectangle 189"/>
              <p:cNvSpPr>
                <a:spLocks noChangeArrowheads="1"/>
              </p:cNvSpPr>
              <p:nvPr/>
            </p:nvSpPr>
            <p:spPr bwMode="auto">
              <a:xfrm>
                <a:off x="7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Rectangle 190"/>
              <p:cNvSpPr>
                <a:spLocks noChangeArrowheads="1"/>
              </p:cNvSpPr>
              <p:nvPr/>
            </p:nvSpPr>
            <p:spPr bwMode="auto">
              <a:xfrm>
                <a:off x="7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Rectangle 191"/>
              <p:cNvSpPr>
                <a:spLocks noChangeArrowheads="1"/>
              </p:cNvSpPr>
              <p:nvPr/>
            </p:nvSpPr>
            <p:spPr bwMode="auto">
              <a:xfrm>
                <a:off x="7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Rectangle 192"/>
              <p:cNvSpPr>
                <a:spLocks noChangeArrowheads="1"/>
              </p:cNvSpPr>
              <p:nvPr/>
            </p:nvSpPr>
            <p:spPr bwMode="auto">
              <a:xfrm>
                <a:off x="7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9" name="Rectangle 193"/>
              <p:cNvSpPr>
                <a:spLocks noChangeArrowheads="1"/>
              </p:cNvSpPr>
              <p:nvPr/>
            </p:nvSpPr>
            <p:spPr bwMode="auto">
              <a:xfrm>
                <a:off x="7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Rectangle 194"/>
              <p:cNvSpPr>
                <a:spLocks noChangeArrowheads="1"/>
              </p:cNvSpPr>
              <p:nvPr/>
            </p:nvSpPr>
            <p:spPr bwMode="auto">
              <a:xfrm>
                <a:off x="708"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Rectangle 195"/>
              <p:cNvSpPr>
                <a:spLocks noChangeArrowheads="1"/>
              </p:cNvSpPr>
              <p:nvPr/>
            </p:nvSpPr>
            <p:spPr bwMode="auto">
              <a:xfrm>
                <a:off x="708"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2" name="Rectangle 196"/>
              <p:cNvSpPr>
                <a:spLocks noChangeArrowheads="1"/>
              </p:cNvSpPr>
              <p:nvPr/>
            </p:nvSpPr>
            <p:spPr bwMode="auto">
              <a:xfrm>
                <a:off x="708"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3" name="Rectangle 197"/>
              <p:cNvSpPr>
                <a:spLocks noChangeArrowheads="1"/>
              </p:cNvSpPr>
              <p:nvPr/>
            </p:nvSpPr>
            <p:spPr bwMode="auto">
              <a:xfrm>
                <a:off x="708"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Rectangle 198"/>
              <p:cNvSpPr>
                <a:spLocks noChangeArrowheads="1"/>
              </p:cNvSpPr>
              <p:nvPr/>
            </p:nvSpPr>
            <p:spPr bwMode="auto">
              <a:xfrm>
                <a:off x="708"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Rectangle 199"/>
              <p:cNvSpPr>
                <a:spLocks noChangeArrowheads="1"/>
              </p:cNvSpPr>
              <p:nvPr/>
            </p:nvSpPr>
            <p:spPr bwMode="auto">
              <a:xfrm>
                <a:off x="708"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Rectangle 200"/>
              <p:cNvSpPr>
                <a:spLocks noChangeArrowheads="1"/>
              </p:cNvSpPr>
              <p:nvPr/>
            </p:nvSpPr>
            <p:spPr bwMode="auto">
              <a:xfrm>
                <a:off x="684" y="45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7" name="Rectangle 201"/>
              <p:cNvSpPr>
                <a:spLocks noChangeArrowheads="1"/>
              </p:cNvSpPr>
              <p:nvPr/>
            </p:nvSpPr>
            <p:spPr bwMode="auto">
              <a:xfrm>
                <a:off x="684" y="45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Rectangle 202"/>
              <p:cNvSpPr>
                <a:spLocks noChangeArrowheads="1"/>
              </p:cNvSpPr>
              <p:nvPr/>
            </p:nvSpPr>
            <p:spPr bwMode="auto">
              <a:xfrm>
                <a:off x="684" y="459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Rectangle 203"/>
              <p:cNvSpPr>
                <a:spLocks noChangeArrowheads="1"/>
              </p:cNvSpPr>
              <p:nvPr/>
            </p:nvSpPr>
            <p:spPr bwMode="auto">
              <a:xfrm>
                <a:off x="684" y="4640"/>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0" name="Rectangle 204"/>
              <p:cNvSpPr>
                <a:spLocks noChangeArrowheads="1"/>
              </p:cNvSpPr>
              <p:nvPr/>
            </p:nvSpPr>
            <p:spPr bwMode="auto">
              <a:xfrm>
                <a:off x="684" y="4683"/>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16" name="Group 406"/>
            <p:cNvGrpSpPr/>
            <p:nvPr/>
          </p:nvGrpSpPr>
          <p:grpSpPr bwMode="auto">
            <a:xfrm>
              <a:off x="-890591" y="6964363"/>
              <a:ext cx="9272586" cy="2530475"/>
              <a:chOff x="-561" y="4387"/>
              <a:chExt cx="5841" cy="1594"/>
            </a:xfrm>
            <a:grpFill/>
          </p:grpSpPr>
          <p:sp>
            <p:nvSpPr>
              <p:cNvPr id="121" name="Rectangle 206"/>
              <p:cNvSpPr>
                <a:spLocks noChangeArrowheads="1"/>
              </p:cNvSpPr>
              <p:nvPr/>
            </p:nvSpPr>
            <p:spPr bwMode="auto">
              <a:xfrm>
                <a:off x="684" y="472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207"/>
              <p:cNvSpPr>
                <a:spLocks noChangeArrowheads="1"/>
              </p:cNvSpPr>
              <p:nvPr/>
            </p:nvSpPr>
            <p:spPr bwMode="auto">
              <a:xfrm>
                <a:off x="102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208"/>
              <p:cNvSpPr>
                <a:spLocks noChangeArrowheads="1"/>
              </p:cNvSpPr>
              <p:nvPr/>
            </p:nvSpPr>
            <p:spPr bwMode="auto">
              <a:xfrm>
                <a:off x="102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209"/>
              <p:cNvSpPr>
                <a:spLocks noChangeArrowheads="1"/>
              </p:cNvSpPr>
              <p:nvPr/>
            </p:nvSpPr>
            <p:spPr bwMode="auto">
              <a:xfrm>
                <a:off x="102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210"/>
              <p:cNvSpPr>
                <a:spLocks noChangeArrowheads="1"/>
              </p:cNvSpPr>
              <p:nvPr/>
            </p:nvSpPr>
            <p:spPr bwMode="auto">
              <a:xfrm>
                <a:off x="102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211"/>
              <p:cNvSpPr>
                <a:spLocks noChangeArrowheads="1"/>
              </p:cNvSpPr>
              <p:nvPr/>
            </p:nvSpPr>
            <p:spPr bwMode="auto">
              <a:xfrm>
                <a:off x="102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212"/>
              <p:cNvSpPr>
                <a:spLocks noChangeArrowheads="1"/>
              </p:cNvSpPr>
              <p:nvPr/>
            </p:nvSpPr>
            <p:spPr bwMode="auto">
              <a:xfrm>
                <a:off x="102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213"/>
              <p:cNvSpPr>
                <a:spLocks noChangeArrowheads="1"/>
              </p:cNvSpPr>
              <p:nvPr/>
            </p:nvSpPr>
            <p:spPr bwMode="auto">
              <a:xfrm>
                <a:off x="10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214"/>
              <p:cNvSpPr>
                <a:spLocks noChangeArrowheads="1"/>
              </p:cNvSpPr>
              <p:nvPr/>
            </p:nvSpPr>
            <p:spPr bwMode="auto">
              <a:xfrm>
                <a:off x="10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215"/>
              <p:cNvSpPr>
                <a:spLocks noChangeArrowheads="1"/>
              </p:cNvSpPr>
              <p:nvPr/>
            </p:nvSpPr>
            <p:spPr bwMode="auto">
              <a:xfrm>
                <a:off x="10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216"/>
              <p:cNvSpPr>
                <a:spLocks noChangeArrowheads="1"/>
              </p:cNvSpPr>
              <p:nvPr/>
            </p:nvSpPr>
            <p:spPr bwMode="auto">
              <a:xfrm>
                <a:off x="10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217"/>
              <p:cNvSpPr>
                <a:spLocks noChangeArrowheads="1"/>
              </p:cNvSpPr>
              <p:nvPr/>
            </p:nvSpPr>
            <p:spPr bwMode="auto">
              <a:xfrm>
                <a:off x="10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218"/>
              <p:cNvSpPr>
                <a:spLocks noChangeArrowheads="1"/>
              </p:cNvSpPr>
              <p:nvPr/>
            </p:nvSpPr>
            <p:spPr bwMode="auto">
              <a:xfrm>
                <a:off x="10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219"/>
              <p:cNvSpPr>
                <a:spLocks noChangeArrowheads="1"/>
              </p:cNvSpPr>
              <p:nvPr/>
            </p:nvSpPr>
            <p:spPr bwMode="auto">
              <a:xfrm>
                <a:off x="978" y="466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220"/>
              <p:cNvSpPr>
                <a:spLocks noChangeArrowheads="1"/>
              </p:cNvSpPr>
              <p:nvPr/>
            </p:nvSpPr>
            <p:spPr bwMode="auto">
              <a:xfrm>
                <a:off x="978" y="47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221"/>
              <p:cNvSpPr>
                <a:spLocks noChangeArrowheads="1"/>
              </p:cNvSpPr>
              <p:nvPr/>
            </p:nvSpPr>
            <p:spPr bwMode="auto">
              <a:xfrm>
                <a:off x="978" y="47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222"/>
              <p:cNvSpPr>
                <a:spLocks noChangeArrowheads="1"/>
              </p:cNvSpPr>
              <p:nvPr/>
            </p:nvSpPr>
            <p:spPr bwMode="auto">
              <a:xfrm>
                <a:off x="978" y="479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223"/>
              <p:cNvSpPr>
                <a:spLocks noChangeArrowheads="1"/>
              </p:cNvSpPr>
              <p:nvPr/>
            </p:nvSpPr>
            <p:spPr bwMode="auto">
              <a:xfrm>
                <a:off x="978" y="484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224"/>
              <p:cNvSpPr>
                <a:spLocks noChangeArrowheads="1"/>
              </p:cNvSpPr>
              <p:nvPr/>
            </p:nvSpPr>
            <p:spPr bwMode="auto">
              <a:xfrm>
                <a:off x="978" y="4884"/>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225"/>
              <p:cNvSpPr>
                <a:spLocks noChangeArrowheads="1"/>
              </p:cNvSpPr>
              <p:nvPr/>
            </p:nvSpPr>
            <p:spPr bwMode="auto">
              <a:xfrm>
                <a:off x="953"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226"/>
              <p:cNvSpPr>
                <a:spLocks noChangeArrowheads="1"/>
              </p:cNvSpPr>
              <p:nvPr/>
            </p:nvSpPr>
            <p:spPr bwMode="auto">
              <a:xfrm>
                <a:off x="953"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227"/>
              <p:cNvSpPr>
                <a:spLocks noChangeArrowheads="1"/>
              </p:cNvSpPr>
              <p:nvPr/>
            </p:nvSpPr>
            <p:spPr bwMode="auto">
              <a:xfrm>
                <a:off x="953"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228"/>
              <p:cNvSpPr>
                <a:spLocks noChangeArrowheads="1"/>
              </p:cNvSpPr>
              <p:nvPr/>
            </p:nvSpPr>
            <p:spPr bwMode="auto">
              <a:xfrm>
                <a:off x="953"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229"/>
              <p:cNvSpPr>
                <a:spLocks noChangeArrowheads="1"/>
              </p:cNvSpPr>
              <p:nvPr/>
            </p:nvSpPr>
            <p:spPr bwMode="auto">
              <a:xfrm>
                <a:off x="953"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230"/>
              <p:cNvSpPr>
                <a:spLocks noChangeArrowheads="1"/>
              </p:cNvSpPr>
              <p:nvPr/>
            </p:nvSpPr>
            <p:spPr bwMode="auto">
              <a:xfrm>
                <a:off x="953"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231"/>
              <p:cNvSpPr>
                <a:spLocks noChangeArrowheads="1"/>
              </p:cNvSpPr>
              <p:nvPr/>
            </p:nvSpPr>
            <p:spPr bwMode="auto">
              <a:xfrm>
                <a:off x="928"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232"/>
              <p:cNvSpPr>
                <a:spLocks noChangeArrowheads="1"/>
              </p:cNvSpPr>
              <p:nvPr/>
            </p:nvSpPr>
            <p:spPr bwMode="auto">
              <a:xfrm>
                <a:off x="928"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233"/>
              <p:cNvSpPr>
                <a:spLocks noChangeArrowheads="1"/>
              </p:cNvSpPr>
              <p:nvPr/>
            </p:nvSpPr>
            <p:spPr bwMode="auto">
              <a:xfrm>
                <a:off x="928"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234"/>
              <p:cNvSpPr>
                <a:spLocks noChangeArrowheads="1"/>
              </p:cNvSpPr>
              <p:nvPr/>
            </p:nvSpPr>
            <p:spPr bwMode="auto">
              <a:xfrm>
                <a:off x="928"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235"/>
              <p:cNvSpPr>
                <a:spLocks noChangeArrowheads="1"/>
              </p:cNvSpPr>
              <p:nvPr/>
            </p:nvSpPr>
            <p:spPr bwMode="auto">
              <a:xfrm>
                <a:off x="928"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236"/>
              <p:cNvSpPr>
                <a:spLocks noChangeArrowheads="1"/>
              </p:cNvSpPr>
              <p:nvPr/>
            </p:nvSpPr>
            <p:spPr bwMode="auto">
              <a:xfrm>
                <a:off x="928"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237"/>
              <p:cNvSpPr>
                <a:spLocks noChangeArrowheads="1"/>
              </p:cNvSpPr>
              <p:nvPr/>
            </p:nvSpPr>
            <p:spPr bwMode="auto">
              <a:xfrm>
                <a:off x="9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238"/>
              <p:cNvSpPr>
                <a:spLocks noChangeArrowheads="1"/>
              </p:cNvSpPr>
              <p:nvPr/>
            </p:nvSpPr>
            <p:spPr bwMode="auto">
              <a:xfrm>
                <a:off x="9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239"/>
              <p:cNvSpPr>
                <a:spLocks noChangeArrowheads="1"/>
              </p:cNvSpPr>
              <p:nvPr/>
            </p:nvSpPr>
            <p:spPr bwMode="auto">
              <a:xfrm>
                <a:off x="9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240"/>
              <p:cNvSpPr>
                <a:spLocks noChangeArrowheads="1"/>
              </p:cNvSpPr>
              <p:nvPr/>
            </p:nvSpPr>
            <p:spPr bwMode="auto">
              <a:xfrm>
                <a:off x="9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241"/>
              <p:cNvSpPr>
                <a:spLocks noChangeArrowheads="1"/>
              </p:cNvSpPr>
              <p:nvPr/>
            </p:nvSpPr>
            <p:spPr bwMode="auto">
              <a:xfrm>
                <a:off x="9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242"/>
              <p:cNvSpPr>
                <a:spLocks noChangeArrowheads="1"/>
              </p:cNvSpPr>
              <p:nvPr/>
            </p:nvSpPr>
            <p:spPr bwMode="auto">
              <a:xfrm>
                <a:off x="9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243"/>
              <p:cNvSpPr>
                <a:spLocks noChangeArrowheads="1"/>
              </p:cNvSpPr>
              <p:nvPr/>
            </p:nvSpPr>
            <p:spPr bwMode="auto">
              <a:xfrm>
                <a:off x="87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244"/>
              <p:cNvSpPr>
                <a:spLocks noChangeArrowheads="1"/>
              </p:cNvSpPr>
              <p:nvPr/>
            </p:nvSpPr>
            <p:spPr bwMode="auto">
              <a:xfrm>
                <a:off x="87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245"/>
              <p:cNvSpPr>
                <a:spLocks noChangeArrowheads="1"/>
              </p:cNvSpPr>
              <p:nvPr/>
            </p:nvSpPr>
            <p:spPr bwMode="auto">
              <a:xfrm>
                <a:off x="87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246"/>
              <p:cNvSpPr>
                <a:spLocks noChangeArrowheads="1"/>
              </p:cNvSpPr>
              <p:nvPr/>
            </p:nvSpPr>
            <p:spPr bwMode="auto">
              <a:xfrm>
                <a:off x="87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Rectangle 247"/>
              <p:cNvSpPr>
                <a:spLocks noChangeArrowheads="1"/>
              </p:cNvSpPr>
              <p:nvPr/>
            </p:nvSpPr>
            <p:spPr bwMode="auto">
              <a:xfrm>
                <a:off x="87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3" name="Rectangle 248"/>
              <p:cNvSpPr>
                <a:spLocks noChangeArrowheads="1"/>
              </p:cNvSpPr>
              <p:nvPr/>
            </p:nvSpPr>
            <p:spPr bwMode="auto">
              <a:xfrm>
                <a:off x="87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4" name="Rectangle 249"/>
              <p:cNvSpPr>
                <a:spLocks noChangeArrowheads="1"/>
              </p:cNvSpPr>
              <p:nvPr/>
            </p:nvSpPr>
            <p:spPr bwMode="auto">
              <a:xfrm>
                <a:off x="938" y="4821"/>
                <a:ext cx="13"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5" name="Rectangle 250"/>
              <p:cNvSpPr>
                <a:spLocks noChangeArrowheads="1"/>
              </p:cNvSpPr>
              <p:nvPr/>
            </p:nvSpPr>
            <p:spPr bwMode="auto">
              <a:xfrm>
                <a:off x="963" y="4820"/>
                <a:ext cx="12"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Freeform 251"/>
              <p:cNvSpPr>
                <a:spLocks noEditPoints="1"/>
              </p:cNvSpPr>
              <p:nvPr/>
            </p:nvSpPr>
            <p:spPr bwMode="auto">
              <a:xfrm>
                <a:off x="-561" y="4531"/>
                <a:ext cx="773" cy="1450"/>
              </a:xfrm>
              <a:custGeom>
                <a:avLst/>
                <a:gdLst>
                  <a:gd name="T0" fmla="*/ 240 w 773"/>
                  <a:gd name="T1" fmla="*/ 59 h 1450"/>
                  <a:gd name="T2" fmla="*/ 27 w 773"/>
                  <a:gd name="T3" fmla="*/ 353 h 1450"/>
                  <a:gd name="T4" fmla="*/ 27 w 773"/>
                  <a:gd name="T5" fmla="*/ 333 h 1450"/>
                  <a:gd name="T6" fmla="*/ 42 w 773"/>
                  <a:gd name="T7" fmla="*/ 361 h 1450"/>
                  <a:gd name="T8" fmla="*/ 33 w 773"/>
                  <a:gd name="T9" fmla="*/ 333 h 1450"/>
                  <a:gd name="T10" fmla="*/ 33 w 773"/>
                  <a:gd name="T11" fmla="*/ 298 h 1450"/>
                  <a:gd name="T12" fmla="*/ 58 w 773"/>
                  <a:gd name="T13" fmla="*/ 339 h 1450"/>
                  <a:gd name="T14" fmla="*/ 58 w 773"/>
                  <a:gd name="T15" fmla="*/ 318 h 1450"/>
                  <a:gd name="T16" fmla="*/ 140 w 773"/>
                  <a:gd name="T17" fmla="*/ 49 h 1450"/>
                  <a:gd name="T18" fmla="*/ 150 w 773"/>
                  <a:gd name="T19" fmla="*/ 88 h 1450"/>
                  <a:gd name="T20" fmla="*/ 135 w 773"/>
                  <a:gd name="T21" fmla="*/ 61 h 1450"/>
                  <a:gd name="T22" fmla="*/ 126 w 773"/>
                  <a:gd name="T23" fmla="*/ 99 h 1450"/>
                  <a:gd name="T24" fmla="*/ 110 w 773"/>
                  <a:gd name="T25" fmla="*/ 49 h 1450"/>
                  <a:gd name="T26" fmla="*/ 110 w 773"/>
                  <a:gd name="T27" fmla="*/ 106 h 1450"/>
                  <a:gd name="T28" fmla="*/ 111 w 773"/>
                  <a:gd name="T29" fmla="*/ 213 h 1450"/>
                  <a:gd name="T30" fmla="*/ 111 w 773"/>
                  <a:gd name="T31" fmla="*/ 164 h 1450"/>
                  <a:gd name="T32" fmla="*/ 126 w 773"/>
                  <a:gd name="T33" fmla="*/ 118 h 1450"/>
                  <a:gd name="T34" fmla="*/ 136 w 773"/>
                  <a:gd name="T35" fmla="*/ 213 h 1450"/>
                  <a:gd name="T36" fmla="*/ 136 w 773"/>
                  <a:gd name="T37" fmla="*/ 156 h 1450"/>
                  <a:gd name="T38" fmla="*/ 141 w 773"/>
                  <a:gd name="T39" fmla="*/ 233 h 1450"/>
                  <a:gd name="T40" fmla="*/ 141 w 773"/>
                  <a:gd name="T41" fmla="*/ 183 h 1450"/>
                  <a:gd name="T42" fmla="*/ 151 w 773"/>
                  <a:gd name="T43" fmla="*/ 144 h 1450"/>
                  <a:gd name="T44" fmla="*/ 301 w 773"/>
                  <a:gd name="T45" fmla="*/ 446 h 1450"/>
                  <a:gd name="T46" fmla="*/ 301 w 773"/>
                  <a:gd name="T47" fmla="*/ 358 h 1450"/>
                  <a:gd name="T48" fmla="*/ 273 w 773"/>
                  <a:gd name="T49" fmla="*/ 300 h 1450"/>
                  <a:gd name="T50" fmla="*/ 273 w 773"/>
                  <a:gd name="T51" fmla="*/ 226 h 1450"/>
                  <a:gd name="T52" fmla="*/ 301 w 773"/>
                  <a:gd name="T53" fmla="*/ 168 h 1450"/>
                  <a:gd name="T54" fmla="*/ 301 w 773"/>
                  <a:gd name="T55" fmla="*/ 124 h 1450"/>
                  <a:gd name="T56" fmla="*/ 343 w 773"/>
                  <a:gd name="T57" fmla="*/ 446 h 1450"/>
                  <a:gd name="T58" fmla="*/ 315 w 773"/>
                  <a:gd name="T59" fmla="*/ 388 h 1450"/>
                  <a:gd name="T60" fmla="*/ 315 w 773"/>
                  <a:gd name="T61" fmla="*/ 314 h 1450"/>
                  <a:gd name="T62" fmla="*/ 343 w 773"/>
                  <a:gd name="T63" fmla="*/ 256 h 1450"/>
                  <a:gd name="T64" fmla="*/ 343 w 773"/>
                  <a:gd name="T65" fmla="*/ 212 h 1450"/>
                  <a:gd name="T66" fmla="*/ 343 w 773"/>
                  <a:gd name="T67" fmla="*/ 124 h 1450"/>
                  <a:gd name="T68" fmla="*/ 357 w 773"/>
                  <a:gd name="T69" fmla="*/ 475 h 1450"/>
                  <a:gd name="T70" fmla="*/ 357 w 773"/>
                  <a:gd name="T71" fmla="*/ 401 h 1450"/>
                  <a:gd name="T72" fmla="*/ 385 w 773"/>
                  <a:gd name="T73" fmla="*/ 343 h 1450"/>
                  <a:gd name="T74" fmla="*/ 385 w 773"/>
                  <a:gd name="T75" fmla="*/ 300 h 1450"/>
                  <a:gd name="T76" fmla="*/ 385 w 773"/>
                  <a:gd name="T77" fmla="*/ 212 h 1450"/>
                  <a:gd name="T78" fmla="*/ 357 w 773"/>
                  <a:gd name="T79" fmla="*/ 154 h 1450"/>
                  <a:gd name="T80" fmla="*/ 357 w 773"/>
                  <a:gd name="T81" fmla="*/ 80 h 1450"/>
                  <a:gd name="T82" fmla="*/ 587 w 773"/>
                  <a:gd name="T83" fmla="*/ 267 h 1450"/>
                  <a:gd name="T84" fmla="*/ 587 w 773"/>
                  <a:gd name="T85" fmla="*/ 202 h 1450"/>
                  <a:gd name="T86" fmla="*/ 612 w 773"/>
                  <a:gd name="T87" fmla="*/ 340 h 1450"/>
                  <a:gd name="T88" fmla="*/ 599 w 773"/>
                  <a:gd name="T89" fmla="*/ 247 h 1450"/>
                  <a:gd name="T90" fmla="*/ 599 w 773"/>
                  <a:gd name="T91" fmla="*/ 129 h 1450"/>
                  <a:gd name="T92" fmla="*/ 637 w 773"/>
                  <a:gd name="T93" fmla="*/ 314 h 1450"/>
                  <a:gd name="T94" fmla="*/ 637 w 773"/>
                  <a:gd name="T95" fmla="*/ 247 h 1450"/>
                  <a:gd name="T96" fmla="*/ 637 w 773"/>
                  <a:gd name="T97" fmla="*/ 109 h 1450"/>
                  <a:gd name="T98" fmla="*/ 650 w 773"/>
                  <a:gd name="T99" fmla="*/ 294 h 1450"/>
                  <a:gd name="T100" fmla="*/ 650 w 773"/>
                  <a:gd name="T101" fmla="*/ 176 h 1450"/>
                  <a:gd name="T102" fmla="*/ 662 w 773"/>
                  <a:gd name="T103" fmla="*/ 83 h 1450"/>
                  <a:gd name="T104" fmla="*/ 688 w 773"/>
                  <a:gd name="T105" fmla="*/ 294 h 1450"/>
                  <a:gd name="T106" fmla="*/ 688 w 773"/>
                  <a:gd name="T107" fmla="*/ 156 h 1450"/>
                  <a:gd name="T108" fmla="*/ 701 w 773"/>
                  <a:gd name="T109" fmla="*/ 340 h 1450"/>
                  <a:gd name="T110" fmla="*/ 701 w 773"/>
                  <a:gd name="T111" fmla="*/ 221 h 1450"/>
                  <a:gd name="T112" fmla="*/ 713 w 773"/>
                  <a:gd name="T113" fmla="*/ 129 h 1450"/>
                  <a:gd name="T114" fmla="*/ 738 w 773"/>
                  <a:gd name="T115" fmla="*/ 340 h 1450"/>
                  <a:gd name="T116" fmla="*/ 738 w 773"/>
                  <a:gd name="T117" fmla="*/ 202 h 1450"/>
                  <a:gd name="T118" fmla="*/ 726 w 773"/>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1450">
                    <a:moveTo>
                      <a:pt x="1" y="1450"/>
                    </a:moveTo>
                    <a:lnTo>
                      <a:pt x="773" y="1450"/>
                    </a:lnTo>
                    <a:lnTo>
                      <a:pt x="770" y="194"/>
                    </a:lnTo>
                    <a:lnTo>
                      <a:pt x="769" y="39"/>
                    </a:lnTo>
                    <a:lnTo>
                      <a:pt x="550" y="39"/>
                    </a:lnTo>
                    <a:lnTo>
                      <a:pt x="545" y="278"/>
                    </a:lnTo>
                    <a:lnTo>
                      <a:pt x="500" y="278"/>
                    </a:lnTo>
                    <a:lnTo>
                      <a:pt x="500" y="257"/>
                    </a:lnTo>
                    <a:lnTo>
                      <a:pt x="406" y="256"/>
                    </a:lnTo>
                    <a:lnTo>
                      <a:pt x="406" y="59"/>
                    </a:lnTo>
                    <a:lnTo>
                      <a:pt x="240" y="59"/>
                    </a:lnTo>
                    <a:lnTo>
                      <a:pt x="241" y="221"/>
                    </a:lnTo>
                    <a:lnTo>
                      <a:pt x="177" y="221"/>
                    </a:lnTo>
                    <a:lnTo>
                      <a:pt x="177" y="0"/>
                    </a:lnTo>
                    <a:lnTo>
                      <a:pt x="73" y="0"/>
                    </a:lnTo>
                    <a:lnTo>
                      <a:pt x="75" y="280"/>
                    </a:lnTo>
                    <a:lnTo>
                      <a:pt x="0" y="280"/>
                    </a:lnTo>
                    <a:lnTo>
                      <a:pt x="1"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6" y="30"/>
                    </a:moveTo>
                    <a:lnTo>
                      <a:pt x="135" y="30"/>
                    </a:lnTo>
                    <a:lnTo>
                      <a:pt x="135" y="42"/>
                    </a:lnTo>
                    <a:lnTo>
                      <a:pt x="126" y="42"/>
                    </a:lnTo>
                    <a:lnTo>
                      <a:pt x="126" y="30"/>
                    </a:lnTo>
                    <a:close/>
                    <a:moveTo>
                      <a:pt x="126" y="49"/>
                    </a:moveTo>
                    <a:lnTo>
                      <a:pt x="135" y="49"/>
                    </a:lnTo>
                    <a:lnTo>
                      <a:pt x="135" y="61"/>
                    </a:lnTo>
                    <a:lnTo>
                      <a:pt x="126" y="61"/>
                    </a:lnTo>
                    <a:lnTo>
                      <a:pt x="126" y="49"/>
                    </a:lnTo>
                    <a:close/>
                    <a:moveTo>
                      <a:pt x="126" y="68"/>
                    </a:moveTo>
                    <a:lnTo>
                      <a:pt x="135" y="68"/>
                    </a:lnTo>
                    <a:lnTo>
                      <a:pt x="135" y="80"/>
                    </a:lnTo>
                    <a:lnTo>
                      <a:pt x="126" y="80"/>
                    </a:lnTo>
                    <a:lnTo>
                      <a:pt x="126" y="68"/>
                    </a:lnTo>
                    <a:close/>
                    <a:moveTo>
                      <a:pt x="126" y="88"/>
                    </a:moveTo>
                    <a:lnTo>
                      <a:pt x="135" y="88"/>
                    </a:lnTo>
                    <a:lnTo>
                      <a:pt x="135" y="99"/>
                    </a:lnTo>
                    <a:lnTo>
                      <a:pt x="126" y="99"/>
                    </a:lnTo>
                    <a:lnTo>
                      <a:pt x="126" y="88"/>
                    </a:lnTo>
                    <a:close/>
                    <a:moveTo>
                      <a:pt x="110" y="30"/>
                    </a:moveTo>
                    <a:lnTo>
                      <a:pt x="119" y="30"/>
                    </a:lnTo>
                    <a:lnTo>
                      <a:pt x="119" y="42"/>
                    </a:lnTo>
                    <a:lnTo>
                      <a:pt x="110" y="42"/>
                    </a:lnTo>
                    <a:lnTo>
                      <a:pt x="110" y="30"/>
                    </a:lnTo>
                    <a:close/>
                    <a:moveTo>
                      <a:pt x="110" y="49"/>
                    </a:moveTo>
                    <a:lnTo>
                      <a:pt x="119" y="49"/>
                    </a:lnTo>
                    <a:lnTo>
                      <a:pt x="119" y="61"/>
                    </a:lnTo>
                    <a:lnTo>
                      <a:pt x="110" y="61"/>
                    </a:lnTo>
                    <a:lnTo>
                      <a:pt x="110" y="49"/>
                    </a:lnTo>
                    <a:close/>
                    <a:moveTo>
                      <a:pt x="110" y="68"/>
                    </a:moveTo>
                    <a:lnTo>
                      <a:pt x="119" y="68"/>
                    </a:lnTo>
                    <a:lnTo>
                      <a:pt x="119" y="80"/>
                    </a:lnTo>
                    <a:lnTo>
                      <a:pt x="110" y="80"/>
                    </a:lnTo>
                    <a:lnTo>
                      <a:pt x="110" y="68"/>
                    </a:lnTo>
                    <a:close/>
                    <a:moveTo>
                      <a:pt x="110" y="88"/>
                    </a:moveTo>
                    <a:lnTo>
                      <a:pt x="119" y="88"/>
                    </a:lnTo>
                    <a:lnTo>
                      <a:pt x="119" y="99"/>
                    </a:lnTo>
                    <a:lnTo>
                      <a:pt x="110" y="99"/>
                    </a:lnTo>
                    <a:lnTo>
                      <a:pt x="110" y="88"/>
                    </a:lnTo>
                    <a:close/>
                    <a:moveTo>
                      <a:pt x="110" y="106"/>
                    </a:moveTo>
                    <a:lnTo>
                      <a:pt x="119" y="106"/>
                    </a:lnTo>
                    <a:lnTo>
                      <a:pt x="119" y="118"/>
                    </a:lnTo>
                    <a:lnTo>
                      <a:pt x="110" y="118"/>
                    </a:lnTo>
                    <a:lnTo>
                      <a:pt x="110" y="106"/>
                    </a:lnTo>
                    <a:close/>
                    <a:moveTo>
                      <a:pt x="120" y="233"/>
                    </a:moveTo>
                    <a:lnTo>
                      <a:pt x="111" y="233"/>
                    </a:lnTo>
                    <a:lnTo>
                      <a:pt x="111" y="221"/>
                    </a:lnTo>
                    <a:lnTo>
                      <a:pt x="120" y="221"/>
                    </a:lnTo>
                    <a:lnTo>
                      <a:pt x="120" y="233"/>
                    </a:lnTo>
                    <a:close/>
                    <a:moveTo>
                      <a:pt x="120" y="213"/>
                    </a:moveTo>
                    <a:lnTo>
                      <a:pt x="111" y="213"/>
                    </a:lnTo>
                    <a:lnTo>
                      <a:pt x="111" y="202"/>
                    </a:lnTo>
                    <a:lnTo>
                      <a:pt x="120" y="202"/>
                    </a:lnTo>
                    <a:lnTo>
                      <a:pt x="120" y="213"/>
                    </a:lnTo>
                    <a:close/>
                    <a:moveTo>
                      <a:pt x="120" y="194"/>
                    </a:moveTo>
                    <a:lnTo>
                      <a:pt x="111" y="194"/>
                    </a:lnTo>
                    <a:lnTo>
                      <a:pt x="111" y="183"/>
                    </a:lnTo>
                    <a:lnTo>
                      <a:pt x="120" y="183"/>
                    </a:lnTo>
                    <a:lnTo>
                      <a:pt x="120" y="194"/>
                    </a:lnTo>
                    <a:close/>
                    <a:moveTo>
                      <a:pt x="120" y="176"/>
                    </a:moveTo>
                    <a:lnTo>
                      <a:pt x="111" y="176"/>
                    </a:lnTo>
                    <a:lnTo>
                      <a:pt x="111" y="164"/>
                    </a:lnTo>
                    <a:lnTo>
                      <a:pt x="120" y="164"/>
                    </a:lnTo>
                    <a:lnTo>
                      <a:pt x="120" y="176"/>
                    </a:lnTo>
                    <a:close/>
                    <a:moveTo>
                      <a:pt x="120" y="156"/>
                    </a:moveTo>
                    <a:lnTo>
                      <a:pt x="111" y="156"/>
                    </a:lnTo>
                    <a:lnTo>
                      <a:pt x="111" y="144"/>
                    </a:lnTo>
                    <a:lnTo>
                      <a:pt x="120" y="144"/>
                    </a:lnTo>
                    <a:lnTo>
                      <a:pt x="120" y="156"/>
                    </a:lnTo>
                    <a:close/>
                    <a:moveTo>
                      <a:pt x="126" y="106"/>
                    </a:moveTo>
                    <a:lnTo>
                      <a:pt x="135" y="106"/>
                    </a:lnTo>
                    <a:lnTo>
                      <a:pt x="135" y="118"/>
                    </a:lnTo>
                    <a:lnTo>
                      <a:pt x="126" y="118"/>
                    </a:lnTo>
                    <a:lnTo>
                      <a:pt x="126" y="106"/>
                    </a:lnTo>
                    <a:close/>
                    <a:moveTo>
                      <a:pt x="136" y="233"/>
                    </a:moveTo>
                    <a:lnTo>
                      <a:pt x="127" y="233"/>
                    </a:lnTo>
                    <a:lnTo>
                      <a:pt x="127" y="221"/>
                    </a:lnTo>
                    <a:lnTo>
                      <a:pt x="136" y="221"/>
                    </a:lnTo>
                    <a:lnTo>
                      <a:pt x="136" y="233"/>
                    </a:lnTo>
                    <a:close/>
                    <a:moveTo>
                      <a:pt x="136" y="213"/>
                    </a:moveTo>
                    <a:lnTo>
                      <a:pt x="127" y="213"/>
                    </a:lnTo>
                    <a:lnTo>
                      <a:pt x="127" y="202"/>
                    </a:lnTo>
                    <a:lnTo>
                      <a:pt x="136" y="202"/>
                    </a:lnTo>
                    <a:lnTo>
                      <a:pt x="136" y="213"/>
                    </a:lnTo>
                    <a:close/>
                    <a:moveTo>
                      <a:pt x="136" y="194"/>
                    </a:moveTo>
                    <a:lnTo>
                      <a:pt x="127" y="194"/>
                    </a:lnTo>
                    <a:lnTo>
                      <a:pt x="127" y="183"/>
                    </a:lnTo>
                    <a:lnTo>
                      <a:pt x="136" y="183"/>
                    </a:lnTo>
                    <a:lnTo>
                      <a:pt x="136" y="194"/>
                    </a:lnTo>
                    <a:close/>
                    <a:moveTo>
                      <a:pt x="136" y="176"/>
                    </a:moveTo>
                    <a:lnTo>
                      <a:pt x="127" y="176"/>
                    </a:lnTo>
                    <a:lnTo>
                      <a:pt x="127" y="164"/>
                    </a:lnTo>
                    <a:lnTo>
                      <a:pt x="136" y="164"/>
                    </a:lnTo>
                    <a:lnTo>
                      <a:pt x="136" y="176"/>
                    </a:lnTo>
                    <a:close/>
                    <a:moveTo>
                      <a:pt x="136" y="156"/>
                    </a:moveTo>
                    <a:lnTo>
                      <a:pt x="127" y="156"/>
                    </a:lnTo>
                    <a:lnTo>
                      <a:pt x="127" y="144"/>
                    </a:lnTo>
                    <a:lnTo>
                      <a:pt x="136" y="144"/>
                    </a:lnTo>
                    <a:lnTo>
                      <a:pt x="136"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1" y="475"/>
                    </a:moveTo>
                    <a:lnTo>
                      <a:pt x="273" y="475"/>
                    </a:lnTo>
                    <a:lnTo>
                      <a:pt x="273" y="459"/>
                    </a:lnTo>
                    <a:lnTo>
                      <a:pt x="301" y="459"/>
                    </a:lnTo>
                    <a:lnTo>
                      <a:pt x="301" y="475"/>
                    </a:lnTo>
                    <a:close/>
                    <a:moveTo>
                      <a:pt x="301" y="446"/>
                    </a:moveTo>
                    <a:lnTo>
                      <a:pt x="273" y="446"/>
                    </a:lnTo>
                    <a:lnTo>
                      <a:pt x="273" y="431"/>
                    </a:lnTo>
                    <a:lnTo>
                      <a:pt x="301" y="431"/>
                    </a:lnTo>
                    <a:lnTo>
                      <a:pt x="301" y="446"/>
                    </a:lnTo>
                    <a:close/>
                    <a:moveTo>
                      <a:pt x="301" y="416"/>
                    </a:moveTo>
                    <a:lnTo>
                      <a:pt x="273" y="416"/>
                    </a:lnTo>
                    <a:lnTo>
                      <a:pt x="273" y="401"/>
                    </a:lnTo>
                    <a:lnTo>
                      <a:pt x="301" y="401"/>
                    </a:lnTo>
                    <a:lnTo>
                      <a:pt x="301" y="416"/>
                    </a:lnTo>
                    <a:close/>
                    <a:moveTo>
                      <a:pt x="301" y="388"/>
                    </a:moveTo>
                    <a:lnTo>
                      <a:pt x="273" y="388"/>
                    </a:lnTo>
                    <a:lnTo>
                      <a:pt x="273" y="372"/>
                    </a:lnTo>
                    <a:lnTo>
                      <a:pt x="301" y="372"/>
                    </a:lnTo>
                    <a:lnTo>
                      <a:pt x="301" y="388"/>
                    </a:lnTo>
                    <a:close/>
                    <a:moveTo>
                      <a:pt x="301" y="358"/>
                    </a:moveTo>
                    <a:lnTo>
                      <a:pt x="273" y="358"/>
                    </a:lnTo>
                    <a:lnTo>
                      <a:pt x="273" y="343"/>
                    </a:lnTo>
                    <a:lnTo>
                      <a:pt x="301" y="343"/>
                    </a:lnTo>
                    <a:lnTo>
                      <a:pt x="301" y="358"/>
                    </a:lnTo>
                    <a:close/>
                    <a:moveTo>
                      <a:pt x="301" y="329"/>
                    </a:moveTo>
                    <a:lnTo>
                      <a:pt x="273" y="329"/>
                    </a:lnTo>
                    <a:lnTo>
                      <a:pt x="273" y="314"/>
                    </a:lnTo>
                    <a:lnTo>
                      <a:pt x="301" y="314"/>
                    </a:lnTo>
                    <a:lnTo>
                      <a:pt x="301" y="329"/>
                    </a:lnTo>
                    <a:close/>
                    <a:moveTo>
                      <a:pt x="301" y="300"/>
                    </a:moveTo>
                    <a:lnTo>
                      <a:pt x="273" y="300"/>
                    </a:lnTo>
                    <a:lnTo>
                      <a:pt x="273" y="284"/>
                    </a:lnTo>
                    <a:lnTo>
                      <a:pt x="301" y="284"/>
                    </a:lnTo>
                    <a:lnTo>
                      <a:pt x="301" y="300"/>
                    </a:lnTo>
                    <a:close/>
                    <a:moveTo>
                      <a:pt x="301" y="271"/>
                    </a:moveTo>
                    <a:lnTo>
                      <a:pt x="273" y="271"/>
                    </a:lnTo>
                    <a:lnTo>
                      <a:pt x="273" y="256"/>
                    </a:lnTo>
                    <a:lnTo>
                      <a:pt x="301" y="256"/>
                    </a:lnTo>
                    <a:lnTo>
                      <a:pt x="301" y="271"/>
                    </a:lnTo>
                    <a:close/>
                    <a:moveTo>
                      <a:pt x="301" y="241"/>
                    </a:moveTo>
                    <a:lnTo>
                      <a:pt x="273" y="241"/>
                    </a:lnTo>
                    <a:lnTo>
                      <a:pt x="273" y="226"/>
                    </a:lnTo>
                    <a:lnTo>
                      <a:pt x="301" y="226"/>
                    </a:lnTo>
                    <a:lnTo>
                      <a:pt x="301" y="241"/>
                    </a:lnTo>
                    <a:close/>
                    <a:moveTo>
                      <a:pt x="301" y="212"/>
                    </a:moveTo>
                    <a:lnTo>
                      <a:pt x="273" y="212"/>
                    </a:lnTo>
                    <a:lnTo>
                      <a:pt x="273" y="197"/>
                    </a:lnTo>
                    <a:lnTo>
                      <a:pt x="301" y="197"/>
                    </a:lnTo>
                    <a:lnTo>
                      <a:pt x="301" y="212"/>
                    </a:lnTo>
                    <a:close/>
                    <a:moveTo>
                      <a:pt x="301" y="183"/>
                    </a:moveTo>
                    <a:lnTo>
                      <a:pt x="273" y="183"/>
                    </a:lnTo>
                    <a:lnTo>
                      <a:pt x="273" y="168"/>
                    </a:lnTo>
                    <a:lnTo>
                      <a:pt x="301" y="168"/>
                    </a:lnTo>
                    <a:lnTo>
                      <a:pt x="301" y="183"/>
                    </a:lnTo>
                    <a:close/>
                    <a:moveTo>
                      <a:pt x="301" y="154"/>
                    </a:moveTo>
                    <a:lnTo>
                      <a:pt x="273" y="154"/>
                    </a:lnTo>
                    <a:lnTo>
                      <a:pt x="273" y="139"/>
                    </a:lnTo>
                    <a:lnTo>
                      <a:pt x="301" y="139"/>
                    </a:lnTo>
                    <a:lnTo>
                      <a:pt x="301" y="154"/>
                    </a:lnTo>
                    <a:close/>
                    <a:moveTo>
                      <a:pt x="301" y="124"/>
                    </a:moveTo>
                    <a:lnTo>
                      <a:pt x="273" y="124"/>
                    </a:lnTo>
                    <a:lnTo>
                      <a:pt x="273" y="109"/>
                    </a:lnTo>
                    <a:lnTo>
                      <a:pt x="301" y="109"/>
                    </a:lnTo>
                    <a:lnTo>
                      <a:pt x="301" y="124"/>
                    </a:lnTo>
                    <a:close/>
                    <a:moveTo>
                      <a:pt x="301" y="96"/>
                    </a:moveTo>
                    <a:lnTo>
                      <a:pt x="273" y="96"/>
                    </a:lnTo>
                    <a:lnTo>
                      <a:pt x="273" y="80"/>
                    </a:lnTo>
                    <a:lnTo>
                      <a:pt x="301" y="80"/>
                    </a:lnTo>
                    <a:lnTo>
                      <a:pt x="301"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7" y="340"/>
                    </a:moveTo>
                    <a:lnTo>
                      <a:pt x="574" y="340"/>
                    </a:lnTo>
                    <a:lnTo>
                      <a:pt x="574" y="314"/>
                    </a:lnTo>
                    <a:lnTo>
                      <a:pt x="587" y="314"/>
                    </a:lnTo>
                    <a:lnTo>
                      <a:pt x="587" y="340"/>
                    </a:lnTo>
                    <a:close/>
                    <a:moveTo>
                      <a:pt x="587" y="294"/>
                    </a:moveTo>
                    <a:lnTo>
                      <a:pt x="574" y="294"/>
                    </a:lnTo>
                    <a:lnTo>
                      <a:pt x="574" y="267"/>
                    </a:lnTo>
                    <a:lnTo>
                      <a:pt x="587" y="267"/>
                    </a:lnTo>
                    <a:lnTo>
                      <a:pt x="587" y="294"/>
                    </a:lnTo>
                    <a:close/>
                    <a:moveTo>
                      <a:pt x="587" y="247"/>
                    </a:moveTo>
                    <a:lnTo>
                      <a:pt x="574" y="247"/>
                    </a:lnTo>
                    <a:lnTo>
                      <a:pt x="574" y="221"/>
                    </a:lnTo>
                    <a:lnTo>
                      <a:pt x="587" y="221"/>
                    </a:lnTo>
                    <a:lnTo>
                      <a:pt x="587" y="247"/>
                    </a:lnTo>
                    <a:close/>
                    <a:moveTo>
                      <a:pt x="587" y="202"/>
                    </a:moveTo>
                    <a:lnTo>
                      <a:pt x="574" y="202"/>
                    </a:lnTo>
                    <a:lnTo>
                      <a:pt x="574" y="176"/>
                    </a:lnTo>
                    <a:lnTo>
                      <a:pt x="587" y="176"/>
                    </a:lnTo>
                    <a:lnTo>
                      <a:pt x="587" y="202"/>
                    </a:lnTo>
                    <a:close/>
                    <a:moveTo>
                      <a:pt x="587" y="156"/>
                    </a:moveTo>
                    <a:lnTo>
                      <a:pt x="574" y="156"/>
                    </a:lnTo>
                    <a:lnTo>
                      <a:pt x="574" y="129"/>
                    </a:lnTo>
                    <a:lnTo>
                      <a:pt x="587" y="129"/>
                    </a:lnTo>
                    <a:lnTo>
                      <a:pt x="587" y="156"/>
                    </a:lnTo>
                    <a:close/>
                    <a:moveTo>
                      <a:pt x="587" y="109"/>
                    </a:moveTo>
                    <a:lnTo>
                      <a:pt x="574" y="109"/>
                    </a:lnTo>
                    <a:lnTo>
                      <a:pt x="574" y="83"/>
                    </a:lnTo>
                    <a:lnTo>
                      <a:pt x="587" y="83"/>
                    </a:lnTo>
                    <a:lnTo>
                      <a:pt x="587"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50" y="340"/>
                    </a:lnTo>
                    <a:lnTo>
                      <a:pt x="650" y="314"/>
                    </a:lnTo>
                    <a:lnTo>
                      <a:pt x="662" y="314"/>
                    </a:lnTo>
                    <a:lnTo>
                      <a:pt x="662" y="340"/>
                    </a:lnTo>
                    <a:close/>
                    <a:moveTo>
                      <a:pt x="662" y="294"/>
                    </a:moveTo>
                    <a:lnTo>
                      <a:pt x="650" y="294"/>
                    </a:lnTo>
                    <a:lnTo>
                      <a:pt x="650" y="267"/>
                    </a:lnTo>
                    <a:lnTo>
                      <a:pt x="662" y="267"/>
                    </a:lnTo>
                    <a:lnTo>
                      <a:pt x="662" y="294"/>
                    </a:lnTo>
                    <a:close/>
                    <a:moveTo>
                      <a:pt x="662" y="247"/>
                    </a:moveTo>
                    <a:lnTo>
                      <a:pt x="650" y="247"/>
                    </a:lnTo>
                    <a:lnTo>
                      <a:pt x="650" y="221"/>
                    </a:lnTo>
                    <a:lnTo>
                      <a:pt x="662" y="221"/>
                    </a:lnTo>
                    <a:lnTo>
                      <a:pt x="662" y="247"/>
                    </a:lnTo>
                    <a:close/>
                    <a:moveTo>
                      <a:pt x="662" y="202"/>
                    </a:moveTo>
                    <a:lnTo>
                      <a:pt x="650" y="202"/>
                    </a:lnTo>
                    <a:lnTo>
                      <a:pt x="650" y="176"/>
                    </a:lnTo>
                    <a:lnTo>
                      <a:pt x="662" y="176"/>
                    </a:lnTo>
                    <a:lnTo>
                      <a:pt x="662" y="202"/>
                    </a:lnTo>
                    <a:close/>
                    <a:moveTo>
                      <a:pt x="662" y="156"/>
                    </a:moveTo>
                    <a:lnTo>
                      <a:pt x="650" y="156"/>
                    </a:lnTo>
                    <a:lnTo>
                      <a:pt x="650" y="129"/>
                    </a:lnTo>
                    <a:lnTo>
                      <a:pt x="662" y="129"/>
                    </a:lnTo>
                    <a:lnTo>
                      <a:pt x="662" y="156"/>
                    </a:lnTo>
                    <a:close/>
                    <a:moveTo>
                      <a:pt x="662" y="109"/>
                    </a:moveTo>
                    <a:lnTo>
                      <a:pt x="650" y="109"/>
                    </a:lnTo>
                    <a:lnTo>
                      <a:pt x="650" y="83"/>
                    </a:lnTo>
                    <a:lnTo>
                      <a:pt x="662" y="83"/>
                    </a:lnTo>
                    <a:lnTo>
                      <a:pt x="662" y="109"/>
                    </a:lnTo>
                    <a:close/>
                    <a:moveTo>
                      <a:pt x="688" y="340"/>
                    </a:moveTo>
                    <a:lnTo>
                      <a:pt x="676" y="340"/>
                    </a:lnTo>
                    <a:lnTo>
                      <a:pt x="676" y="314"/>
                    </a:lnTo>
                    <a:lnTo>
                      <a:pt x="688" y="314"/>
                    </a:lnTo>
                    <a:lnTo>
                      <a:pt x="688" y="340"/>
                    </a:lnTo>
                    <a:close/>
                    <a:moveTo>
                      <a:pt x="688" y="294"/>
                    </a:moveTo>
                    <a:lnTo>
                      <a:pt x="676" y="294"/>
                    </a:lnTo>
                    <a:lnTo>
                      <a:pt x="676" y="267"/>
                    </a:lnTo>
                    <a:lnTo>
                      <a:pt x="688" y="267"/>
                    </a:lnTo>
                    <a:lnTo>
                      <a:pt x="688" y="294"/>
                    </a:lnTo>
                    <a:close/>
                    <a:moveTo>
                      <a:pt x="688" y="247"/>
                    </a:moveTo>
                    <a:lnTo>
                      <a:pt x="676" y="247"/>
                    </a:lnTo>
                    <a:lnTo>
                      <a:pt x="676" y="221"/>
                    </a:lnTo>
                    <a:lnTo>
                      <a:pt x="688" y="221"/>
                    </a:lnTo>
                    <a:lnTo>
                      <a:pt x="688" y="247"/>
                    </a:lnTo>
                    <a:close/>
                    <a:moveTo>
                      <a:pt x="688" y="202"/>
                    </a:moveTo>
                    <a:lnTo>
                      <a:pt x="676" y="202"/>
                    </a:lnTo>
                    <a:lnTo>
                      <a:pt x="676" y="176"/>
                    </a:lnTo>
                    <a:lnTo>
                      <a:pt x="688" y="176"/>
                    </a:lnTo>
                    <a:lnTo>
                      <a:pt x="688" y="202"/>
                    </a:lnTo>
                    <a:close/>
                    <a:moveTo>
                      <a:pt x="688" y="156"/>
                    </a:moveTo>
                    <a:lnTo>
                      <a:pt x="676" y="156"/>
                    </a:lnTo>
                    <a:lnTo>
                      <a:pt x="676" y="129"/>
                    </a:lnTo>
                    <a:lnTo>
                      <a:pt x="688" y="129"/>
                    </a:lnTo>
                    <a:lnTo>
                      <a:pt x="688" y="156"/>
                    </a:lnTo>
                    <a:close/>
                    <a:moveTo>
                      <a:pt x="688" y="109"/>
                    </a:moveTo>
                    <a:lnTo>
                      <a:pt x="676" y="109"/>
                    </a:lnTo>
                    <a:lnTo>
                      <a:pt x="676" y="83"/>
                    </a:lnTo>
                    <a:lnTo>
                      <a:pt x="688" y="83"/>
                    </a:lnTo>
                    <a:lnTo>
                      <a:pt x="688" y="109"/>
                    </a:lnTo>
                    <a:close/>
                    <a:moveTo>
                      <a:pt x="713" y="340"/>
                    </a:moveTo>
                    <a:lnTo>
                      <a:pt x="701" y="340"/>
                    </a:lnTo>
                    <a:lnTo>
                      <a:pt x="701" y="314"/>
                    </a:lnTo>
                    <a:lnTo>
                      <a:pt x="713" y="314"/>
                    </a:lnTo>
                    <a:lnTo>
                      <a:pt x="713" y="340"/>
                    </a:lnTo>
                    <a:close/>
                    <a:moveTo>
                      <a:pt x="713" y="294"/>
                    </a:moveTo>
                    <a:lnTo>
                      <a:pt x="701" y="294"/>
                    </a:lnTo>
                    <a:lnTo>
                      <a:pt x="701" y="267"/>
                    </a:lnTo>
                    <a:lnTo>
                      <a:pt x="713" y="267"/>
                    </a:lnTo>
                    <a:lnTo>
                      <a:pt x="713" y="294"/>
                    </a:lnTo>
                    <a:close/>
                    <a:moveTo>
                      <a:pt x="713" y="247"/>
                    </a:moveTo>
                    <a:lnTo>
                      <a:pt x="701" y="247"/>
                    </a:lnTo>
                    <a:lnTo>
                      <a:pt x="701" y="221"/>
                    </a:lnTo>
                    <a:lnTo>
                      <a:pt x="713" y="221"/>
                    </a:lnTo>
                    <a:lnTo>
                      <a:pt x="713" y="247"/>
                    </a:lnTo>
                    <a:close/>
                    <a:moveTo>
                      <a:pt x="713" y="202"/>
                    </a:moveTo>
                    <a:lnTo>
                      <a:pt x="701" y="202"/>
                    </a:lnTo>
                    <a:lnTo>
                      <a:pt x="701" y="176"/>
                    </a:lnTo>
                    <a:lnTo>
                      <a:pt x="713" y="176"/>
                    </a:lnTo>
                    <a:lnTo>
                      <a:pt x="713" y="202"/>
                    </a:lnTo>
                    <a:close/>
                    <a:moveTo>
                      <a:pt x="713" y="156"/>
                    </a:moveTo>
                    <a:lnTo>
                      <a:pt x="701" y="156"/>
                    </a:lnTo>
                    <a:lnTo>
                      <a:pt x="701" y="129"/>
                    </a:lnTo>
                    <a:lnTo>
                      <a:pt x="713" y="129"/>
                    </a:lnTo>
                    <a:lnTo>
                      <a:pt x="713" y="156"/>
                    </a:lnTo>
                    <a:close/>
                    <a:moveTo>
                      <a:pt x="713" y="109"/>
                    </a:moveTo>
                    <a:lnTo>
                      <a:pt x="701" y="109"/>
                    </a:lnTo>
                    <a:lnTo>
                      <a:pt x="701" y="83"/>
                    </a:lnTo>
                    <a:lnTo>
                      <a:pt x="713" y="83"/>
                    </a:lnTo>
                    <a:lnTo>
                      <a:pt x="713"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52"/>
              <p:cNvSpPr/>
              <p:nvPr/>
            </p:nvSpPr>
            <p:spPr bwMode="auto">
              <a:xfrm>
                <a:off x="3094" y="4387"/>
                <a:ext cx="2186" cy="1594"/>
              </a:xfrm>
              <a:custGeom>
                <a:avLst/>
                <a:gdLst>
                  <a:gd name="T0" fmla="*/ 2437 w 2437"/>
                  <a:gd name="T1" fmla="*/ 1775 h 1775"/>
                  <a:gd name="T2" fmla="*/ 2437 w 2437"/>
                  <a:gd name="T3" fmla="*/ 244 h 1775"/>
                  <a:gd name="T4" fmla="*/ 2306 w 2437"/>
                  <a:gd name="T5" fmla="*/ 168 h 1775"/>
                  <a:gd name="T6" fmla="*/ 2203 w 2437"/>
                  <a:gd name="T7" fmla="*/ 246 h 1775"/>
                  <a:gd name="T8" fmla="*/ 2203 w 2437"/>
                  <a:gd name="T9" fmla="*/ 48 h 1775"/>
                  <a:gd name="T10" fmla="*/ 1911 w 2437"/>
                  <a:gd name="T11" fmla="*/ 48 h 1775"/>
                  <a:gd name="T12" fmla="*/ 1904 w 2437"/>
                  <a:gd name="T13" fmla="*/ 352 h 1775"/>
                  <a:gd name="T14" fmla="*/ 1844 w 2437"/>
                  <a:gd name="T15" fmla="*/ 352 h 1775"/>
                  <a:gd name="T16" fmla="*/ 1844 w 2437"/>
                  <a:gd name="T17" fmla="*/ 326 h 1775"/>
                  <a:gd name="T18" fmla="*/ 1719 w 2437"/>
                  <a:gd name="T19" fmla="*/ 325 h 1775"/>
                  <a:gd name="T20" fmla="*/ 1719 w 2437"/>
                  <a:gd name="T21" fmla="*/ 74 h 1775"/>
                  <a:gd name="T22" fmla="*/ 1496 w 2437"/>
                  <a:gd name="T23" fmla="*/ 74 h 1775"/>
                  <a:gd name="T24" fmla="*/ 1498 w 2437"/>
                  <a:gd name="T25" fmla="*/ 281 h 1775"/>
                  <a:gd name="T26" fmla="*/ 1412 w 2437"/>
                  <a:gd name="T27" fmla="*/ 281 h 1775"/>
                  <a:gd name="T28" fmla="*/ 1412 w 2437"/>
                  <a:gd name="T29" fmla="*/ 0 h 1775"/>
                  <a:gd name="T30" fmla="*/ 1273 w 2437"/>
                  <a:gd name="T31" fmla="*/ 0 h 1775"/>
                  <a:gd name="T32" fmla="*/ 1276 w 2437"/>
                  <a:gd name="T33" fmla="*/ 351 h 1775"/>
                  <a:gd name="T34" fmla="*/ 1204 w 2437"/>
                  <a:gd name="T35" fmla="*/ 349 h 1775"/>
                  <a:gd name="T36" fmla="*/ 1200 w 2437"/>
                  <a:gd name="T37" fmla="*/ 507 h 1775"/>
                  <a:gd name="T38" fmla="*/ 1159 w 2437"/>
                  <a:gd name="T39" fmla="*/ 518 h 1775"/>
                  <a:gd name="T40" fmla="*/ 1163 w 2437"/>
                  <a:gd name="T41" fmla="*/ 316 h 1775"/>
                  <a:gd name="T42" fmla="*/ 1025 w 2437"/>
                  <a:gd name="T43" fmla="*/ 298 h 1775"/>
                  <a:gd name="T44" fmla="*/ 1021 w 2437"/>
                  <a:gd name="T45" fmla="*/ 113 h 1775"/>
                  <a:gd name="T46" fmla="*/ 975 w 2437"/>
                  <a:gd name="T47" fmla="*/ 78 h 1775"/>
                  <a:gd name="T48" fmla="*/ 922 w 2437"/>
                  <a:gd name="T49" fmla="*/ 133 h 1775"/>
                  <a:gd name="T50" fmla="*/ 922 w 2437"/>
                  <a:gd name="T51" fmla="*/ 256 h 1775"/>
                  <a:gd name="T52" fmla="*/ 718 w 2437"/>
                  <a:gd name="T53" fmla="*/ 256 h 1775"/>
                  <a:gd name="T54" fmla="*/ 713 w 2437"/>
                  <a:gd name="T55" fmla="*/ 91 h 1775"/>
                  <a:gd name="T56" fmla="*/ 483 w 2437"/>
                  <a:gd name="T57" fmla="*/ 91 h 1775"/>
                  <a:gd name="T58" fmla="*/ 480 w 2437"/>
                  <a:gd name="T59" fmla="*/ 513 h 1775"/>
                  <a:gd name="T60" fmla="*/ 480 w 2437"/>
                  <a:gd name="T61" fmla="*/ 600 h 1775"/>
                  <a:gd name="T62" fmla="*/ 467 w 2437"/>
                  <a:gd name="T63" fmla="*/ 600 h 1775"/>
                  <a:gd name="T64" fmla="*/ 435 w 2437"/>
                  <a:gd name="T65" fmla="*/ 576 h 1775"/>
                  <a:gd name="T66" fmla="*/ 405 w 2437"/>
                  <a:gd name="T67" fmla="*/ 576 h 1775"/>
                  <a:gd name="T68" fmla="*/ 405 w 2437"/>
                  <a:gd name="T69" fmla="*/ 593 h 1775"/>
                  <a:gd name="T70" fmla="*/ 383 w 2437"/>
                  <a:gd name="T71" fmla="*/ 593 h 1775"/>
                  <a:gd name="T72" fmla="*/ 383 w 2437"/>
                  <a:gd name="T73" fmla="*/ 536 h 1775"/>
                  <a:gd name="T74" fmla="*/ 344 w 2437"/>
                  <a:gd name="T75" fmla="*/ 536 h 1775"/>
                  <a:gd name="T76" fmla="*/ 344 w 2437"/>
                  <a:gd name="T77" fmla="*/ 598 h 1775"/>
                  <a:gd name="T78" fmla="*/ 327 w 2437"/>
                  <a:gd name="T79" fmla="*/ 585 h 1775"/>
                  <a:gd name="T80" fmla="*/ 278 w 2437"/>
                  <a:gd name="T81" fmla="*/ 585 h 1775"/>
                  <a:gd name="T82" fmla="*/ 278 w 2437"/>
                  <a:gd name="T83" fmla="*/ 493 h 1775"/>
                  <a:gd name="T84" fmla="*/ 256 w 2437"/>
                  <a:gd name="T85" fmla="*/ 493 h 1775"/>
                  <a:gd name="T86" fmla="*/ 222 w 2437"/>
                  <a:gd name="T87" fmla="*/ 493 h 1775"/>
                  <a:gd name="T88" fmla="*/ 222 w 2437"/>
                  <a:gd name="T89" fmla="*/ 562 h 1775"/>
                  <a:gd name="T90" fmla="*/ 196 w 2437"/>
                  <a:gd name="T91" fmla="*/ 562 h 1775"/>
                  <a:gd name="T92" fmla="*/ 196 w 2437"/>
                  <a:gd name="T93" fmla="*/ 423 h 1775"/>
                  <a:gd name="T94" fmla="*/ 50 w 2437"/>
                  <a:gd name="T95" fmla="*/ 423 h 1775"/>
                  <a:gd name="T96" fmla="*/ 50 w 2437"/>
                  <a:gd name="T97" fmla="*/ 579 h 1775"/>
                  <a:gd name="T98" fmla="*/ 0 w 2437"/>
                  <a:gd name="T99" fmla="*/ 579 h 1775"/>
                  <a:gd name="T100" fmla="*/ 1 w 2437"/>
                  <a:gd name="T101" fmla="*/ 1775 h 1775"/>
                  <a:gd name="T102" fmla="*/ 2437 w 2437"/>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7" h="1775">
                    <a:moveTo>
                      <a:pt x="2437" y="1775"/>
                    </a:moveTo>
                    <a:cubicBezTo>
                      <a:pt x="2437" y="244"/>
                      <a:pt x="2437" y="244"/>
                      <a:pt x="2437" y="244"/>
                    </a:cubicBezTo>
                    <a:cubicBezTo>
                      <a:pt x="2306" y="168"/>
                      <a:pt x="2306" y="168"/>
                      <a:pt x="2306" y="168"/>
                    </a:cubicBezTo>
                    <a:cubicBezTo>
                      <a:pt x="2203" y="246"/>
                      <a:pt x="2203" y="246"/>
                      <a:pt x="2203" y="246"/>
                    </a:cubicBezTo>
                    <a:cubicBezTo>
                      <a:pt x="2203" y="48"/>
                      <a:pt x="2203" y="48"/>
                      <a:pt x="2203" y="48"/>
                    </a:cubicBezTo>
                    <a:cubicBezTo>
                      <a:pt x="1911" y="48"/>
                      <a:pt x="1911" y="48"/>
                      <a:pt x="1911" y="48"/>
                    </a:cubicBezTo>
                    <a:cubicBezTo>
                      <a:pt x="1904" y="352"/>
                      <a:pt x="1904" y="352"/>
                      <a:pt x="1904" y="352"/>
                    </a:cubicBezTo>
                    <a:cubicBezTo>
                      <a:pt x="1844" y="352"/>
                      <a:pt x="1844" y="352"/>
                      <a:pt x="1844" y="352"/>
                    </a:cubicBezTo>
                    <a:cubicBezTo>
                      <a:pt x="1844" y="326"/>
                      <a:pt x="1844" y="326"/>
                      <a:pt x="1844" y="326"/>
                    </a:cubicBezTo>
                    <a:cubicBezTo>
                      <a:pt x="1719" y="325"/>
                      <a:pt x="1719" y="325"/>
                      <a:pt x="1719" y="325"/>
                    </a:cubicBezTo>
                    <a:cubicBezTo>
                      <a:pt x="1719" y="74"/>
                      <a:pt x="1719" y="74"/>
                      <a:pt x="1719" y="74"/>
                    </a:cubicBezTo>
                    <a:cubicBezTo>
                      <a:pt x="1496" y="74"/>
                      <a:pt x="1496" y="74"/>
                      <a:pt x="1496" y="74"/>
                    </a:cubicBezTo>
                    <a:cubicBezTo>
                      <a:pt x="1498" y="281"/>
                      <a:pt x="1498" y="281"/>
                      <a:pt x="1498"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3" y="316"/>
                      <a:pt x="1163" y="316"/>
                      <a:pt x="1163" y="316"/>
                    </a:cubicBezTo>
                    <a:cubicBezTo>
                      <a:pt x="1025" y="298"/>
                      <a:pt x="1025" y="298"/>
                      <a:pt x="1025" y="298"/>
                    </a:cubicBezTo>
                    <a:cubicBezTo>
                      <a:pt x="1021" y="113"/>
                      <a:pt x="1021" y="113"/>
                      <a:pt x="1021" y="113"/>
                    </a:cubicBezTo>
                    <a:cubicBezTo>
                      <a:pt x="975" y="78"/>
                      <a:pt x="975" y="78"/>
                      <a:pt x="975" y="78"/>
                    </a:cubicBezTo>
                    <a:cubicBezTo>
                      <a:pt x="922" y="133"/>
                      <a:pt x="922" y="133"/>
                      <a:pt x="922" y="133"/>
                    </a:cubicBezTo>
                    <a:cubicBezTo>
                      <a:pt x="922" y="256"/>
                      <a:pt x="922" y="256"/>
                      <a:pt x="922" y="256"/>
                    </a:cubicBezTo>
                    <a:cubicBezTo>
                      <a:pt x="796" y="261"/>
                      <a:pt x="718" y="256"/>
                      <a:pt x="718" y="256"/>
                    </a:cubicBezTo>
                    <a:cubicBezTo>
                      <a:pt x="713" y="91"/>
                      <a:pt x="713" y="91"/>
                      <a:pt x="713" y="91"/>
                    </a:cubicBezTo>
                    <a:cubicBezTo>
                      <a:pt x="483" y="91"/>
                      <a:pt x="483" y="91"/>
                      <a:pt x="483" y="91"/>
                    </a:cubicBezTo>
                    <a:cubicBezTo>
                      <a:pt x="480" y="513"/>
                      <a:pt x="480" y="513"/>
                      <a:pt x="480" y="513"/>
                    </a:cubicBezTo>
                    <a:cubicBezTo>
                      <a:pt x="480" y="600"/>
                      <a:pt x="480" y="600"/>
                      <a:pt x="480" y="600"/>
                    </a:cubicBezTo>
                    <a:cubicBezTo>
                      <a:pt x="467" y="600"/>
                      <a:pt x="467" y="600"/>
                      <a:pt x="467" y="600"/>
                    </a:cubicBezTo>
                    <a:cubicBezTo>
                      <a:pt x="467" y="582"/>
                      <a:pt x="435" y="576"/>
                      <a:pt x="435" y="576"/>
                    </a:cubicBezTo>
                    <a:cubicBezTo>
                      <a:pt x="405" y="576"/>
                      <a:pt x="405" y="576"/>
                      <a:pt x="405" y="576"/>
                    </a:cubicBezTo>
                    <a:cubicBezTo>
                      <a:pt x="405" y="593"/>
                      <a:pt x="405" y="593"/>
                      <a:pt x="405" y="593"/>
                    </a:cubicBezTo>
                    <a:cubicBezTo>
                      <a:pt x="383" y="593"/>
                      <a:pt x="383" y="593"/>
                      <a:pt x="383" y="593"/>
                    </a:cubicBezTo>
                    <a:cubicBezTo>
                      <a:pt x="383" y="536"/>
                      <a:pt x="383" y="536"/>
                      <a:pt x="383" y="536"/>
                    </a:cubicBezTo>
                    <a:cubicBezTo>
                      <a:pt x="368" y="524"/>
                      <a:pt x="344" y="536"/>
                      <a:pt x="344" y="536"/>
                    </a:cubicBezTo>
                    <a:cubicBezTo>
                      <a:pt x="344" y="598"/>
                      <a:pt x="344" y="598"/>
                      <a:pt x="344" y="598"/>
                    </a:cubicBezTo>
                    <a:cubicBezTo>
                      <a:pt x="327" y="585"/>
                      <a:pt x="327" y="585"/>
                      <a:pt x="327" y="585"/>
                    </a:cubicBezTo>
                    <a:cubicBezTo>
                      <a:pt x="278" y="585"/>
                      <a:pt x="278" y="585"/>
                      <a:pt x="278" y="585"/>
                    </a:cubicBezTo>
                    <a:cubicBezTo>
                      <a:pt x="278" y="493"/>
                      <a:pt x="278" y="493"/>
                      <a:pt x="278" y="493"/>
                    </a:cubicBezTo>
                    <a:cubicBezTo>
                      <a:pt x="256" y="493"/>
                      <a:pt x="256" y="493"/>
                      <a:pt x="256" y="493"/>
                    </a:cubicBezTo>
                    <a:cubicBezTo>
                      <a:pt x="222" y="493"/>
                      <a:pt x="222" y="493"/>
                      <a:pt x="222" y="493"/>
                    </a:cubicBezTo>
                    <a:cubicBezTo>
                      <a:pt x="222" y="562"/>
                      <a:pt x="222" y="562"/>
                      <a:pt x="222" y="562"/>
                    </a:cubicBezTo>
                    <a:cubicBezTo>
                      <a:pt x="196" y="562"/>
                      <a:pt x="196" y="562"/>
                      <a:pt x="196" y="562"/>
                    </a:cubicBezTo>
                    <a:cubicBezTo>
                      <a:pt x="196" y="423"/>
                      <a:pt x="196" y="423"/>
                      <a:pt x="196"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7"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Rectangle 253"/>
              <p:cNvSpPr>
                <a:spLocks noChangeArrowheads="1"/>
              </p:cNvSpPr>
              <p:nvPr/>
            </p:nvSpPr>
            <p:spPr bwMode="auto">
              <a:xfrm>
                <a:off x="324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9" name="Rectangle 254"/>
              <p:cNvSpPr>
                <a:spLocks noChangeArrowheads="1"/>
              </p:cNvSpPr>
              <p:nvPr/>
            </p:nvSpPr>
            <p:spPr bwMode="auto">
              <a:xfrm>
                <a:off x="324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255"/>
              <p:cNvSpPr>
                <a:spLocks noChangeArrowheads="1"/>
              </p:cNvSpPr>
              <p:nvPr/>
            </p:nvSpPr>
            <p:spPr bwMode="auto">
              <a:xfrm>
                <a:off x="324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Rectangle 256"/>
              <p:cNvSpPr>
                <a:spLocks noChangeArrowheads="1"/>
              </p:cNvSpPr>
              <p:nvPr/>
            </p:nvSpPr>
            <p:spPr bwMode="auto">
              <a:xfrm>
                <a:off x="324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2" name="Rectangle 257"/>
              <p:cNvSpPr>
                <a:spLocks noChangeArrowheads="1"/>
              </p:cNvSpPr>
              <p:nvPr/>
            </p:nvSpPr>
            <p:spPr bwMode="auto">
              <a:xfrm>
                <a:off x="3211"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258"/>
              <p:cNvSpPr>
                <a:spLocks noChangeArrowheads="1"/>
              </p:cNvSpPr>
              <p:nvPr/>
            </p:nvSpPr>
            <p:spPr bwMode="auto">
              <a:xfrm>
                <a:off x="3211"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259"/>
              <p:cNvSpPr>
                <a:spLocks noChangeArrowheads="1"/>
              </p:cNvSpPr>
              <p:nvPr/>
            </p:nvSpPr>
            <p:spPr bwMode="auto">
              <a:xfrm>
                <a:off x="3211"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260"/>
              <p:cNvSpPr>
                <a:spLocks noChangeArrowheads="1"/>
              </p:cNvSpPr>
              <p:nvPr/>
            </p:nvSpPr>
            <p:spPr bwMode="auto">
              <a:xfrm>
                <a:off x="3211"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261"/>
              <p:cNvSpPr>
                <a:spLocks noChangeArrowheads="1"/>
              </p:cNvSpPr>
              <p:nvPr/>
            </p:nvSpPr>
            <p:spPr bwMode="auto">
              <a:xfrm>
                <a:off x="318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262"/>
              <p:cNvSpPr>
                <a:spLocks noChangeArrowheads="1"/>
              </p:cNvSpPr>
              <p:nvPr/>
            </p:nvSpPr>
            <p:spPr bwMode="auto">
              <a:xfrm>
                <a:off x="318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263"/>
              <p:cNvSpPr>
                <a:spLocks noChangeArrowheads="1"/>
              </p:cNvSpPr>
              <p:nvPr/>
            </p:nvSpPr>
            <p:spPr bwMode="auto">
              <a:xfrm>
                <a:off x="318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264"/>
              <p:cNvSpPr>
                <a:spLocks noChangeArrowheads="1"/>
              </p:cNvSpPr>
              <p:nvPr/>
            </p:nvSpPr>
            <p:spPr bwMode="auto">
              <a:xfrm>
                <a:off x="318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265"/>
              <p:cNvSpPr>
                <a:spLocks noChangeArrowheads="1"/>
              </p:cNvSpPr>
              <p:nvPr/>
            </p:nvSpPr>
            <p:spPr bwMode="auto">
              <a:xfrm>
                <a:off x="4077"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266"/>
              <p:cNvSpPr>
                <a:spLocks noChangeArrowheads="1"/>
              </p:cNvSpPr>
              <p:nvPr/>
            </p:nvSpPr>
            <p:spPr bwMode="auto">
              <a:xfrm>
                <a:off x="4077"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267"/>
              <p:cNvSpPr>
                <a:spLocks noChangeArrowheads="1"/>
              </p:cNvSpPr>
              <p:nvPr/>
            </p:nvSpPr>
            <p:spPr bwMode="auto">
              <a:xfrm>
                <a:off x="4077"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268"/>
              <p:cNvSpPr>
                <a:spLocks noChangeArrowheads="1"/>
              </p:cNvSpPr>
              <p:nvPr/>
            </p:nvSpPr>
            <p:spPr bwMode="auto">
              <a:xfrm>
                <a:off x="4077"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269"/>
              <p:cNvSpPr>
                <a:spLocks noChangeArrowheads="1"/>
              </p:cNvSpPr>
              <p:nvPr/>
            </p:nvSpPr>
            <p:spPr bwMode="auto">
              <a:xfrm>
                <a:off x="4077"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270"/>
              <p:cNvSpPr>
                <a:spLocks noChangeArrowheads="1"/>
              </p:cNvSpPr>
              <p:nvPr/>
            </p:nvSpPr>
            <p:spPr bwMode="auto">
              <a:xfrm>
                <a:off x="4096"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271"/>
              <p:cNvSpPr>
                <a:spLocks noChangeArrowheads="1"/>
              </p:cNvSpPr>
              <p:nvPr/>
            </p:nvSpPr>
            <p:spPr bwMode="auto">
              <a:xfrm>
                <a:off x="4096"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272"/>
              <p:cNvSpPr>
                <a:spLocks noChangeArrowheads="1"/>
              </p:cNvSpPr>
              <p:nvPr/>
            </p:nvSpPr>
            <p:spPr bwMode="auto">
              <a:xfrm>
                <a:off x="4096"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273"/>
              <p:cNvSpPr>
                <a:spLocks noChangeArrowheads="1"/>
              </p:cNvSpPr>
              <p:nvPr/>
            </p:nvSpPr>
            <p:spPr bwMode="auto">
              <a:xfrm>
                <a:off x="4096"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274"/>
              <p:cNvSpPr>
                <a:spLocks noChangeArrowheads="1"/>
              </p:cNvSpPr>
              <p:nvPr/>
            </p:nvSpPr>
            <p:spPr bwMode="auto">
              <a:xfrm>
                <a:off x="4096"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275"/>
              <p:cNvSpPr>
                <a:spLocks noChangeArrowheads="1"/>
              </p:cNvSpPr>
              <p:nvPr/>
            </p:nvSpPr>
            <p:spPr bwMode="auto">
              <a:xfrm>
                <a:off x="4115"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276"/>
              <p:cNvSpPr>
                <a:spLocks noChangeArrowheads="1"/>
              </p:cNvSpPr>
              <p:nvPr/>
            </p:nvSpPr>
            <p:spPr bwMode="auto">
              <a:xfrm>
                <a:off x="4115"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277"/>
              <p:cNvSpPr>
                <a:spLocks noChangeArrowheads="1"/>
              </p:cNvSpPr>
              <p:nvPr/>
            </p:nvSpPr>
            <p:spPr bwMode="auto">
              <a:xfrm>
                <a:off x="4115"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278"/>
              <p:cNvSpPr>
                <a:spLocks noChangeArrowheads="1"/>
              </p:cNvSpPr>
              <p:nvPr/>
            </p:nvSpPr>
            <p:spPr bwMode="auto">
              <a:xfrm>
                <a:off x="4115"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279"/>
              <p:cNvSpPr>
                <a:spLocks noChangeArrowheads="1"/>
              </p:cNvSpPr>
              <p:nvPr/>
            </p:nvSpPr>
            <p:spPr bwMode="auto">
              <a:xfrm>
                <a:off x="4115"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280"/>
              <p:cNvSpPr>
                <a:spLocks noChangeArrowheads="1"/>
              </p:cNvSpPr>
              <p:nvPr/>
            </p:nvSpPr>
            <p:spPr bwMode="auto">
              <a:xfrm>
                <a:off x="4329"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281"/>
              <p:cNvSpPr>
                <a:spLocks noChangeArrowheads="1"/>
              </p:cNvSpPr>
              <p:nvPr/>
            </p:nvSpPr>
            <p:spPr bwMode="auto">
              <a:xfrm>
                <a:off x="4329"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282"/>
              <p:cNvSpPr>
                <a:spLocks noChangeArrowheads="1"/>
              </p:cNvSpPr>
              <p:nvPr/>
            </p:nvSpPr>
            <p:spPr bwMode="auto">
              <a:xfrm>
                <a:off x="4329"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283"/>
              <p:cNvSpPr>
                <a:spLocks noChangeArrowheads="1"/>
              </p:cNvSpPr>
              <p:nvPr/>
            </p:nvSpPr>
            <p:spPr bwMode="auto">
              <a:xfrm>
                <a:off x="4329"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284"/>
              <p:cNvSpPr>
                <a:spLocks noChangeArrowheads="1"/>
              </p:cNvSpPr>
              <p:nvPr/>
            </p:nvSpPr>
            <p:spPr bwMode="auto">
              <a:xfrm>
                <a:off x="4329"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285"/>
              <p:cNvSpPr>
                <a:spLocks noChangeArrowheads="1"/>
              </p:cNvSpPr>
              <p:nvPr/>
            </p:nvSpPr>
            <p:spPr bwMode="auto">
              <a:xfrm>
                <a:off x="4311"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286"/>
              <p:cNvSpPr>
                <a:spLocks noChangeArrowheads="1"/>
              </p:cNvSpPr>
              <p:nvPr/>
            </p:nvSpPr>
            <p:spPr bwMode="auto">
              <a:xfrm>
                <a:off x="4311"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287"/>
              <p:cNvSpPr>
                <a:spLocks noChangeArrowheads="1"/>
              </p:cNvSpPr>
              <p:nvPr/>
            </p:nvSpPr>
            <p:spPr bwMode="auto">
              <a:xfrm>
                <a:off x="4311"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288"/>
              <p:cNvSpPr>
                <a:spLocks noChangeArrowheads="1"/>
              </p:cNvSpPr>
              <p:nvPr/>
            </p:nvSpPr>
            <p:spPr bwMode="auto">
              <a:xfrm>
                <a:off x="4311"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289"/>
              <p:cNvSpPr>
                <a:spLocks noChangeArrowheads="1"/>
              </p:cNvSpPr>
              <p:nvPr/>
            </p:nvSpPr>
            <p:spPr bwMode="auto">
              <a:xfrm>
                <a:off x="4311"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290"/>
              <p:cNvSpPr>
                <a:spLocks noChangeArrowheads="1"/>
              </p:cNvSpPr>
              <p:nvPr/>
            </p:nvSpPr>
            <p:spPr bwMode="auto">
              <a:xfrm>
                <a:off x="4293"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291"/>
              <p:cNvSpPr>
                <a:spLocks noChangeArrowheads="1"/>
              </p:cNvSpPr>
              <p:nvPr/>
            </p:nvSpPr>
            <p:spPr bwMode="auto">
              <a:xfrm>
                <a:off x="4293"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292"/>
              <p:cNvSpPr>
                <a:spLocks noChangeArrowheads="1"/>
              </p:cNvSpPr>
              <p:nvPr/>
            </p:nvSpPr>
            <p:spPr bwMode="auto">
              <a:xfrm>
                <a:off x="4293"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293"/>
              <p:cNvSpPr>
                <a:spLocks noChangeArrowheads="1"/>
              </p:cNvSpPr>
              <p:nvPr/>
            </p:nvSpPr>
            <p:spPr bwMode="auto">
              <a:xfrm>
                <a:off x="4293"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294"/>
              <p:cNvSpPr>
                <a:spLocks noChangeArrowheads="1"/>
              </p:cNvSpPr>
              <p:nvPr/>
            </p:nvSpPr>
            <p:spPr bwMode="auto">
              <a:xfrm>
                <a:off x="4293"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295"/>
              <p:cNvSpPr>
                <a:spLocks noChangeArrowheads="1"/>
              </p:cNvSpPr>
              <p:nvPr/>
            </p:nvSpPr>
            <p:spPr bwMode="auto">
              <a:xfrm>
                <a:off x="4328"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296"/>
              <p:cNvSpPr>
                <a:spLocks noChangeArrowheads="1"/>
              </p:cNvSpPr>
              <p:nvPr/>
            </p:nvSpPr>
            <p:spPr bwMode="auto">
              <a:xfrm>
                <a:off x="4328"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297"/>
              <p:cNvSpPr>
                <a:spLocks noChangeArrowheads="1"/>
              </p:cNvSpPr>
              <p:nvPr/>
            </p:nvSpPr>
            <p:spPr bwMode="auto">
              <a:xfrm>
                <a:off x="4328"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298"/>
              <p:cNvSpPr>
                <a:spLocks noChangeArrowheads="1"/>
              </p:cNvSpPr>
              <p:nvPr/>
            </p:nvSpPr>
            <p:spPr bwMode="auto">
              <a:xfrm>
                <a:off x="4328"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299"/>
              <p:cNvSpPr>
                <a:spLocks noChangeArrowheads="1"/>
              </p:cNvSpPr>
              <p:nvPr/>
            </p:nvSpPr>
            <p:spPr bwMode="auto">
              <a:xfrm>
                <a:off x="4328"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300"/>
              <p:cNvSpPr>
                <a:spLocks noChangeArrowheads="1"/>
              </p:cNvSpPr>
              <p:nvPr/>
            </p:nvSpPr>
            <p:spPr bwMode="auto">
              <a:xfrm>
                <a:off x="4310"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301"/>
              <p:cNvSpPr>
                <a:spLocks noChangeArrowheads="1"/>
              </p:cNvSpPr>
              <p:nvPr/>
            </p:nvSpPr>
            <p:spPr bwMode="auto">
              <a:xfrm>
                <a:off x="4310"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302"/>
              <p:cNvSpPr>
                <a:spLocks noChangeArrowheads="1"/>
              </p:cNvSpPr>
              <p:nvPr/>
            </p:nvSpPr>
            <p:spPr bwMode="auto">
              <a:xfrm>
                <a:off x="4310"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303"/>
              <p:cNvSpPr>
                <a:spLocks noChangeArrowheads="1"/>
              </p:cNvSpPr>
              <p:nvPr/>
            </p:nvSpPr>
            <p:spPr bwMode="auto">
              <a:xfrm>
                <a:off x="4310"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304"/>
              <p:cNvSpPr>
                <a:spLocks noChangeArrowheads="1"/>
              </p:cNvSpPr>
              <p:nvPr/>
            </p:nvSpPr>
            <p:spPr bwMode="auto">
              <a:xfrm>
                <a:off x="4310"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305"/>
              <p:cNvSpPr>
                <a:spLocks noChangeArrowheads="1"/>
              </p:cNvSpPr>
              <p:nvPr/>
            </p:nvSpPr>
            <p:spPr bwMode="auto">
              <a:xfrm>
                <a:off x="429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306"/>
              <p:cNvSpPr>
                <a:spLocks noChangeArrowheads="1"/>
              </p:cNvSpPr>
              <p:nvPr/>
            </p:nvSpPr>
            <p:spPr bwMode="auto">
              <a:xfrm>
                <a:off x="429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307"/>
              <p:cNvSpPr>
                <a:spLocks noChangeArrowheads="1"/>
              </p:cNvSpPr>
              <p:nvPr/>
            </p:nvSpPr>
            <p:spPr bwMode="auto">
              <a:xfrm>
                <a:off x="429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308"/>
              <p:cNvSpPr>
                <a:spLocks noChangeArrowheads="1"/>
              </p:cNvSpPr>
              <p:nvPr/>
            </p:nvSpPr>
            <p:spPr bwMode="auto">
              <a:xfrm>
                <a:off x="429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309"/>
              <p:cNvSpPr>
                <a:spLocks noChangeArrowheads="1"/>
              </p:cNvSpPr>
              <p:nvPr/>
            </p:nvSpPr>
            <p:spPr bwMode="auto">
              <a:xfrm>
                <a:off x="429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310"/>
              <p:cNvSpPr>
                <a:spLocks noChangeArrowheads="1"/>
              </p:cNvSpPr>
              <p:nvPr/>
            </p:nvSpPr>
            <p:spPr bwMode="auto">
              <a:xfrm>
                <a:off x="5204"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311"/>
              <p:cNvSpPr>
                <a:spLocks noChangeArrowheads="1"/>
              </p:cNvSpPr>
              <p:nvPr/>
            </p:nvSpPr>
            <p:spPr bwMode="auto">
              <a:xfrm>
                <a:off x="5204"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312"/>
              <p:cNvSpPr>
                <a:spLocks noChangeArrowheads="1"/>
              </p:cNvSpPr>
              <p:nvPr/>
            </p:nvSpPr>
            <p:spPr bwMode="auto">
              <a:xfrm>
                <a:off x="5204"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313"/>
              <p:cNvSpPr>
                <a:spLocks noChangeArrowheads="1"/>
              </p:cNvSpPr>
              <p:nvPr/>
            </p:nvSpPr>
            <p:spPr bwMode="auto">
              <a:xfrm>
                <a:off x="5204"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314"/>
              <p:cNvSpPr>
                <a:spLocks noChangeArrowheads="1"/>
              </p:cNvSpPr>
              <p:nvPr/>
            </p:nvSpPr>
            <p:spPr bwMode="auto">
              <a:xfrm>
                <a:off x="5204"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315"/>
              <p:cNvSpPr>
                <a:spLocks noChangeArrowheads="1"/>
              </p:cNvSpPr>
              <p:nvPr/>
            </p:nvSpPr>
            <p:spPr bwMode="auto">
              <a:xfrm>
                <a:off x="516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316"/>
              <p:cNvSpPr>
                <a:spLocks noChangeArrowheads="1"/>
              </p:cNvSpPr>
              <p:nvPr/>
            </p:nvSpPr>
            <p:spPr bwMode="auto">
              <a:xfrm>
                <a:off x="516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317"/>
              <p:cNvSpPr>
                <a:spLocks noChangeArrowheads="1"/>
              </p:cNvSpPr>
              <p:nvPr/>
            </p:nvSpPr>
            <p:spPr bwMode="auto">
              <a:xfrm>
                <a:off x="516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318"/>
              <p:cNvSpPr>
                <a:spLocks noChangeArrowheads="1"/>
              </p:cNvSpPr>
              <p:nvPr/>
            </p:nvSpPr>
            <p:spPr bwMode="auto">
              <a:xfrm>
                <a:off x="516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319"/>
              <p:cNvSpPr>
                <a:spLocks noChangeArrowheads="1"/>
              </p:cNvSpPr>
              <p:nvPr/>
            </p:nvSpPr>
            <p:spPr bwMode="auto">
              <a:xfrm>
                <a:off x="516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320"/>
              <p:cNvSpPr>
                <a:spLocks noChangeArrowheads="1"/>
              </p:cNvSpPr>
              <p:nvPr/>
            </p:nvSpPr>
            <p:spPr bwMode="auto">
              <a:xfrm>
                <a:off x="512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321"/>
              <p:cNvSpPr>
                <a:spLocks noChangeArrowheads="1"/>
              </p:cNvSpPr>
              <p:nvPr/>
            </p:nvSpPr>
            <p:spPr bwMode="auto">
              <a:xfrm>
                <a:off x="512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Rectangle 322"/>
              <p:cNvSpPr>
                <a:spLocks noChangeArrowheads="1"/>
              </p:cNvSpPr>
              <p:nvPr/>
            </p:nvSpPr>
            <p:spPr bwMode="auto">
              <a:xfrm>
                <a:off x="512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8" name="Rectangle 323"/>
              <p:cNvSpPr>
                <a:spLocks noChangeArrowheads="1"/>
              </p:cNvSpPr>
              <p:nvPr/>
            </p:nvSpPr>
            <p:spPr bwMode="auto">
              <a:xfrm>
                <a:off x="512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9" name="Rectangle 324"/>
              <p:cNvSpPr>
                <a:spLocks noChangeArrowheads="1"/>
              </p:cNvSpPr>
              <p:nvPr/>
            </p:nvSpPr>
            <p:spPr bwMode="auto">
              <a:xfrm>
                <a:off x="512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0" name="Rectangle 325"/>
              <p:cNvSpPr>
                <a:spLocks noChangeArrowheads="1"/>
              </p:cNvSpPr>
              <p:nvPr/>
            </p:nvSpPr>
            <p:spPr bwMode="auto">
              <a:xfrm>
                <a:off x="3969" y="4546"/>
                <a:ext cx="1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Rectangle 326"/>
              <p:cNvSpPr>
                <a:spLocks noChangeArrowheads="1"/>
              </p:cNvSpPr>
              <p:nvPr/>
            </p:nvSpPr>
            <p:spPr bwMode="auto">
              <a:xfrm>
                <a:off x="3994" y="4545"/>
                <a:ext cx="1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2" name="Rectangle 327"/>
              <p:cNvSpPr>
                <a:spLocks noChangeArrowheads="1"/>
              </p:cNvSpPr>
              <p:nvPr/>
            </p:nvSpPr>
            <p:spPr bwMode="auto">
              <a:xfrm>
                <a:off x="4596" y="45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3" name="Rectangle 328"/>
              <p:cNvSpPr>
                <a:spLocks noChangeArrowheads="1"/>
              </p:cNvSpPr>
              <p:nvPr/>
            </p:nvSpPr>
            <p:spPr bwMode="auto">
              <a:xfrm>
                <a:off x="4596" y="45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4" name="Rectangle 329"/>
              <p:cNvSpPr>
                <a:spLocks noChangeArrowheads="1"/>
              </p:cNvSpPr>
              <p:nvPr/>
            </p:nvSpPr>
            <p:spPr bwMode="auto">
              <a:xfrm>
                <a:off x="4596" y="45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5" name="Rectangle 330"/>
              <p:cNvSpPr>
                <a:spLocks noChangeArrowheads="1"/>
              </p:cNvSpPr>
              <p:nvPr/>
            </p:nvSpPr>
            <p:spPr bwMode="auto">
              <a:xfrm>
                <a:off x="4596" y="46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6" name="Rectangle 331"/>
              <p:cNvSpPr>
                <a:spLocks noChangeArrowheads="1"/>
              </p:cNvSpPr>
              <p:nvPr/>
            </p:nvSpPr>
            <p:spPr bwMode="auto">
              <a:xfrm>
                <a:off x="4596" y="46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7" name="Rectangle 332"/>
              <p:cNvSpPr>
                <a:spLocks noChangeArrowheads="1"/>
              </p:cNvSpPr>
              <p:nvPr/>
            </p:nvSpPr>
            <p:spPr bwMode="auto">
              <a:xfrm>
                <a:off x="4596" y="46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8" name="Rectangle 333"/>
              <p:cNvSpPr>
                <a:spLocks noChangeArrowheads="1"/>
              </p:cNvSpPr>
              <p:nvPr/>
            </p:nvSpPr>
            <p:spPr bwMode="auto">
              <a:xfrm>
                <a:off x="4596" y="47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9" name="Rectangle 334"/>
              <p:cNvSpPr>
                <a:spLocks noChangeArrowheads="1"/>
              </p:cNvSpPr>
              <p:nvPr/>
            </p:nvSpPr>
            <p:spPr bwMode="auto">
              <a:xfrm>
                <a:off x="4596" y="4751"/>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0" name="Rectangle 335"/>
              <p:cNvSpPr>
                <a:spLocks noChangeArrowheads="1"/>
              </p:cNvSpPr>
              <p:nvPr/>
            </p:nvSpPr>
            <p:spPr bwMode="auto">
              <a:xfrm>
                <a:off x="4596" y="47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1" name="Rectangle 336"/>
              <p:cNvSpPr>
                <a:spLocks noChangeArrowheads="1"/>
              </p:cNvSpPr>
              <p:nvPr/>
            </p:nvSpPr>
            <p:spPr bwMode="auto">
              <a:xfrm>
                <a:off x="4596" y="48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2" name="Rectangle 337"/>
              <p:cNvSpPr>
                <a:spLocks noChangeArrowheads="1"/>
              </p:cNvSpPr>
              <p:nvPr/>
            </p:nvSpPr>
            <p:spPr bwMode="auto">
              <a:xfrm>
                <a:off x="4596" y="4850"/>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3" name="Rectangle 338"/>
              <p:cNvSpPr>
                <a:spLocks noChangeArrowheads="1"/>
              </p:cNvSpPr>
              <p:nvPr/>
            </p:nvSpPr>
            <p:spPr bwMode="auto">
              <a:xfrm>
                <a:off x="4596" y="48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4" name="Rectangle 339"/>
              <p:cNvSpPr>
                <a:spLocks noChangeArrowheads="1"/>
              </p:cNvSpPr>
              <p:nvPr/>
            </p:nvSpPr>
            <p:spPr bwMode="auto">
              <a:xfrm>
                <a:off x="4596" y="49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5" name="Rectangle 340"/>
              <p:cNvSpPr>
                <a:spLocks noChangeArrowheads="1"/>
              </p:cNvSpPr>
              <p:nvPr/>
            </p:nvSpPr>
            <p:spPr bwMode="auto">
              <a:xfrm>
                <a:off x="4596" y="49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Rectangle 341"/>
              <p:cNvSpPr>
                <a:spLocks noChangeArrowheads="1"/>
              </p:cNvSpPr>
              <p:nvPr/>
            </p:nvSpPr>
            <p:spPr bwMode="auto">
              <a:xfrm>
                <a:off x="454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7" name="Rectangle 342"/>
              <p:cNvSpPr>
                <a:spLocks noChangeArrowheads="1"/>
              </p:cNvSpPr>
              <p:nvPr/>
            </p:nvSpPr>
            <p:spPr bwMode="auto">
              <a:xfrm>
                <a:off x="454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8" name="Rectangle 343"/>
              <p:cNvSpPr>
                <a:spLocks noChangeArrowheads="1"/>
              </p:cNvSpPr>
              <p:nvPr/>
            </p:nvSpPr>
            <p:spPr bwMode="auto">
              <a:xfrm>
                <a:off x="454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9" name="Rectangle 344"/>
              <p:cNvSpPr>
                <a:spLocks noChangeArrowheads="1"/>
              </p:cNvSpPr>
              <p:nvPr/>
            </p:nvSpPr>
            <p:spPr bwMode="auto">
              <a:xfrm>
                <a:off x="454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0" name="Rectangle 345"/>
              <p:cNvSpPr>
                <a:spLocks noChangeArrowheads="1"/>
              </p:cNvSpPr>
              <p:nvPr/>
            </p:nvSpPr>
            <p:spPr bwMode="auto">
              <a:xfrm>
                <a:off x="454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1" name="Rectangle 346"/>
              <p:cNvSpPr>
                <a:spLocks noChangeArrowheads="1"/>
              </p:cNvSpPr>
              <p:nvPr/>
            </p:nvSpPr>
            <p:spPr bwMode="auto">
              <a:xfrm>
                <a:off x="454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2" name="Rectangle 347"/>
              <p:cNvSpPr>
                <a:spLocks noChangeArrowheads="1"/>
              </p:cNvSpPr>
              <p:nvPr/>
            </p:nvSpPr>
            <p:spPr bwMode="auto">
              <a:xfrm>
                <a:off x="454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348"/>
              <p:cNvSpPr>
                <a:spLocks noChangeArrowheads="1"/>
              </p:cNvSpPr>
              <p:nvPr/>
            </p:nvSpPr>
            <p:spPr bwMode="auto">
              <a:xfrm>
                <a:off x="454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349"/>
              <p:cNvSpPr>
                <a:spLocks noChangeArrowheads="1"/>
              </p:cNvSpPr>
              <p:nvPr/>
            </p:nvSpPr>
            <p:spPr bwMode="auto">
              <a:xfrm>
                <a:off x="454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350"/>
              <p:cNvSpPr>
                <a:spLocks noChangeArrowheads="1"/>
              </p:cNvSpPr>
              <p:nvPr/>
            </p:nvSpPr>
            <p:spPr bwMode="auto">
              <a:xfrm>
                <a:off x="454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351"/>
              <p:cNvSpPr>
                <a:spLocks noChangeArrowheads="1"/>
              </p:cNvSpPr>
              <p:nvPr/>
            </p:nvSpPr>
            <p:spPr bwMode="auto">
              <a:xfrm>
                <a:off x="454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352"/>
              <p:cNvSpPr>
                <a:spLocks noChangeArrowheads="1"/>
              </p:cNvSpPr>
              <p:nvPr/>
            </p:nvSpPr>
            <p:spPr bwMode="auto">
              <a:xfrm>
                <a:off x="454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353"/>
              <p:cNvSpPr>
                <a:spLocks noChangeArrowheads="1"/>
              </p:cNvSpPr>
              <p:nvPr/>
            </p:nvSpPr>
            <p:spPr bwMode="auto">
              <a:xfrm>
                <a:off x="454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354"/>
              <p:cNvSpPr>
                <a:spLocks noChangeArrowheads="1"/>
              </p:cNvSpPr>
              <p:nvPr/>
            </p:nvSpPr>
            <p:spPr bwMode="auto">
              <a:xfrm>
                <a:off x="454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355"/>
              <p:cNvSpPr>
                <a:spLocks noChangeArrowheads="1"/>
              </p:cNvSpPr>
              <p:nvPr/>
            </p:nvSpPr>
            <p:spPr bwMode="auto">
              <a:xfrm>
                <a:off x="449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356"/>
              <p:cNvSpPr>
                <a:spLocks noChangeArrowheads="1"/>
              </p:cNvSpPr>
              <p:nvPr/>
            </p:nvSpPr>
            <p:spPr bwMode="auto">
              <a:xfrm>
                <a:off x="449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357"/>
              <p:cNvSpPr>
                <a:spLocks noChangeArrowheads="1"/>
              </p:cNvSpPr>
              <p:nvPr/>
            </p:nvSpPr>
            <p:spPr bwMode="auto">
              <a:xfrm>
                <a:off x="449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358"/>
              <p:cNvSpPr>
                <a:spLocks noChangeArrowheads="1"/>
              </p:cNvSpPr>
              <p:nvPr/>
            </p:nvSpPr>
            <p:spPr bwMode="auto">
              <a:xfrm>
                <a:off x="449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Rectangle 359"/>
              <p:cNvSpPr>
                <a:spLocks noChangeArrowheads="1"/>
              </p:cNvSpPr>
              <p:nvPr/>
            </p:nvSpPr>
            <p:spPr bwMode="auto">
              <a:xfrm>
                <a:off x="449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5" name="Rectangle 360"/>
              <p:cNvSpPr>
                <a:spLocks noChangeArrowheads="1"/>
              </p:cNvSpPr>
              <p:nvPr/>
            </p:nvSpPr>
            <p:spPr bwMode="auto">
              <a:xfrm>
                <a:off x="449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6" name="Rectangle 361"/>
              <p:cNvSpPr>
                <a:spLocks noChangeArrowheads="1"/>
              </p:cNvSpPr>
              <p:nvPr/>
            </p:nvSpPr>
            <p:spPr bwMode="auto">
              <a:xfrm>
                <a:off x="449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7" name="Rectangle 362"/>
              <p:cNvSpPr>
                <a:spLocks noChangeArrowheads="1"/>
              </p:cNvSpPr>
              <p:nvPr/>
            </p:nvSpPr>
            <p:spPr bwMode="auto">
              <a:xfrm>
                <a:off x="449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8" name="Rectangle 363"/>
              <p:cNvSpPr>
                <a:spLocks noChangeArrowheads="1"/>
              </p:cNvSpPr>
              <p:nvPr/>
            </p:nvSpPr>
            <p:spPr bwMode="auto">
              <a:xfrm>
                <a:off x="449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9" name="Rectangle 364"/>
              <p:cNvSpPr>
                <a:spLocks noChangeArrowheads="1"/>
              </p:cNvSpPr>
              <p:nvPr/>
            </p:nvSpPr>
            <p:spPr bwMode="auto">
              <a:xfrm>
                <a:off x="449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0" name="Rectangle 365"/>
              <p:cNvSpPr>
                <a:spLocks noChangeArrowheads="1"/>
              </p:cNvSpPr>
              <p:nvPr/>
            </p:nvSpPr>
            <p:spPr bwMode="auto">
              <a:xfrm>
                <a:off x="449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1" name="Rectangle 366"/>
              <p:cNvSpPr>
                <a:spLocks noChangeArrowheads="1"/>
              </p:cNvSpPr>
              <p:nvPr/>
            </p:nvSpPr>
            <p:spPr bwMode="auto">
              <a:xfrm>
                <a:off x="449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2" name="Rectangle 367"/>
              <p:cNvSpPr>
                <a:spLocks noChangeArrowheads="1"/>
              </p:cNvSpPr>
              <p:nvPr/>
            </p:nvSpPr>
            <p:spPr bwMode="auto">
              <a:xfrm>
                <a:off x="449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3" name="Rectangle 368"/>
              <p:cNvSpPr>
                <a:spLocks noChangeArrowheads="1"/>
              </p:cNvSpPr>
              <p:nvPr/>
            </p:nvSpPr>
            <p:spPr bwMode="auto">
              <a:xfrm>
                <a:off x="449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4" name="Rectangle 369"/>
              <p:cNvSpPr>
                <a:spLocks noChangeArrowheads="1"/>
              </p:cNvSpPr>
              <p:nvPr/>
            </p:nvSpPr>
            <p:spPr bwMode="auto">
              <a:xfrm>
                <a:off x="5021"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5" name="Rectangle 370"/>
              <p:cNvSpPr>
                <a:spLocks noChangeArrowheads="1"/>
              </p:cNvSpPr>
              <p:nvPr/>
            </p:nvSpPr>
            <p:spPr bwMode="auto">
              <a:xfrm>
                <a:off x="5021"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6" name="Rectangle 371"/>
              <p:cNvSpPr>
                <a:spLocks noChangeArrowheads="1"/>
              </p:cNvSpPr>
              <p:nvPr/>
            </p:nvSpPr>
            <p:spPr bwMode="auto">
              <a:xfrm>
                <a:off x="5021"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7" name="Rectangle 372"/>
              <p:cNvSpPr>
                <a:spLocks noChangeArrowheads="1"/>
              </p:cNvSpPr>
              <p:nvPr/>
            </p:nvSpPr>
            <p:spPr bwMode="auto">
              <a:xfrm>
                <a:off x="5021"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8" name="Rectangle 373"/>
              <p:cNvSpPr>
                <a:spLocks noChangeArrowheads="1"/>
              </p:cNvSpPr>
              <p:nvPr/>
            </p:nvSpPr>
            <p:spPr bwMode="auto">
              <a:xfrm>
                <a:off x="5021"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9" name="Rectangle 374"/>
              <p:cNvSpPr>
                <a:spLocks noChangeArrowheads="1"/>
              </p:cNvSpPr>
              <p:nvPr/>
            </p:nvSpPr>
            <p:spPr bwMode="auto">
              <a:xfrm>
                <a:off x="5021"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0" name="Rectangle 375"/>
              <p:cNvSpPr>
                <a:spLocks noChangeArrowheads="1"/>
              </p:cNvSpPr>
              <p:nvPr/>
            </p:nvSpPr>
            <p:spPr bwMode="auto">
              <a:xfrm>
                <a:off x="499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1" name="Rectangle 376"/>
              <p:cNvSpPr>
                <a:spLocks noChangeArrowheads="1"/>
              </p:cNvSpPr>
              <p:nvPr/>
            </p:nvSpPr>
            <p:spPr bwMode="auto">
              <a:xfrm>
                <a:off x="499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2" name="Rectangle 377"/>
              <p:cNvSpPr>
                <a:spLocks noChangeArrowheads="1"/>
              </p:cNvSpPr>
              <p:nvPr/>
            </p:nvSpPr>
            <p:spPr bwMode="auto">
              <a:xfrm>
                <a:off x="499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3" name="Rectangle 378"/>
              <p:cNvSpPr>
                <a:spLocks noChangeArrowheads="1"/>
              </p:cNvSpPr>
              <p:nvPr/>
            </p:nvSpPr>
            <p:spPr bwMode="auto">
              <a:xfrm>
                <a:off x="499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4" name="Rectangle 379"/>
              <p:cNvSpPr>
                <a:spLocks noChangeArrowheads="1"/>
              </p:cNvSpPr>
              <p:nvPr/>
            </p:nvSpPr>
            <p:spPr bwMode="auto">
              <a:xfrm>
                <a:off x="499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80"/>
              <p:cNvSpPr>
                <a:spLocks noChangeArrowheads="1"/>
              </p:cNvSpPr>
              <p:nvPr/>
            </p:nvSpPr>
            <p:spPr bwMode="auto">
              <a:xfrm>
                <a:off x="499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6" name="Rectangle 381"/>
              <p:cNvSpPr>
                <a:spLocks noChangeArrowheads="1"/>
              </p:cNvSpPr>
              <p:nvPr/>
            </p:nvSpPr>
            <p:spPr bwMode="auto">
              <a:xfrm>
                <a:off x="496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7" name="Rectangle 382"/>
              <p:cNvSpPr>
                <a:spLocks noChangeArrowheads="1"/>
              </p:cNvSpPr>
              <p:nvPr/>
            </p:nvSpPr>
            <p:spPr bwMode="auto">
              <a:xfrm>
                <a:off x="496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Rectangle 383"/>
              <p:cNvSpPr>
                <a:spLocks noChangeArrowheads="1"/>
              </p:cNvSpPr>
              <p:nvPr/>
            </p:nvSpPr>
            <p:spPr bwMode="auto">
              <a:xfrm>
                <a:off x="496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9" name="Rectangle 384"/>
              <p:cNvSpPr>
                <a:spLocks noChangeArrowheads="1"/>
              </p:cNvSpPr>
              <p:nvPr/>
            </p:nvSpPr>
            <p:spPr bwMode="auto">
              <a:xfrm>
                <a:off x="496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0" name="Rectangle 385"/>
              <p:cNvSpPr>
                <a:spLocks noChangeArrowheads="1"/>
              </p:cNvSpPr>
              <p:nvPr/>
            </p:nvSpPr>
            <p:spPr bwMode="auto">
              <a:xfrm>
                <a:off x="496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1" name="Rectangle 386"/>
              <p:cNvSpPr>
                <a:spLocks noChangeArrowheads="1"/>
              </p:cNvSpPr>
              <p:nvPr/>
            </p:nvSpPr>
            <p:spPr bwMode="auto">
              <a:xfrm>
                <a:off x="496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2" name="Rectangle 387"/>
              <p:cNvSpPr>
                <a:spLocks noChangeArrowheads="1"/>
              </p:cNvSpPr>
              <p:nvPr/>
            </p:nvSpPr>
            <p:spPr bwMode="auto">
              <a:xfrm>
                <a:off x="492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3" name="Rectangle 388"/>
              <p:cNvSpPr>
                <a:spLocks noChangeArrowheads="1"/>
              </p:cNvSpPr>
              <p:nvPr/>
            </p:nvSpPr>
            <p:spPr bwMode="auto">
              <a:xfrm>
                <a:off x="492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4" name="Rectangle 389"/>
              <p:cNvSpPr>
                <a:spLocks noChangeArrowheads="1"/>
              </p:cNvSpPr>
              <p:nvPr/>
            </p:nvSpPr>
            <p:spPr bwMode="auto">
              <a:xfrm>
                <a:off x="492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5" name="Rectangle 390"/>
              <p:cNvSpPr>
                <a:spLocks noChangeArrowheads="1"/>
              </p:cNvSpPr>
              <p:nvPr/>
            </p:nvSpPr>
            <p:spPr bwMode="auto">
              <a:xfrm>
                <a:off x="492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6" name="Rectangle 391"/>
              <p:cNvSpPr>
                <a:spLocks noChangeArrowheads="1"/>
              </p:cNvSpPr>
              <p:nvPr/>
            </p:nvSpPr>
            <p:spPr bwMode="auto">
              <a:xfrm>
                <a:off x="492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7" name="Rectangle 392"/>
              <p:cNvSpPr>
                <a:spLocks noChangeArrowheads="1"/>
              </p:cNvSpPr>
              <p:nvPr/>
            </p:nvSpPr>
            <p:spPr bwMode="auto">
              <a:xfrm>
                <a:off x="492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8" name="Rectangle 393"/>
              <p:cNvSpPr>
                <a:spLocks noChangeArrowheads="1"/>
              </p:cNvSpPr>
              <p:nvPr/>
            </p:nvSpPr>
            <p:spPr bwMode="auto">
              <a:xfrm>
                <a:off x="4900"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9" name="Rectangle 394"/>
              <p:cNvSpPr>
                <a:spLocks noChangeArrowheads="1"/>
              </p:cNvSpPr>
              <p:nvPr/>
            </p:nvSpPr>
            <p:spPr bwMode="auto">
              <a:xfrm>
                <a:off x="4900"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0" name="Rectangle 395"/>
              <p:cNvSpPr>
                <a:spLocks noChangeArrowheads="1"/>
              </p:cNvSpPr>
              <p:nvPr/>
            </p:nvSpPr>
            <p:spPr bwMode="auto">
              <a:xfrm>
                <a:off x="4900"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1" name="Rectangle 396"/>
              <p:cNvSpPr>
                <a:spLocks noChangeArrowheads="1"/>
              </p:cNvSpPr>
              <p:nvPr/>
            </p:nvSpPr>
            <p:spPr bwMode="auto">
              <a:xfrm>
                <a:off x="4900"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2" name="Rectangle 397"/>
              <p:cNvSpPr>
                <a:spLocks noChangeArrowheads="1"/>
              </p:cNvSpPr>
              <p:nvPr/>
            </p:nvSpPr>
            <p:spPr bwMode="auto">
              <a:xfrm>
                <a:off x="4900"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3" name="Rectangle 398"/>
              <p:cNvSpPr>
                <a:spLocks noChangeArrowheads="1"/>
              </p:cNvSpPr>
              <p:nvPr/>
            </p:nvSpPr>
            <p:spPr bwMode="auto">
              <a:xfrm>
                <a:off x="4900"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Rectangle 399"/>
              <p:cNvSpPr>
                <a:spLocks noChangeArrowheads="1"/>
              </p:cNvSpPr>
              <p:nvPr/>
            </p:nvSpPr>
            <p:spPr bwMode="auto">
              <a:xfrm>
                <a:off x="486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Rectangle 400"/>
              <p:cNvSpPr>
                <a:spLocks noChangeArrowheads="1"/>
              </p:cNvSpPr>
              <p:nvPr/>
            </p:nvSpPr>
            <p:spPr bwMode="auto">
              <a:xfrm>
                <a:off x="486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Rectangle 401"/>
              <p:cNvSpPr>
                <a:spLocks noChangeArrowheads="1"/>
              </p:cNvSpPr>
              <p:nvPr/>
            </p:nvSpPr>
            <p:spPr bwMode="auto">
              <a:xfrm>
                <a:off x="486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7" name="Rectangle 402"/>
              <p:cNvSpPr>
                <a:spLocks noChangeArrowheads="1"/>
              </p:cNvSpPr>
              <p:nvPr/>
            </p:nvSpPr>
            <p:spPr bwMode="auto">
              <a:xfrm>
                <a:off x="486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403"/>
              <p:cNvSpPr>
                <a:spLocks noChangeArrowheads="1"/>
              </p:cNvSpPr>
              <p:nvPr/>
            </p:nvSpPr>
            <p:spPr bwMode="auto">
              <a:xfrm>
                <a:off x="486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404"/>
              <p:cNvSpPr>
                <a:spLocks noChangeArrowheads="1"/>
              </p:cNvSpPr>
              <p:nvPr/>
            </p:nvSpPr>
            <p:spPr bwMode="auto">
              <a:xfrm>
                <a:off x="486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405"/>
              <p:cNvSpPr>
                <a:spLocks noChangeArrowheads="1"/>
              </p:cNvSpPr>
              <p:nvPr/>
            </p:nvSpPr>
            <p:spPr bwMode="auto">
              <a:xfrm>
                <a:off x="483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7" name="Rectangle 407"/>
            <p:cNvSpPr>
              <a:spLocks noChangeArrowheads="1"/>
            </p:cNvSpPr>
            <p:nvPr/>
          </p:nvSpPr>
          <p:spPr bwMode="auto">
            <a:xfrm>
              <a:off x="7681909" y="7208838"/>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18" name="Rectangle 408"/>
            <p:cNvSpPr>
              <a:spLocks noChangeArrowheads="1"/>
            </p:cNvSpPr>
            <p:nvPr/>
          </p:nvSpPr>
          <p:spPr bwMode="auto">
            <a:xfrm>
              <a:off x="7681909" y="7292974"/>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19" name="Rectangle 409"/>
            <p:cNvSpPr>
              <a:spLocks noChangeArrowheads="1"/>
            </p:cNvSpPr>
            <p:nvPr/>
          </p:nvSpPr>
          <p:spPr bwMode="auto">
            <a:xfrm>
              <a:off x="7681909" y="7375525"/>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20" name="Rectangle 410"/>
            <p:cNvSpPr>
              <a:spLocks noChangeArrowheads="1"/>
            </p:cNvSpPr>
            <p:nvPr/>
          </p:nvSpPr>
          <p:spPr bwMode="auto">
            <a:xfrm>
              <a:off x="7681909" y="7459663"/>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1" name="Rectangle 411"/>
            <p:cNvSpPr>
              <a:spLocks noChangeArrowheads="1"/>
            </p:cNvSpPr>
            <p:nvPr/>
          </p:nvSpPr>
          <p:spPr bwMode="auto">
            <a:xfrm>
              <a:off x="7681909" y="7543799"/>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2" name="Rectangle 412"/>
            <p:cNvSpPr>
              <a:spLocks noChangeArrowheads="1"/>
            </p:cNvSpPr>
            <p:nvPr/>
          </p:nvSpPr>
          <p:spPr bwMode="auto">
            <a:xfrm>
              <a:off x="5872160"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3" name="Rectangle 413"/>
            <p:cNvSpPr>
              <a:spLocks noChangeArrowheads="1"/>
            </p:cNvSpPr>
            <p:nvPr/>
          </p:nvSpPr>
          <p:spPr bwMode="auto">
            <a:xfrm>
              <a:off x="5872160"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4" name="Rectangle 414"/>
            <p:cNvSpPr>
              <a:spLocks noChangeArrowheads="1"/>
            </p:cNvSpPr>
            <p:nvPr/>
          </p:nvSpPr>
          <p:spPr bwMode="auto">
            <a:xfrm>
              <a:off x="5872160"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5" name="Rectangle 415"/>
            <p:cNvSpPr>
              <a:spLocks noChangeArrowheads="1"/>
            </p:cNvSpPr>
            <p:nvPr/>
          </p:nvSpPr>
          <p:spPr bwMode="auto">
            <a:xfrm>
              <a:off x="5872160"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6" name="Rectangle 416"/>
            <p:cNvSpPr>
              <a:spLocks noChangeArrowheads="1"/>
            </p:cNvSpPr>
            <p:nvPr/>
          </p:nvSpPr>
          <p:spPr bwMode="auto">
            <a:xfrm>
              <a:off x="5872160"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7" name="Rectangle 417"/>
            <p:cNvSpPr>
              <a:spLocks noChangeArrowheads="1"/>
            </p:cNvSpPr>
            <p:nvPr/>
          </p:nvSpPr>
          <p:spPr bwMode="auto">
            <a:xfrm>
              <a:off x="5872160"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8" name="Rectangle 418"/>
            <p:cNvSpPr>
              <a:spLocks noChangeArrowheads="1"/>
            </p:cNvSpPr>
            <p:nvPr/>
          </p:nvSpPr>
          <p:spPr bwMode="auto">
            <a:xfrm>
              <a:off x="5832471"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9" name="Rectangle 419"/>
            <p:cNvSpPr>
              <a:spLocks noChangeArrowheads="1"/>
            </p:cNvSpPr>
            <p:nvPr/>
          </p:nvSpPr>
          <p:spPr bwMode="auto">
            <a:xfrm>
              <a:off x="5832471"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0" name="Rectangle 420"/>
            <p:cNvSpPr>
              <a:spLocks noChangeArrowheads="1"/>
            </p:cNvSpPr>
            <p:nvPr/>
          </p:nvSpPr>
          <p:spPr bwMode="auto">
            <a:xfrm>
              <a:off x="5832471"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1" name="Rectangle 421"/>
            <p:cNvSpPr>
              <a:spLocks noChangeArrowheads="1"/>
            </p:cNvSpPr>
            <p:nvPr/>
          </p:nvSpPr>
          <p:spPr bwMode="auto">
            <a:xfrm>
              <a:off x="5832471"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2" name="Rectangle 422"/>
            <p:cNvSpPr>
              <a:spLocks noChangeArrowheads="1"/>
            </p:cNvSpPr>
            <p:nvPr/>
          </p:nvSpPr>
          <p:spPr bwMode="auto">
            <a:xfrm>
              <a:off x="5832471"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3" name="Rectangle 423"/>
            <p:cNvSpPr>
              <a:spLocks noChangeArrowheads="1"/>
            </p:cNvSpPr>
            <p:nvPr/>
          </p:nvSpPr>
          <p:spPr bwMode="auto">
            <a:xfrm>
              <a:off x="5832471"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4" name="Rectangle 424"/>
            <p:cNvSpPr>
              <a:spLocks noChangeArrowheads="1"/>
            </p:cNvSpPr>
            <p:nvPr/>
          </p:nvSpPr>
          <p:spPr bwMode="auto">
            <a:xfrm>
              <a:off x="5792784"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5" name="Rectangle 425"/>
            <p:cNvSpPr>
              <a:spLocks noChangeArrowheads="1"/>
            </p:cNvSpPr>
            <p:nvPr/>
          </p:nvSpPr>
          <p:spPr bwMode="auto">
            <a:xfrm>
              <a:off x="5792784"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6" name="Rectangle 426"/>
            <p:cNvSpPr>
              <a:spLocks noChangeArrowheads="1"/>
            </p:cNvSpPr>
            <p:nvPr/>
          </p:nvSpPr>
          <p:spPr bwMode="auto">
            <a:xfrm>
              <a:off x="5792784"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7" name="Rectangle 427"/>
            <p:cNvSpPr>
              <a:spLocks noChangeArrowheads="1"/>
            </p:cNvSpPr>
            <p:nvPr/>
          </p:nvSpPr>
          <p:spPr bwMode="auto">
            <a:xfrm>
              <a:off x="5792784"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8" name="Rectangle 428"/>
            <p:cNvSpPr>
              <a:spLocks noChangeArrowheads="1"/>
            </p:cNvSpPr>
            <p:nvPr/>
          </p:nvSpPr>
          <p:spPr bwMode="auto">
            <a:xfrm>
              <a:off x="5792784"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9" name="Rectangle 429"/>
            <p:cNvSpPr>
              <a:spLocks noChangeArrowheads="1"/>
            </p:cNvSpPr>
            <p:nvPr/>
          </p:nvSpPr>
          <p:spPr bwMode="auto">
            <a:xfrm>
              <a:off x="5792784"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0" name="Rectangle 430"/>
            <p:cNvSpPr>
              <a:spLocks noChangeArrowheads="1"/>
            </p:cNvSpPr>
            <p:nvPr/>
          </p:nvSpPr>
          <p:spPr bwMode="auto">
            <a:xfrm>
              <a:off x="5753097"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1" name="Rectangle 431"/>
            <p:cNvSpPr>
              <a:spLocks noChangeArrowheads="1"/>
            </p:cNvSpPr>
            <p:nvPr/>
          </p:nvSpPr>
          <p:spPr bwMode="auto">
            <a:xfrm>
              <a:off x="5753097"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3" name="Rectangle 432"/>
            <p:cNvSpPr>
              <a:spLocks noChangeArrowheads="1"/>
            </p:cNvSpPr>
            <p:nvPr/>
          </p:nvSpPr>
          <p:spPr bwMode="auto">
            <a:xfrm>
              <a:off x="5753097"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4" name="Rectangle 433"/>
            <p:cNvSpPr>
              <a:spLocks noChangeArrowheads="1"/>
            </p:cNvSpPr>
            <p:nvPr/>
          </p:nvSpPr>
          <p:spPr bwMode="auto">
            <a:xfrm>
              <a:off x="5753097"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5" name="Rectangle 434"/>
            <p:cNvSpPr>
              <a:spLocks noChangeArrowheads="1"/>
            </p:cNvSpPr>
            <p:nvPr/>
          </p:nvSpPr>
          <p:spPr bwMode="auto">
            <a:xfrm>
              <a:off x="5753097"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6" name="Rectangle 435"/>
            <p:cNvSpPr>
              <a:spLocks noChangeArrowheads="1"/>
            </p:cNvSpPr>
            <p:nvPr/>
          </p:nvSpPr>
          <p:spPr bwMode="auto">
            <a:xfrm>
              <a:off x="5753097"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7" name="Rectangle 436"/>
            <p:cNvSpPr>
              <a:spLocks noChangeArrowheads="1"/>
            </p:cNvSpPr>
            <p:nvPr/>
          </p:nvSpPr>
          <p:spPr bwMode="auto">
            <a:xfrm>
              <a:off x="5714996"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8" name="Rectangle 437"/>
            <p:cNvSpPr>
              <a:spLocks noChangeArrowheads="1"/>
            </p:cNvSpPr>
            <p:nvPr/>
          </p:nvSpPr>
          <p:spPr bwMode="auto">
            <a:xfrm>
              <a:off x="5714996"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9" name="Rectangle 438"/>
            <p:cNvSpPr>
              <a:spLocks noChangeArrowheads="1"/>
            </p:cNvSpPr>
            <p:nvPr/>
          </p:nvSpPr>
          <p:spPr bwMode="auto">
            <a:xfrm>
              <a:off x="5714996"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0" name="Rectangle 439"/>
            <p:cNvSpPr>
              <a:spLocks noChangeArrowheads="1"/>
            </p:cNvSpPr>
            <p:nvPr/>
          </p:nvSpPr>
          <p:spPr bwMode="auto">
            <a:xfrm>
              <a:off x="5714996"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1" name="Rectangle 440"/>
            <p:cNvSpPr>
              <a:spLocks noChangeArrowheads="1"/>
            </p:cNvSpPr>
            <p:nvPr/>
          </p:nvSpPr>
          <p:spPr bwMode="auto">
            <a:xfrm>
              <a:off x="5714996"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2" name="Rectangle 441"/>
            <p:cNvSpPr>
              <a:spLocks noChangeArrowheads="1"/>
            </p:cNvSpPr>
            <p:nvPr/>
          </p:nvSpPr>
          <p:spPr bwMode="auto">
            <a:xfrm>
              <a:off x="5714996"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3" name="Rectangle 442"/>
            <p:cNvSpPr>
              <a:spLocks noChangeArrowheads="1"/>
            </p:cNvSpPr>
            <p:nvPr/>
          </p:nvSpPr>
          <p:spPr bwMode="auto">
            <a:xfrm>
              <a:off x="5675310"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4" name="Rectangle 443"/>
            <p:cNvSpPr>
              <a:spLocks noChangeArrowheads="1"/>
            </p:cNvSpPr>
            <p:nvPr/>
          </p:nvSpPr>
          <p:spPr bwMode="auto">
            <a:xfrm>
              <a:off x="5675310"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5" name="Rectangle 444"/>
            <p:cNvSpPr>
              <a:spLocks noChangeArrowheads="1"/>
            </p:cNvSpPr>
            <p:nvPr/>
          </p:nvSpPr>
          <p:spPr bwMode="auto">
            <a:xfrm>
              <a:off x="5675310"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Rectangle 445"/>
            <p:cNvSpPr>
              <a:spLocks noChangeArrowheads="1"/>
            </p:cNvSpPr>
            <p:nvPr/>
          </p:nvSpPr>
          <p:spPr bwMode="auto">
            <a:xfrm>
              <a:off x="5675310"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8" name="Rectangle 446"/>
            <p:cNvSpPr>
              <a:spLocks noChangeArrowheads="1"/>
            </p:cNvSpPr>
            <p:nvPr/>
          </p:nvSpPr>
          <p:spPr bwMode="auto">
            <a:xfrm>
              <a:off x="5675310"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9" name="Rectangle 447"/>
            <p:cNvSpPr>
              <a:spLocks noChangeArrowheads="1"/>
            </p:cNvSpPr>
            <p:nvPr/>
          </p:nvSpPr>
          <p:spPr bwMode="auto">
            <a:xfrm>
              <a:off x="5675310"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0" name="Rectangle 448"/>
            <p:cNvSpPr>
              <a:spLocks noChangeArrowheads="1"/>
            </p:cNvSpPr>
            <p:nvPr/>
          </p:nvSpPr>
          <p:spPr bwMode="auto">
            <a:xfrm>
              <a:off x="5635622" y="71596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1" name="Rectangle 449"/>
            <p:cNvSpPr>
              <a:spLocks noChangeArrowheads="1"/>
            </p:cNvSpPr>
            <p:nvPr/>
          </p:nvSpPr>
          <p:spPr bwMode="auto">
            <a:xfrm>
              <a:off x="5635622" y="72278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2" name="Rectangle 450"/>
            <p:cNvSpPr>
              <a:spLocks noChangeArrowheads="1"/>
            </p:cNvSpPr>
            <p:nvPr/>
          </p:nvSpPr>
          <p:spPr bwMode="auto">
            <a:xfrm>
              <a:off x="5635622" y="729614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3" name="Rectangle 451"/>
            <p:cNvSpPr>
              <a:spLocks noChangeArrowheads="1"/>
            </p:cNvSpPr>
            <p:nvPr/>
          </p:nvSpPr>
          <p:spPr bwMode="auto">
            <a:xfrm>
              <a:off x="5635622" y="736599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4" name="Rectangle 452"/>
            <p:cNvSpPr>
              <a:spLocks noChangeArrowheads="1"/>
            </p:cNvSpPr>
            <p:nvPr/>
          </p:nvSpPr>
          <p:spPr bwMode="auto">
            <a:xfrm>
              <a:off x="5635622" y="7434262"/>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5" name="Rectangle 453"/>
            <p:cNvSpPr>
              <a:spLocks noChangeArrowheads="1"/>
            </p:cNvSpPr>
            <p:nvPr/>
          </p:nvSpPr>
          <p:spPr bwMode="auto">
            <a:xfrm>
              <a:off x="5635622" y="75025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6" name="Rectangle 454"/>
            <p:cNvSpPr>
              <a:spLocks noChangeArrowheads="1"/>
            </p:cNvSpPr>
            <p:nvPr/>
          </p:nvSpPr>
          <p:spPr bwMode="auto">
            <a:xfrm>
              <a:off x="6181722"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7" name="Rectangle 455"/>
            <p:cNvSpPr>
              <a:spLocks noChangeArrowheads="1"/>
            </p:cNvSpPr>
            <p:nvPr/>
          </p:nvSpPr>
          <p:spPr bwMode="auto">
            <a:xfrm>
              <a:off x="6181722"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8" name="Rectangle 456"/>
            <p:cNvSpPr>
              <a:spLocks noChangeArrowheads="1"/>
            </p:cNvSpPr>
            <p:nvPr/>
          </p:nvSpPr>
          <p:spPr bwMode="auto">
            <a:xfrm>
              <a:off x="6181722"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9" name="Rectangle 457"/>
            <p:cNvSpPr>
              <a:spLocks noChangeArrowheads="1"/>
            </p:cNvSpPr>
            <p:nvPr/>
          </p:nvSpPr>
          <p:spPr bwMode="auto">
            <a:xfrm>
              <a:off x="6181722"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0" name="Rectangle 458"/>
            <p:cNvSpPr>
              <a:spLocks noChangeArrowheads="1"/>
            </p:cNvSpPr>
            <p:nvPr/>
          </p:nvSpPr>
          <p:spPr bwMode="auto">
            <a:xfrm>
              <a:off x="6181722"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1" name="Rectangle 459"/>
            <p:cNvSpPr>
              <a:spLocks noChangeArrowheads="1"/>
            </p:cNvSpPr>
            <p:nvPr/>
          </p:nvSpPr>
          <p:spPr bwMode="auto">
            <a:xfrm>
              <a:off x="6181722"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2" name="Rectangle 460"/>
            <p:cNvSpPr>
              <a:spLocks noChangeArrowheads="1"/>
            </p:cNvSpPr>
            <p:nvPr/>
          </p:nvSpPr>
          <p:spPr bwMode="auto">
            <a:xfrm>
              <a:off x="6142033"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3" name="Rectangle 461"/>
            <p:cNvSpPr>
              <a:spLocks noChangeArrowheads="1"/>
            </p:cNvSpPr>
            <p:nvPr/>
          </p:nvSpPr>
          <p:spPr bwMode="auto">
            <a:xfrm>
              <a:off x="6142033"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4" name="Rectangle 462"/>
            <p:cNvSpPr>
              <a:spLocks noChangeArrowheads="1"/>
            </p:cNvSpPr>
            <p:nvPr/>
          </p:nvSpPr>
          <p:spPr bwMode="auto">
            <a:xfrm>
              <a:off x="6142033"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5" name="Rectangle 463"/>
            <p:cNvSpPr>
              <a:spLocks noChangeArrowheads="1"/>
            </p:cNvSpPr>
            <p:nvPr/>
          </p:nvSpPr>
          <p:spPr bwMode="auto">
            <a:xfrm>
              <a:off x="6142033"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6" name="Rectangle 464"/>
            <p:cNvSpPr>
              <a:spLocks noChangeArrowheads="1"/>
            </p:cNvSpPr>
            <p:nvPr/>
          </p:nvSpPr>
          <p:spPr bwMode="auto">
            <a:xfrm>
              <a:off x="6142033"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7" name="Rectangle 465"/>
            <p:cNvSpPr>
              <a:spLocks noChangeArrowheads="1"/>
            </p:cNvSpPr>
            <p:nvPr/>
          </p:nvSpPr>
          <p:spPr bwMode="auto">
            <a:xfrm>
              <a:off x="6142034"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8" name="Rectangle 466"/>
            <p:cNvSpPr>
              <a:spLocks noChangeArrowheads="1"/>
            </p:cNvSpPr>
            <p:nvPr/>
          </p:nvSpPr>
          <p:spPr bwMode="auto">
            <a:xfrm>
              <a:off x="6102346"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9" name="Rectangle 467"/>
            <p:cNvSpPr>
              <a:spLocks noChangeArrowheads="1"/>
            </p:cNvSpPr>
            <p:nvPr/>
          </p:nvSpPr>
          <p:spPr bwMode="auto">
            <a:xfrm>
              <a:off x="6102346"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0" name="Rectangle 468"/>
            <p:cNvSpPr>
              <a:spLocks noChangeArrowheads="1"/>
            </p:cNvSpPr>
            <p:nvPr/>
          </p:nvSpPr>
          <p:spPr bwMode="auto">
            <a:xfrm>
              <a:off x="6102346"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1" name="Rectangle 469"/>
            <p:cNvSpPr>
              <a:spLocks noChangeArrowheads="1"/>
            </p:cNvSpPr>
            <p:nvPr/>
          </p:nvSpPr>
          <p:spPr bwMode="auto">
            <a:xfrm>
              <a:off x="6102346"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2" name="Rectangle 470"/>
            <p:cNvSpPr>
              <a:spLocks noChangeArrowheads="1"/>
            </p:cNvSpPr>
            <p:nvPr/>
          </p:nvSpPr>
          <p:spPr bwMode="auto">
            <a:xfrm>
              <a:off x="6102346"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3" name="Rectangle 471"/>
            <p:cNvSpPr>
              <a:spLocks noChangeArrowheads="1"/>
            </p:cNvSpPr>
            <p:nvPr/>
          </p:nvSpPr>
          <p:spPr bwMode="auto">
            <a:xfrm>
              <a:off x="6102346"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94" name="Rectangle 472"/>
            <p:cNvSpPr>
              <a:spLocks noChangeArrowheads="1"/>
            </p:cNvSpPr>
            <p:nvPr/>
          </p:nvSpPr>
          <p:spPr bwMode="auto">
            <a:xfrm>
              <a:off x="6062660"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5" name="Rectangle 473"/>
            <p:cNvSpPr>
              <a:spLocks noChangeArrowheads="1"/>
            </p:cNvSpPr>
            <p:nvPr/>
          </p:nvSpPr>
          <p:spPr bwMode="auto">
            <a:xfrm>
              <a:off x="6062660"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6" name="Rectangle 474"/>
            <p:cNvSpPr>
              <a:spLocks noChangeArrowheads="1"/>
            </p:cNvSpPr>
            <p:nvPr/>
          </p:nvSpPr>
          <p:spPr bwMode="auto">
            <a:xfrm>
              <a:off x="6062660"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7" name="Rectangle 475"/>
            <p:cNvSpPr>
              <a:spLocks noChangeArrowheads="1"/>
            </p:cNvSpPr>
            <p:nvPr/>
          </p:nvSpPr>
          <p:spPr bwMode="auto">
            <a:xfrm>
              <a:off x="6062660"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8" name="Rectangle 476"/>
            <p:cNvSpPr>
              <a:spLocks noChangeArrowheads="1"/>
            </p:cNvSpPr>
            <p:nvPr/>
          </p:nvSpPr>
          <p:spPr bwMode="auto">
            <a:xfrm>
              <a:off x="6062660"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9" name="Rectangle 477"/>
            <p:cNvSpPr>
              <a:spLocks noChangeArrowheads="1"/>
            </p:cNvSpPr>
            <p:nvPr/>
          </p:nvSpPr>
          <p:spPr bwMode="auto">
            <a:xfrm>
              <a:off x="6062660"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0" name="Rectangle 478"/>
            <p:cNvSpPr>
              <a:spLocks noChangeArrowheads="1"/>
            </p:cNvSpPr>
            <p:nvPr/>
          </p:nvSpPr>
          <p:spPr bwMode="auto">
            <a:xfrm>
              <a:off x="6022972"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1" name="Rectangle 479"/>
            <p:cNvSpPr>
              <a:spLocks noChangeArrowheads="1"/>
            </p:cNvSpPr>
            <p:nvPr/>
          </p:nvSpPr>
          <p:spPr bwMode="auto">
            <a:xfrm>
              <a:off x="6022972"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2" name="Rectangle 480"/>
            <p:cNvSpPr>
              <a:spLocks noChangeArrowheads="1"/>
            </p:cNvSpPr>
            <p:nvPr/>
          </p:nvSpPr>
          <p:spPr bwMode="auto">
            <a:xfrm>
              <a:off x="6022972"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3" name="Rectangle 481"/>
            <p:cNvSpPr>
              <a:spLocks noChangeArrowheads="1"/>
            </p:cNvSpPr>
            <p:nvPr/>
          </p:nvSpPr>
          <p:spPr bwMode="auto">
            <a:xfrm>
              <a:off x="6022972"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4" name="Rectangle 482"/>
            <p:cNvSpPr>
              <a:spLocks noChangeArrowheads="1"/>
            </p:cNvSpPr>
            <p:nvPr/>
          </p:nvSpPr>
          <p:spPr bwMode="auto">
            <a:xfrm>
              <a:off x="6022972"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5" name="Rectangle 483"/>
            <p:cNvSpPr>
              <a:spLocks noChangeArrowheads="1"/>
            </p:cNvSpPr>
            <p:nvPr/>
          </p:nvSpPr>
          <p:spPr bwMode="auto">
            <a:xfrm>
              <a:off x="6022972"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6" name="Rectangle 484"/>
            <p:cNvSpPr>
              <a:spLocks noChangeArrowheads="1"/>
            </p:cNvSpPr>
            <p:nvPr/>
          </p:nvSpPr>
          <p:spPr bwMode="auto">
            <a:xfrm>
              <a:off x="5983284"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7" name="Rectangle 485"/>
            <p:cNvSpPr>
              <a:spLocks noChangeArrowheads="1"/>
            </p:cNvSpPr>
            <p:nvPr/>
          </p:nvSpPr>
          <p:spPr bwMode="auto">
            <a:xfrm>
              <a:off x="5983284"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8" name="Rectangle 486"/>
            <p:cNvSpPr>
              <a:spLocks noChangeArrowheads="1"/>
            </p:cNvSpPr>
            <p:nvPr/>
          </p:nvSpPr>
          <p:spPr bwMode="auto">
            <a:xfrm>
              <a:off x="5983284"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9" name="Rectangle 487"/>
            <p:cNvSpPr>
              <a:spLocks noChangeArrowheads="1"/>
            </p:cNvSpPr>
            <p:nvPr/>
          </p:nvSpPr>
          <p:spPr bwMode="auto">
            <a:xfrm>
              <a:off x="5983284"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0" name="Rectangle 488"/>
            <p:cNvSpPr>
              <a:spLocks noChangeArrowheads="1"/>
            </p:cNvSpPr>
            <p:nvPr/>
          </p:nvSpPr>
          <p:spPr bwMode="auto">
            <a:xfrm>
              <a:off x="5983284"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1" name="Rectangle 489"/>
            <p:cNvSpPr>
              <a:spLocks noChangeArrowheads="1"/>
            </p:cNvSpPr>
            <p:nvPr/>
          </p:nvSpPr>
          <p:spPr bwMode="auto">
            <a:xfrm>
              <a:off x="5983284"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2" name="Rectangle 490"/>
            <p:cNvSpPr>
              <a:spLocks noChangeArrowheads="1"/>
            </p:cNvSpPr>
            <p:nvPr/>
          </p:nvSpPr>
          <p:spPr bwMode="auto">
            <a:xfrm>
              <a:off x="5943597"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3" name="Rectangle 491"/>
            <p:cNvSpPr>
              <a:spLocks noChangeArrowheads="1"/>
            </p:cNvSpPr>
            <p:nvPr/>
          </p:nvSpPr>
          <p:spPr bwMode="auto">
            <a:xfrm>
              <a:off x="5943597"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4" name="Rectangle 492"/>
            <p:cNvSpPr>
              <a:spLocks noChangeArrowheads="1"/>
            </p:cNvSpPr>
            <p:nvPr/>
          </p:nvSpPr>
          <p:spPr bwMode="auto">
            <a:xfrm>
              <a:off x="5943597"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Rectangle 493"/>
            <p:cNvSpPr>
              <a:spLocks noChangeArrowheads="1"/>
            </p:cNvSpPr>
            <p:nvPr/>
          </p:nvSpPr>
          <p:spPr bwMode="auto">
            <a:xfrm>
              <a:off x="5943597"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6" name="Rectangle 494"/>
            <p:cNvSpPr>
              <a:spLocks noChangeArrowheads="1"/>
            </p:cNvSpPr>
            <p:nvPr/>
          </p:nvSpPr>
          <p:spPr bwMode="auto">
            <a:xfrm>
              <a:off x="5943597"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7" name="Rectangle 495"/>
            <p:cNvSpPr>
              <a:spLocks noChangeArrowheads="1"/>
            </p:cNvSpPr>
            <p:nvPr/>
          </p:nvSpPr>
          <p:spPr bwMode="auto">
            <a:xfrm>
              <a:off x="5943597"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8" name="Rectangle 496"/>
            <p:cNvSpPr>
              <a:spLocks noChangeArrowheads="1"/>
            </p:cNvSpPr>
            <p:nvPr/>
          </p:nvSpPr>
          <p:spPr bwMode="auto">
            <a:xfrm>
              <a:off x="6038847" y="7653337"/>
              <a:ext cx="22225"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19" name="Rectangle 497"/>
            <p:cNvSpPr>
              <a:spLocks noChangeArrowheads="1"/>
            </p:cNvSpPr>
            <p:nvPr/>
          </p:nvSpPr>
          <p:spPr bwMode="auto">
            <a:xfrm>
              <a:off x="6078536" y="7651749"/>
              <a:ext cx="20638"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20" name="Freeform 498"/>
            <p:cNvSpPr>
              <a:spLocks noEditPoints="1"/>
            </p:cNvSpPr>
            <p:nvPr/>
          </p:nvSpPr>
          <p:spPr bwMode="auto">
            <a:xfrm>
              <a:off x="3817937" y="7192963"/>
              <a:ext cx="1225550" cy="2301875"/>
            </a:xfrm>
            <a:custGeom>
              <a:avLst/>
              <a:gdLst>
                <a:gd name="T0" fmla="*/ 239 w 772"/>
                <a:gd name="T1" fmla="*/ 59 h 1450"/>
                <a:gd name="T2" fmla="*/ 27 w 772"/>
                <a:gd name="T3" fmla="*/ 353 h 1450"/>
                <a:gd name="T4" fmla="*/ 27 w 772"/>
                <a:gd name="T5" fmla="*/ 333 h 1450"/>
                <a:gd name="T6" fmla="*/ 42 w 772"/>
                <a:gd name="T7" fmla="*/ 361 h 1450"/>
                <a:gd name="T8" fmla="*/ 33 w 772"/>
                <a:gd name="T9" fmla="*/ 333 h 1450"/>
                <a:gd name="T10" fmla="*/ 33 w 772"/>
                <a:gd name="T11" fmla="*/ 298 h 1450"/>
                <a:gd name="T12" fmla="*/ 58 w 772"/>
                <a:gd name="T13" fmla="*/ 339 h 1450"/>
                <a:gd name="T14" fmla="*/ 58 w 772"/>
                <a:gd name="T15" fmla="*/ 318 h 1450"/>
                <a:gd name="T16" fmla="*/ 140 w 772"/>
                <a:gd name="T17" fmla="*/ 49 h 1450"/>
                <a:gd name="T18" fmla="*/ 150 w 772"/>
                <a:gd name="T19" fmla="*/ 88 h 1450"/>
                <a:gd name="T20" fmla="*/ 134 w 772"/>
                <a:gd name="T21" fmla="*/ 61 h 1450"/>
                <a:gd name="T22" fmla="*/ 125 w 772"/>
                <a:gd name="T23" fmla="*/ 99 h 1450"/>
                <a:gd name="T24" fmla="*/ 109 w 772"/>
                <a:gd name="T25" fmla="*/ 49 h 1450"/>
                <a:gd name="T26" fmla="*/ 109 w 772"/>
                <a:gd name="T27" fmla="*/ 106 h 1450"/>
                <a:gd name="T28" fmla="*/ 110 w 772"/>
                <a:gd name="T29" fmla="*/ 213 h 1450"/>
                <a:gd name="T30" fmla="*/ 110 w 772"/>
                <a:gd name="T31" fmla="*/ 164 h 1450"/>
                <a:gd name="T32" fmla="*/ 125 w 772"/>
                <a:gd name="T33" fmla="*/ 118 h 1450"/>
                <a:gd name="T34" fmla="*/ 135 w 772"/>
                <a:gd name="T35" fmla="*/ 213 h 1450"/>
                <a:gd name="T36" fmla="*/ 135 w 772"/>
                <a:gd name="T37" fmla="*/ 156 h 1450"/>
                <a:gd name="T38" fmla="*/ 141 w 772"/>
                <a:gd name="T39" fmla="*/ 233 h 1450"/>
                <a:gd name="T40" fmla="*/ 141 w 772"/>
                <a:gd name="T41" fmla="*/ 183 h 1450"/>
                <a:gd name="T42" fmla="*/ 151 w 772"/>
                <a:gd name="T43" fmla="*/ 144 h 1450"/>
                <a:gd name="T44" fmla="*/ 300 w 772"/>
                <a:gd name="T45" fmla="*/ 446 h 1450"/>
                <a:gd name="T46" fmla="*/ 300 w 772"/>
                <a:gd name="T47" fmla="*/ 358 h 1450"/>
                <a:gd name="T48" fmla="*/ 273 w 772"/>
                <a:gd name="T49" fmla="*/ 300 h 1450"/>
                <a:gd name="T50" fmla="*/ 273 w 772"/>
                <a:gd name="T51" fmla="*/ 226 h 1450"/>
                <a:gd name="T52" fmla="*/ 300 w 772"/>
                <a:gd name="T53" fmla="*/ 168 h 1450"/>
                <a:gd name="T54" fmla="*/ 300 w 772"/>
                <a:gd name="T55" fmla="*/ 124 h 1450"/>
                <a:gd name="T56" fmla="*/ 343 w 772"/>
                <a:gd name="T57" fmla="*/ 446 h 1450"/>
                <a:gd name="T58" fmla="*/ 315 w 772"/>
                <a:gd name="T59" fmla="*/ 388 h 1450"/>
                <a:gd name="T60" fmla="*/ 315 w 772"/>
                <a:gd name="T61" fmla="*/ 314 h 1450"/>
                <a:gd name="T62" fmla="*/ 343 w 772"/>
                <a:gd name="T63" fmla="*/ 256 h 1450"/>
                <a:gd name="T64" fmla="*/ 343 w 772"/>
                <a:gd name="T65" fmla="*/ 212 h 1450"/>
                <a:gd name="T66" fmla="*/ 343 w 772"/>
                <a:gd name="T67" fmla="*/ 124 h 1450"/>
                <a:gd name="T68" fmla="*/ 357 w 772"/>
                <a:gd name="T69" fmla="*/ 475 h 1450"/>
                <a:gd name="T70" fmla="*/ 357 w 772"/>
                <a:gd name="T71" fmla="*/ 401 h 1450"/>
                <a:gd name="T72" fmla="*/ 385 w 772"/>
                <a:gd name="T73" fmla="*/ 343 h 1450"/>
                <a:gd name="T74" fmla="*/ 385 w 772"/>
                <a:gd name="T75" fmla="*/ 300 h 1450"/>
                <a:gd name="T76" fmla="*/ 385 w 772"/>
                <a:gd name="T77" fmla="*/ 212 h 1450"/>
                <a:gd name="T78" fmla="*/ 357 w 772"/>
                <a:gd name="T79" fmla="*/ 154 h 1450"/>
                <a:gd name="T80" fmla="*/ 357 w 772"/>
                <a:gd name="T81" fmla="*/ 80 h 1450"/>
                <a:gd name="T82" fmla="*/ 586 w 772"/>
                <a:gd name="T83" fmla="*/ 267 h 1450"/>
                <a:gd name="T84" fmla="*/ 586 w 772"/>
                <a:gd name="T85" fmla="*/ 202 h 1450"/>
                <a:gd name="T86" fmla="*/ 612 w 772"/>
                <a:gd name="T87" fmla="*/ 340 h 1450"/>
                <a:gd name="T88" fmla="*/ 599 w 772"/>
                <a:gd name="T89" fmla="*/ 247 h 1450"/>
                <a:gd name="T90" fmla="*/ 599 w 772"/>
                <a:gd name="T91" fmla="*/ 129 h 1450"/>
                <a:gd name="T92" fmla="*/ 637 w 772"/>
                <a:gd name="T93" fmla="*/ 314 h 1450"/>
                <a:gd name="T94" fmla="*/ 637 w 772"/>
                <a:gd name="T95" fmla="*/ 247 h 1450"/>
                <a:gd name="T96" fmla="*/ 637 w 772"/>
                <a:gd name="T97" fmla="*/ 109 h 1450"/>
                <a:gd name="T98" fmla="*/ 649 w 772"/>
                <a:gd name="T99" fmla="*/ 294 h 1450"/>
                <a:gd name="T100" fmla="*/ 649 w 772"/>
                <a:gd name="T101" fmla="*/ 176 h 1450"/>
                <a:gd name="T102" fmla="*/ 662 w 772"/>
                <a:gd name="T103" fmla="*/ 83 h 1450"/>
                <a:gd name="T104" fmla="*/ 687 w 772"/>
                <a:gd name="T105" fmla="*/ 294 h 1450"/>
                <a:gd name="T106" fmla="*/ 687 w 772"/>
                <a:gd name="T107" fmla="*/ 156 h 1450"/>
                <a:gd name="T108" fmla="*/ 700 w 772"/>
                <a:gd name="T109" fmla="*/ 340 h 1450"/>
                <a:gd name="T110" fmla="*/ 700 w 772"/>
                <a:gd name="T111" fmla="*/ 221 h 1450"/>
                <a:gd name="T112" fmla="*/ 712 w 772"/>
                <a:gd name="T113" fmla="*/ 129 h 1450"/>
                <a:gd name="T114" fmla="*/ 738 w 772"/>
                <a:gd name="T115" fmla="*/ 340 h 1450"/>
                <a:gd name="T116" fmla="*/ 738 w 772"/>
                <a:gd name="T117" fmla="*/ 202 h 1450"/>
                <a:gd name="T118" fmla="*/ 726 w 772"/>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2" h="1450">
                  <a:moveTo>
                    <a:pt x="0" y="1450"/>
                  </a:moveTo>
                  <a:lnTo>
                    <a:pt x="772" y="1450"/>
                  </a:lnTo>
                  <a:lnTo>
                    <a:pt x="769" y="194"/>
                  </a:lnTo>
                  <a:lnTo>
                    <a:pt x="769" y="39"/>
                  </a:lnTo>
                  <a:lnTo>
                    <a:pt x="550" y="39"/>
                  </a:lnTo>
                  <a:lnTo>
                    <a:pt x="545" y="278"/>
                  </a:lnTo>
                  <a:lnTo>
                    <a:pt x="500" y="278"/>
                  </a:lnTo>
                  <a:lnTo>
                    <a:pt x="500" y="257"/>
                  </a:lnTo>
                  <a:lnTo>
                    <a:pt x="406" y="256"/>
                  </a:lnTo>
                  <a:lnTo>
                    <a:pt x="406" y="59"/>
                  </a:lnTo>
                  <a:lnTo>
                    <a:pt x="239" y="59"/>
                  </a:lnTo>
                  <a:lnTo>
                    <a:pt x="240" y="221"/>
                  </a:lnTo>
                  <a:lnTo>
                    <a:pt x="177" y="221"/>
                  </a:lnTo>
                  <a:lnTo>
                    <a:pt x="177" y="0"/>
                  </a:lnTo>
                  <a:lnTo>
                    <a:pt x="73" y="0"/>
                  </a:lnTo>
                  <a:lnTo>
                    <a:pt x="74" y="280"/>
                  </a:lnTo>
                  <a:lnTo>
                    <a:pt x="0" y="280"/>
                  </a:lnTo>
                  <a:lnTo>
                    <a:pt x="0"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5" y="30"/>
                  </a:moveTo>
                  <a:lnTo>
                    <a:pt x="134" y="30"/>
                  </a:lnTo>
                  <a:lnTo>
                    <a:pt x="134" y="42"/>
                  </a:lnTo>
                  <a:lnTo>
                    <a:pt x="125" y="42"/>
                  </a:lnTo>
                  <a:lnTo>
                    <a:pt x="125" y="30"/>
                  </a:lnTo>
                  <a:close/>
                  <a:moveTo>
                    <a:pt x="125" y="49"/>
                  </a:moveTo>
                  <a:lnTo>
                    <a:pt x="134" y="49"/>
                  </a:lnTo>
                  <a:lnTo>
                    <a:pt x="134" y="61"/>
                  </a:lnTo>
                  <a:lnTo>
                    <a:pt x="125" y="61"/>
                  </a:lnTo>
                  <a:lnTo>
                    <a:pt x="125" y="49"/>
                  </a:lnTo>
                  <a:close/>
                  <a:moveTo>
                    <a:pt x="125" y="68"/>
                  </a:moveTo>
                  <a:lnTo>
                    <a:pt x="134" y="68"/>
                  </a:lnTo>
                  <a:lnTo>
                    <a:pt x="134" y="80"/>
                  </a:lnTo>
                  <a:lnTo>
                    <a:pt x="125" y="80"/>
                  </a:lnTo>
                  <a:lnTo>
                    <a:pt x="125" y="68"/>
                  </a:lnTo>
                  <a:close/>
                  <a:moveTo>
                    <a:pt x="125" y="88"/>
                  </a:moveTo>
                  <a:lnTo>
                    <a:pt x="134" y="88"/>
                  </a:lnTo>
                  <a:lnTo>
                    <a:pt x="134" y="99"/>
                  </a:lnTo>
                  <a:lnTo>
                    <a:pt x="125" y="99"/>
                  </a:lnTo>
                  <a:lnTo>
                    <a:pt x="125" y="88"/>
                  </a:lnTo>
                  <a:close/>
                  <a:moveTo>
                    <a:pt x="109" y="30"/>
                  </a:moveTo>
                  <a:lnTo>
                    <a:pt x="118" y="30"/>
                  </a:lnTo>
                  <a:lnTo>
                    <a:pt x="118" y="42"/>
                  </a:lnTo>
                  <a:lnTo>
                    <a:pt x="109" y="42"/>
                  </a:lnTo>
                  <a:lnTo>
                    <a:pt x="109" y="30"/>
                  </a:lnTo>
                  <a:close/>
                  <a:moveTo>
                    <a:pt x="109" y="49"/>
                  </a:moveTo>
                  <a:lnTo>
                    <a:pt x="118" y="49"/>
                  </a:lnTo>
                  <a:lnTo>
                    <a:pt x="118" y="61"/>
                  </a:lnTo>
                  <a:lnTo>
                    <a:pt x="109" y="61"/>
                  </a:lnTo>
                  <a:lnTo>
                    <a:pt x="109" y="49"/>
                  </a:lnTo>
                  <a:close/>
                  <a:moveTo>
                    <a:pt x="109" y="68"/>
                  </a:moveTo>
                  <a:lnTo>
                    <a:pt x="118" y="68"/>
                  </a:lnTo>
                  <a:lnTo>
                    <a:pt x="118" y="80"/>
                  </a:lnTo>
                  <a:lnTo>
                    <a:pt x="109" y="80"/>
                  </a:lnTo>
                  <a:lnTo>
                    <a:pt x="109" y="68"/>
                  </a:lnTo>
                  <a:close/>
                  <a:moveTo>
                    <a:pt x="109" y="88"/>
                  </a:moveTo>
                  <a:lnTo>
                    <a:pt x="118" y="88"/>
                  </a:lnTo>
                  <a:lnTo>
                    <a:pt x="118" y="99"/>
                  </a:lnTo>
                  <a:lnTo>
                    <a:pt x="109" y="99"/>
                  </a:lnTo>
                  <a:lnTo>
                    <a:pt x="109" y="88"/>
                  </a:lnTo>
                  <a:close/>
                  <a:moveTo>
                    <a:pt x="109" y="106"/>
                  </a:moveTo>
                  <a:lnTo>
                    <a:pt x="118" y="106"/>
                  </a:lnTo>
                  <a:lnTo>
                    <a:pt x="118" y="118"/>
                  </a:lnTo>
                  <a:lnTo>
                    <a:pt x="109" y="118"/>
                  </a:lnTo>
                  <a:lnTo>
                    <a:pt x="109" y="106"/>
                  </a:lnTo>
                  <a:close/>
                  <a:moveTo>
                    <a:pt x="119" y="233"/>
                  </a:moveTo>
                  <a:lnTo>
                    <a:pt x="110" y="233"/>
                  </a:lnTo>
                  <a:lnTo>
                    <a:pt x="110" y="221"/>
                  </a:lnTo>
                  <a:lnTo>
                    <a:pt x="119" y="221"/>
                  </a:lnTo>
                  <a:lnTo>
                    <a:pt x="119" y="233"/>
                  </a:lnTo>
                  <a:close/>
                  <a:moveTo>
                    <a:pt x="119" y="213"/>
                  </a:moveTo>
                  <a:lnTo>
                    <a:pt x="110" y="213"/>
                  </a:lnTo>
                  <a:lnTo>
                    <a:pt x="110" y="202"/>
                  </a:lnTo>
                  <a:lnTo>
                    <a:pt x="119" y="202"/>
                  </a:lnTo>
                  <a:lnTo>
                    <a:pt x="119" y="213"/>
                  </a:lnTo>
                  <a:close/>
                  <a:moveTo>
                    <a:pt x="119" y="194"/>
                  </a:moveTo>
                  <a:lnTo>
                    <a:pt x="110" y="194"/>
                  </a:lnTo>
                  <a:lnTo>
                    <a:pt x="110" y="183"/>
                  </a:lnTo>
                  <a:lnTo>
                    <a:pt x="119" y="183"/>
                  </a:lnTo>
                  <a:lnTo>
                    <a:pt x="119" y="194"/>
                  </a:lnTo>
                  <a:close/>
                  <a:moveTo>
                    <a:pt x="119" y="176"/>
                  </a:moveTo>
                  <a:lnTo>
                    <a:pt x="110" y="176"/>
                  </a:lnTo>
                  <a:lnTo>
                    <a:pt x="110" y="164"/>
                  </a:lnTo>
                  <a:lnTo>
                    <a:pt x="119" y="164"/>
                  </a:lnTo>
                  <a:lnTo>
                    <a:pt x="119" y="176"/>
                  </a:lnTo>
                  <a:close/>
                  <a:moveTo>
                    <a:pt x="119" y="156"/>
                  </a:moveTo>
                  <a:lnTo>
                    <a:pt x="110" y="156"/>
                  </a:lnTo>
                  <a:lnTo>
                    <a:pt x="110" y="144"/>
                  </a:lnTo>
                  <a:lnTo>
                    <a:pt x="119" y="144"/>
                  </a:lnTo>
                  <a:lnTo>
                    <a:pt x="119" y="156"/>
                  </a:lnTo>
                  <a:close/>
                  <a:moveTo>
                    <a:pt x="125" y="106"/>
                  </a:moveTo>
                  <a:lnTo>
                    <a:pt x="134" y="106"/>
                  </a:lnTo>
                  <a:lnTo>
                    <a:pt x="134" y="118"/>
                  </a:lnTo>
                  <a:lnTo>
                    <a:pt x="125" y="118"/>
                  </a:lnTo>
                  <a:lnTo>
                    <a:pt x="125" y="106"/>
                  </a:lnTo>
                  <a:close/>
                  <a:moveTo>
                    <a:pt x="135" y="233"/>
                  </a:moveTo>
                  <a:lnTo>
                    <a:pt x="126" y="233"/>
                  </a:lnTo>
                  <a:lnTo>
                    <a:pt x="126" y="221"/>
                  </a:lnTo>
                  <a:lnTo>
                    <a:pt x="135" y="221"/>
                  </a:lnTo>
                  <a:lnTo>
                    <a:pt x="135" y="233"/>
                  </a:lnTo>
                  <a:close/>
                  <a:moveTo>
                    <a:pt x="135" y="213"/>
                  </a:moveTo>
                  <a:lnTo>
                    <a:pt x="126" y="213"/>
                  </a:lnTo>
                  <a:lnTo>
                    <a:pt x="126" y="202"/>
                  </a:lnTo>
                  <a:lnTo>
                    <a:pt x="135" y="202"/>
                  </a:lnTo>
                  <a:lnTo>
                    <a:pt x="135" y="213"/>
                  </a:lnTo>
                  <a:close/>
                  <a:moveTo>
                    <a:pt x="135" y="194"/>
                  </a:moveTo>
                  <a:lnTo>
                    <a:pt x="126" y="194"/>
                  </a:lnTo>
                  <a:lnTo>
                    <a:pt x="126" y="183"/>
                  </a:lnTo>
                  <a:lnTo>
                    <a:pt x="135" y="183"/>
                  </a:lnTo>
                  <a:lnTo>
                    <a:pt x="135" y="194"/>
                  </a:lnTo>
                  <a:close/>
                  <a:moveTo>
                    <a:pt x="135" y="176"/>
                  </a:moveTo>
                  <a:lnTo>
                    <a:pt x="126" y="176"/>
                  </a:lnTo>
                  <a:lnTo>
                    <a:pt x="126" y="164"/>
                  </a:lnTo>
                  <a:lnTo>
                    <a:pt x="135" y="164"/>
                  </a:lnTo>
                  <a:lnTo>
                    <a:pt x="135" y="176"/>
                  </a:lnTo>
                  <a:close/>
                  <a:moveTo>
                    <a:pt x="135" y="156"/>
                  </a:moveTo>
                  <a:lnTo>
                    <a:pt x="126" y="156"/>
                  </a:lnTo>
                  <a:lnTo>
                    <a:pt x="126" y="144"/>
                  </a:lnTo>
                  <a:lnTo>
                    <a:pt x="135" y="144"/>
                  </a:lnTo>
                  <a:lnTo>
                    <a:pt x="135"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0" y="475"/>
                  </a:moveTo>
                  <a:lnTo>
                    <a:pt x="273" y="475"/>
                  </a:lnTo>
                  <a:lnTo>
                    <a:pt x="273" y="459"/>
                  </a:lnTo>
                  <a:lnTo>
                    <a:pt x="300" y="459"/>
                  </a:lnTo>
                  <a:lnTo>
                    <a:pt x="300" y="475"/>
                  </a:lnTo>
                  <a:close/>
                  <a:moveTo>
                    <a:pt x="300" y="446"/>
                  </a:moveTo>
                  <a:lnTo>
                    <a:pt x="273" y="446"/>
                  </a:lnTo>
                  <a:lnTo>
                    <a:pt x="273" y="431"/>
                  </a:lnTo>
                  <a:lnTo>
                    <a:pt x="300" y="431"/>
                  </a:lnTo>
                  <a:lnTo>
                    <a:pt x="300" y="446"/>
                  </a:lnTo>
                  <a:close/>
                  <a:moveTo>
                    <a:pt x="300" y="416"/>
                  </a:moveTo>
                  <a:lnTo>
                    <a:pt x="273" y="416"/>
                  </a:lnTo>
                  <a:lnTo>
                    <a:pt x="273" y="401"/>
                  </a:lnTo>
                  <a:lnTo>
                    <a:pt x="300" y="401"/>
                  </a:lnTo>
                  <a:lnTo>
                    <a:pt x="300" y="416"/>
                  </a:lnTo>
                  <a:close/>
                  <a:moveTo>
                    <a:pt x="300" y="388"/>
                  </a:moveTo>
                  <a:lnTo>
                    <a:pt x="273" y="388"/>
                  </a:lnTo>
                  <a:lnTo>
                    <a:pt x="273" y="372"/>
                  </a:lnTo>
                  <a:lnTo>
                    <a:pt x="300" y="372"/>
                  </a:lnTo>
                  <a:lnTo>
                    <a:pt x="300" y="388"/>
                  </a:lnTo>
                  <a:close/>
                  <a:moveTo>
                    <a:pt x="300" y="358"/>
                  </a:moveTo>
                  <a:lnTo>
                    <a:pt x="273" y="358"/>
                  </a:lnTo>
                  <a:lnTo>
                    <a:pt x="273" y="343"/>
                  </a:lnTo>
                  <a:lnTo>
                    <a:pt x="300" y="343"/>
                  </a:lnTo>
                  <a:lnTo>
                    <a:pt x="300" y="358"/>
                  </a:lnTo>
                  <a:close/>
                  <a:moveTo>
                    <a:pt x="300" y="329"/>
                  </a:moveTo>
                  <a:lnTo>
                    <a:pt x="273" y="329"/>
                  </a:lnTo>
                  <a:lnTo>
                    <a:pt x="273" y="314"/>
                  </a:lnTo>
                  <a:lnTo>
                    <a:pt x="300" y="314"/>
                  </a:lnTo>
                  <a:lnTo>
                    <a:pt x="300" y="329"/>
                  </a:lnTo>
                  <a:close/>
                  <a:moveTo>
                    <a:pt x="300" y="300"/>
                  </a:moveTo>
                  <a:lnTo>
                    <a:pt x="273" y="300"/>
                  </a:lnTo>
                  <a:lnTo>
                    <a:pt x="273" y="284"/>
                  </a:lnTo>
                  <a:lnTo>
                    <a:pt x="300" y="284"/>
                  </a:lnTo>
                  <a:lnTo>
                    <a:pt x="300" y="300"/>
                  </a:lnTo>
                  <a:close/>
                  <a:moveTo>
                    <a:pt x="300" y="271"/>
                  </a:moveTo>
                  <a:lnTo>
                    <a:pt x="273" y="271"/>
                  </a:lnTo>
                  <a:lnTo>
                    <a:pt x="273" y="256"/>
                  </a:lnTo>
                  <a:lnTo>
                    <a:pt x="300" y="256"/>
                  </a:lnTo>
                  <a:lnTo>
                    <a:pt x="300" y="271"/>
                  </a:lnTo>
                  <a:close/>
                  <a:moveTo>
                    <a:pt x="300" y="241"/>
                  </a:moveTo>
                  <a:lnTo>
                    <a:pt x="273" y="241"/>
                  </a:lnTo>
                  <a:lnTo>
                    <a:pt x="273" y="226"/>
                  </a:lnTo>
                  <a:lnTo>
                    <a:pt x="300" y="226"/>
                  </a:lnTo>
                  <a:lnTo>
                    <a:pt x="300" y="241"/>
                  </a:lnTo>
                  <a:close/>
                  <a:moveTo>
                    <a:pt x="300" y="212"/>
                  </a:moveTo>
                  <a:lnTo>
                    <a:pt x="273" y="212"/>
                  </a:lnTo>
                  <a:lnTo>
                    <a:pt x="273" y="197"/>
                  </a:lnTo>
                  <a:lnTo>
                    <a:pt x="300" y="197"/>
                  </a:lnTo>
                  <a:lnTo>
                    <a:pt x="300" y="212"/>
                  </a:lnTo>
                  <a:close/>
                  <a:moveTo>
                    <a:pt x="300" y="183"/>
                  </a:moveTo>
                  <a:lnTo>
                    <a:pt x="273" y="183"/>
                  </a:lnTo>
                  <a:lnTo>
                    <a:pt x="273" y="168"/>
                  </a:lnTo>
                  <a:lnTo>
                    <a:pt x="300" y="168"/>
                  </a:lnTo>
                  <a:lnTo>
                    <a:pt x="300" y="183"/>
                  </a:lnTo>
                  <a:close/>
                  <a:moveTo>
                    <a:pt x="300" y="154"/>
                  </a:moveTo>
                  <a:lnTo>
                    <a:pt x="273" y="154"/>
                  </a:lnTo>
                  <a:lnTo>
                    <a:pt x="273" y="139"/>
                  </a:lnTo>
                  <a:lnTo>
                    <a:pt x="300" y="139"/>
                  </a:lnTo>
                  <a:lnTo>
                    <a:pt x="300" y="154"/>
                  </a:lnTo>
                  <a:close/>
                  <a:moveTo>
                    <a:pt x="300" y="124"/>
                  </a:moveTo>
                  <a:lnTo>
                    <a:pt x="273" y="124"/>
                  </a:lnTo>
                  <a:lnTo>
                    <a:pt x="273" y="109"/>
                  </a:lnTo>
                  <a:lnTo>
                    <a:pt x="300" y="109"/>
                  </a:lnTo>
                  <a:lnTo>
                    <a:pt x="300" y="124"/>
                  </a:lnTo>
                  <a:close/>
                  <a:moveTo>
                    <a:pt x="300" y="96"/>
                  </a:moveTo>
                  <a:lnTo>
                    <a:pt x="273" y="96"/>
                  </a:lnTo>
                  <a:lnTo>
                    <a:pt x="273" y="80"/>
                  </a:lnTo>
                  <a:lnTo>
                    <a:pt x="300" y="80"/>
                  </a:lnTo>
                  <a:lnTo>
                    <a:pt x="300"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6" y="340"/>
                  </a:moveTo>
                  <a:lnTo>
                    <a:pt x="573" y="340"/>
                  </a:lnTo>
                  <a:lnTo>
                    <a:pt x="573" y="314"/>
                  </a:lnTo>
                  <a:lnTo>
                    <a:pt x="586" y="314"/>
                  </a:lnTo>
                  <a:lnTo>
                    <a:pt x="586" y="340"/>
                  </a:lnTo>
                  <a:close/>
                  <a:moveTo>
                    <a:pt x="586" y="294"/>
                  </a:moveTo>
                  <a:lnTo>
                    <a:pt x="573" y="294"/>
                  </a:lnTo>
                  <a:lnTo>
                    <a:pt x="573" y="267"/>
                  </a:lnTo>
                  <a:lnTo>
                    <a:pt x="586" y="267"/>
                  </a:lnTo>
                  <a:lnTo>
                    <a:pt x="586" y="294"/>
                  </a:lnTo>
                  <a:close/>
                  <a:moveTo>
                    <a:pt x="586" y="247"/>
                  </a:moveTo>
                  <a:lnTo>
                    <a:pt x="573" y="247"/>
                  </a:lnTo>
                  <a:lnTo>
                    <a:pt x="573" y="221"/>
                  </a:lnTo>
                  <a:lnTo>
                    <a:pt x="586" y="221"/>
                  </a:lnTo>
                  <a:lnTo>
                    <a:pt x="586" y="247"/>
                  </a:lnTo>
                  <a:close/>
                  <a:moveTo>
                    <a:pt x="586" y="202"/>
                  </a:moveTo>
                  <a:lnTo>
                    <a:pt x="573" y="202"/>
                  </a:lnTo>
                  <a:lnTo>
                    <a:pt x="573" y="176"/>
                  </a:lnTo>
                  <a:lnTo>
                    <a:pt x="586" y="176"/>
                  </a:lnTo>
                  <a:lnTo>
                    <a:pt x="586" y="202"/>
                  </a:lnTo>
                  <a:close/>
                  <a:moveTo>
                    <a:pt x="586" y="156"/>
                  </a:moveTo>
                  <a:lnTo>
                    <a:pt x="573" y="156"/>
                  </a:lnTo>
                  <a:lnTo>
                    <a:pt x="573" y="129"/>
                  </a:lnTo>
                  <a:lnTo>
                    <a:pt x="586" y="129"/>
                  </a:lnTo>
                  <a:lnTo>
                    <a:pt x="586" y="156"/>
                  </a:lnTo>
                  <a:close/>
                  <a:moveTo>
                    <a:pt x="586" y="109"/>
                  </a:moveTo>
                  <a:lnTo>
                    <a:pt x="573" y="109"/>
                  </a:lnTo>
                  <a:lnTo>
                    <a:pt x="573" y="83"/>
                  </a:lnTo>
                  <a:lnTo>
                    <a:pt x="586" y="83"/>
                  </a:lnTo>
                  <a:lnTo>
                    <a:pt x="586"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49" y="340"/>
                  </a:lnTo>
                  <a:lnTo>
                    <a:pt x="649" y="314"/>
                  </a:lnTo>
                  <a:lnTo>
                    <a:pt x="662" y="314"/>
                  </a:lnTo>
                  <a:lnTo>
                    <a:pt x="662" y="340"/>
                  </a:lnTo>
                  <a:close/>
                  <a:moveTo>
                    <a:pt x="662" y="294"/>
                  </a:moveTo>
                  <a:lnTo>
                    <a:pt x="649" y="294"/>
                  </a:lnTo>
                  <a:lnTo>
                    <a:pt x="649" y="267"/>
                  </a:lnTo>
                  <a:lnTo>
                    <a:pt x="662" y="267"/>
                  </a:lnTo>
                  <a:lnTo>
                    <a:pt x="662" y="294"/>
                  </a:lnTo>
                  <a:close/>
                  <a:moveTo>
                    <a:pt x="662" y="247"/>
                  </a:moveTo>
                  <a:lnTo>
                    <a:pt x="649" y="247"/>
                  </a:lnTo>
                  <a:lnTo>
                    <a:pt x="649" y="221"/>
                  </a:lnTo>
                  <a:lnTo>
                    <a:pt x="662" y="221"/>
                  </a:lnTo>
                  <a:lnTo>
                    <a:pt x="662" y="247"/>
                  </a:lnTo>
                  <a:close/>
                  <a:moveTo>
                    <a:pt x="662" y="202"/>
                  </a:moveTo>
                  <a:lnTo>
                    <a:pt x="649" y="202"/>
                  </a:lnTo>
                  <a:lnTo>
                    <a:pt x="649" y="176"/>
                  </a:lnTo>
                  <a:lnTo>
                    <a:pt x="662" y="176"/>
                  </a:lnTo>
                  <a:lnTo>
                    <a:pt x="662" y="202"/>
                  </a:lnTo>
                  <a:close/>
                  <a:moveTo>
                    <a:pt x="662" y="156"/>
                  </a:moveTo>
                  <a:lnTo>
                    <a:pt x="649" y="156"/>
                  </a:lnTo>
                  <a:lnTo>
                    <a:pt x="649" y="129"/>
                  </a:lnTo>
                  <a:lnTo>
                    <a:pt x="662" y="129"/>
                  </a:lnTo>
                  <a:lnTo>
                    <a:pt x="662" y="156"/>
                  </a:lnTo>
                  <a:close/>
                  <a:moveTo>
                    <a:pt x="662" y="109"/>
                  </a:moveTo>
                  <a:lnTo>
                    <a:pt x="649" y="109"/>
                  </a:lnTo>
                  <a:lnTo>
                    <a:pt x="649" y="83"/>
                  </a:lnTo>
                  <a:lnTo>
                    <a:pt x="662" y="83"/>
                  </a:lnTo>
                  <a:lnTo>
                    <a:pt x="662" y="109"/>
                  </a:lnTo>
                  <a:close/>
                  <a:moveTo>
                    <a:pt x="687" y="340"/>
                  </a:moveTo>
                  <a:lnTo>
                    <a:pt x="675" y="340"/>
                  </a:lnTo>
                  <a:lnTo>
                    <a:pt x="675" y="314"/>
                  </a:lnTo>
                  <a:lnTo>
                    <a:pt x="687" y="314"/>
                  </a:lnTo>
                  <a:lnTo>
                    <a:pt x="687" y="340"/>
                  </a:lnTo>
                  <a:close/>
                  <a:moveTo>
                    <a:pt x="687" y="294"/>
                  </a:moveTo>
                  <a:lnTo>
                    <a:pt x="675" y="294"/>
                  </a:lnTo>
                  <a:lnTo>
                    <a:pt x="675" y="267"/>
                  </a:lnTo>
                  <a:lnTo>
                    <a:pt x="687" y="267"/>
                  </a:lnTo>
                  <a:lnTo>
                    <a:pt x="687" y="294"/>
                  </a:lnTo>
                  <a:close/>
                  <a:moveTo>
                    <a:pt x="687" y="247"/>
                  </a:moveTo>
                  <a:lnTo>
                    <a:pt x="675" y="247"/>
                  </a:lnTo>
                  <a:lnTo>
                    <a:pt x="675" y="221"/>
                  </a:lnTo>
                  <a:lnTo>
                    <a:pt x="687" y="221"/>
                  </a:lnTo>
                  <a:lnTo>
                    <a:pt x="687" y="247"/>
                  </a:lnTo>
                  <a:close/>
                  <a:moveTo>
                    <a:pt x="687" y="202"/>
                  </a:moveTo>
                  <a:lnTo>
                    <a:pt x="675" y="202"/>
                  </a:lnTo>
                  <a:lnTo>
                    <a:pt x="675" y="176"/>
                  </a:lnTo>
                  <a:lnTo>
                    <a:pt x="687" y="176"/>
                  </a:lnTo>
                  <a:lnTo>
                    <a:pt x="687" y="202"/>
                  </a:lnTo>
                  <a:close/>
                  <a:moveTo>
                    <a:pt x="687" y="156"/>
                  </a:moveTo>
                  <a:lnTo>
                    <a:pt x="675" y="156"/>
                  </a:lnTo>
                  <a:lnTo>
                    <a:pt x="675" y="129"/>
                  </a:lnTo>
                  <a:lnTo>
                    <a:pt x="687" y="129"/>
                  </a:lnTo>
                  <a:lnTo>
                    <a:pt x="687" y="156"/>
                  </a:lnTo>
                  <a:close/>
                  <a:moveTo>
                    <a:pt x="687" y="109"/>
                  </a:moveTo>
                  <a:lnTo>
                    <a:pt x="675" y="109"/>
                  </a:lnTo>
                  <a:lnTo>
                    <a:pt x="675" y="83"/>
                  </a:lnTo>
                  <a:lnTo>
                    <a:pt x="687" y="83"/>
                  </a:lnTo>
                  <a:lnTo>
                    <a:pt x="687" y="109"/>
                  </a:lnTo>
                  <a:close/>
                  <a:moveTo>
                    <a:pt x="712" y="340"/>
                  </a:moveTo>
                  <a:lnTo>
                    <a:pt x="700" y="340"/>
                  </a:lnTo>
                  <a:lnTo>
                    <a:pt x="700" y="314"/>
                  </a:lnTo>
                  <a:lnTo>
                    <a:pt x="712" y="314"/>
                  </a:lnTo>
                  <a:lnTo>
                    <a:pt x="712" y="340"/>
                  </a:lnTo>
                  <a:close/>
                  <a:moveTo>
                    <a:pt x="712" y="294"/>
                  </a:moveTo>
                  <a:lnTo>
                    <a:pt x="700" y="294"/>
                  </a:lnTo>
                  <a:lnTo>
                    <a:pt x="700" y="267"/>
                  </a:lnTo>
                  <a:lnTo>
                    <a:pt x="712" y="267"/>
                  </a:lnTo>
                  <a:lnTo>
                    <a:pt x="712" y="294"/>
                  </a:lnTo>
                  <a:close/>
                  <a:moveTo>
                    <a:pt x="712" y="247"/>
                  </a:moveTo>
                  <a:lnTo>
                    <a:pt x="700" y="247"/>
                  </a:lnTo>
                  <a:lnTo>
                    <a:pt x="700" y="221"/>
                  </a:lnTo>
                  <a:lnTo>
                    <a:pt x="712" y="221"/>
                  </a:lnTo>
                  <a:lnTo>
                    <a:pt x="712" y="247"/>
                  </a:lnTo>
                  <a:close/>
                  <a:moveTo>
                    <a:pt x="712" y="202"/>
                  </a:moveTo>
                  <a:lnTo>
                    <a:pt x="700" y="202"/>
                  </a:lnTo>
                  <a:lnTo>
                    <a:pt x="700" y="176"/>
                  </a:lnTo>
                  <a:lnTo>
                    <a:pt x="712" y="176"/>
                  </a:lnTo>
                  <a:lnTo>
                    <a:pt x="712" y="202"/>
                  </a:lnTo>
                  <a:close/>
                  <a:moveTo>
                    <a:pt x="712" y="156"/>
                  </a:moveTo>
                  <a:lnTo>
                    <a:pt x="700" y="156"/>
                  </a:lnTo>
                  <a:lnTo>
                    <a:pt x="700" y="129"/>
                  </a:lnTo>
                  <a:lnTo>
                    <a:pt x="712" y="129"/>
                  </a:lnTo>
                  <a:lnTo>
                    <a:pt x="712" y="156"/>
                  </a:lnTo>
                  <a:close/>
                  <a:moveTo>
                    <a:pt x="712" y="109"/>
                  </a:moveTo>
                  <a:lnTo>
                    <a:pt x="700" y="109"/>
                  </a:lnTo>
                  <a:lnTo>
                    <a:pt x="700" y="83"/>
                  </a:lnTo>
                  <a:lnTo>
                    <a:pt x="712" y="83"/>
                  </a:lnTo>
                  <a:lnTo>
                    <a:pt x="712"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p:spPr>
          <p:txBody>
            <a:bodyPr vert="horz" wrap="square" lIns="91440" tIns="45720" rIns="91440" bIns="45720" numCol="1" anchor="t" anchorCtr="0" compatLnSpc="1"/>
            <a:lstStyle/>
            <a:p>
              <a:r>
                <a:rPr lang="en-US" altLang="zh-CN" dirty="0" smtClean="0"/>
                <a:t> </a:t>
              </a:r>
              <a:endParaRPr lang="zh-CN" altLang="en-US" dirty="0"/>
            </a:p>
          </p:txBody>
        </p:sp>
      </p:grpSp>
      <p:sp>
        <p:nvSpPr>
          <p:cNvPr id="54" name="矩形 2"/>
          <p:cNvSpPr/>
          <p:nvPr/>
        </p:nvSpPr>
        <p:spPr>
          <a:xfrm>
            <a:off x="-7620" y="5274310"/>
            <a:ext cx="9149080" cy="1465580"/>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2"/>
          <p:cNvSpPr/>
          <p:nvPr/>
        </p:nvSpPr>
        <p:spPr>
          <a:xfrm>
            <a:off x="-13335" y="5374640"/>
            <a:ext cx="9144635" cy="1496695"/>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rgbClr val="4A6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10560" y="2562225"/>
            <a:ext cx="3830955" cy="645160"/>
          </a:xfrm>
          <a:prstGeom prst="rect">
            <a:avLst/>
          </a:prstGeom>
          <a:noFill/>
        </p:spPr>
        <p:txBody>
          <a:bodyPr wrap="square" rtlCol="0">
            <a:spAutoFit/>
          </a:bodyPr>
          <a:lstStyle/>
          <a:p>
            <a:r>
              <a:rPr lang="zh-CN" altLang="zh-CN" dirty="0">
                <a:solidFill>
                  <a:srgbClr val="2AB184"/>
                </a:solidFill>
                <a:latin typeface="微软简标宋" charset="0"/>
                <a:ea typeface="微软简标宋" charset="0"/>
              </a:rPr>
              <a:t>谢谢聆听</a:t>
            </a:r>
          </a:p>
        </p:txBody>
      </p:sp>
      <p:sp>
        <p:nvSpPr>
          <p:cNvPr id="6" name="文本框 5"/>
          <p:cNvSpPr txBox="1"/>
          <p:nvPr/>
        </p:nvSpPr>
        <p:spPr>
          <a:xfrm>
            <a:off x="1564005" y="5679440"/>
            <a:ext cx="6455410" cy="1060450"/>
          </a:xfrm>
          <a:prstGeom prst="rect">
            <a:avLst/>
          </a:prstGeom>
          <a:noFill/>
        </p:spPr>
        <p:txBody>
          <a:bodyPr wrap="square" rtlCol="0">
            <a:spAutoFit/>
          </a:bodyPr>
          <a:lstStyle/>
          <a:p>
            <a:pPr algn="l">
              <a:lnSpc>
                <a:spcPct val="150000"/>
              </a:lnSpc>
            </a:pPr>
            <a:r>
              <a:rPr lang="zh-CN" altLang="en-US" sz="1400">
                <a:solidFill>
                  <a:schemeClr val="bg1"/>
                </a:solidFill>
                <a:latin typeface="微软雅黑" panose="020B0503020204020204" charset="-122"/>
                <a:ea typeface="微软雅黑" panose="020B0503020204020204" charset="-122"/>
              </a:rPr>
              <a:t>一、官方网站：http://www.dengfengbei.com/</a:t>
            </a:r>
          </a:p>
          <a:p>
            <a:pPr algn="l">
              <a:lnSpc>
                <a:spcPct val="150000"/>
              </a:lnSpc>
            </a:pPr>
            <a:r>
              <a:rPr lang="zh-CN" altLang="en-US" sz="1400">
                <a:solidFill>
                  <a:schemeClr val="bg1"/>
                </a:solidFill>
                <a:latin typeface="微软雅黑" panose="020B0503020204020204" charset="-122"/>
                <a:ea typeface="微软雅黑" panose="020B0503020204020204" charset="-122"/>
              </a:rPr>
              <a:t>二、咨询电话：010-52909593，183-1007-9788</a:t>
            </a:r>
          </a:p>
          <a:p>
            <a:pPr algn="l">
              <a:lnSpc>
                <a:spcPct val="150000"/>
              </a:lnSpc>
            </a:pPr>
            <a:r>
              <a:rPr lang="zh-CN" altLang="en-US" sz="1400">
                <a:solidFill>
                  <a:schemeClr val="bg1"/>
                </a:solidFill>
                <a:latin typeface="微软雅黑" panose="020B0503020204020204" charset="-122"/>
                <a:ea typeface="微软雅黑" panose="020B0503020204020204" charset="-122"/>
              </a:rPr>
              <a:t>三、官网唯一公众平台：</a:t>
            </a:r>
            <a:r>
              <a:rPr lang="en-US" altLang="zh-CN" sz="1400">
                <a:solidFill>
                  <a:schemeClr val="bg1"/>
                </a:solidFill>
                <a:latin typeface="微软雅黑" panose="020B0503020204020204" charset="-122"/>
                <a:ea typeface="微软雅黑" panose="020B0503020204020204" charset="-122"/>
              </a:rPr>
              <a:t>dengfengbeijingsai</a:t>
            </a:r>
          </a:p>
        </p:txBody>
      </p:sp>
      <p:pic>
        <p:nvPicPr>
          <p:cNvPr id="57" name="图片 56" descr="qrcode_for_gh_a0cdb2764834_1280"/>
          <p:cNvPicPr>
            <a:picLocks noChangeAspect="1"/>
          </p:cNvPicPr>
          <p:nvPr/>
        </p:nvPicPr>
        <p:blipFill>
          <a:blip r:embed="rId3"/>
          <a:stretch>
            <a:fillRect/>
          </a:stretch>
        </p:blipFill>
        <p:spPr>
          <a:xfrm>
            <a:off x="5920740" y="5649595"/>
            <a:ext cx="1120775" cy="1120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二部定价法</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779649" y="1429556"/>
            <a:ext cx="1005403"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原理</a:t>
            </a:r>
            <a:endParaRPr lang="zh-CN" altLang="en-US" sz="3200" dirty="0">
              <a:latin typeface="楷体" panose="02010609060101010101" pitchFamily="49" charset="-122"/>
              <a:ea typeface="楷体" panose="02010609060101010101" pitchFamily="49" charset="-122"/>
            </a:endParaRPr>
          </a:p>
        </p:txBody>
      </p:sp>
      <p:sp>
        <p:nvSpPr>
          <p:cNvPr id="6" name="文本框 5"/>
          <p:cNvSpPr txBox="1"/>
          <p:nvPr/>
        </p:nvSpPr>
        <p:spPr>
          <a:xfrm>
            <a:off x="1897903" y="1427411"/>
            <a:ext cx="6340197"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不超过一定排放量只收取固定成本</a:t>
            </a:r>
            <a:endParaRPr lang="en-US" altLang="zh-CN" sz="3200" dirty="0" smtClean="0">
              <a:latin typeface="楷体" panose="02010609060101010101" pitchFamily="49" charset="-122"/>
              <a:ea typeface="楷体" panose="02010609060101010101" pitchFamily="49" charset="-122"/>
            </a:endParaRPr>
          </a:p>
        </p:txBody>
      </p:sp>
      <p:sp>
        <p:nvSpPr>
          <p:cNvPr id="7" name="文本框 6"/>
          <p:cNvSpPr txBox="1"/>
          <p:nvPr/>
        </p:nvSpPr>
        <p:spPr>
          <a:xfrm>
            <a:off x="1897903" y="2012186"/>
            <a:ext cx="5929829"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超出部分单独收费收取可变成本</a:t>
            </a:r>
            <a:endParaRPr lang="zh-CN" altLang="en-US" sz="3200" dirty="0">
              <a:latin typeface="楷体" panose="02010609060101010101" pitchFamily="49" charset="-122"/>
              <a:ea typeface="楷体" panose="02010609060101010101" pitchFamily="49" charset="-122"/>
            </a:endParaRPr>
          </a:p>
        </p:txBody>
      </p:sp>
      <p:sp>
        <p:nvSpPr>
          <p:cNvPr id="8" name="文本框 7"/>
          <p:cNvSpPr txBox="1"/>
          <p:nvPr/>
        </p:nvSpPr>
        <p:spPr>
          <a:xfrm>
            <a:off x="779649" y="2706990"/>
            <a:ext cx="2646878" cy="584775"/>
          </a:xfrm>
          <a:prstGeom prst="rect">
            <a:avLst/>
          </a:prstGeom>
          <a:noFill/>
        </p:spPr>
        <p:txBody>
          <a:bodyPr wrap="none" rtlCol="0">
            <a:spAutoFit/>
          </a:bodyPr>
          <a:lstStyle/>
          <a:p>
            <a:r>
              <a:rPr lang="zh-CN" altLang="en-US" sz="3200" dirty="0" smtClean="0">
                <a:latin typeface="楷体" panose="02010609060101010101" pitchFamily="49" charset="-122"/>
                <a:ea typeface="楷体" panose="02010609060101010101" pitchFamily="49" charset="-122"/>
              </a:rPr>
              <a:t>代入数据计算</a:t>
            </a:r>
            <a:endParaRPr lang="zh-CN" altLang="en-US" sz="32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9" name="矩形 8"/>
              <p:cNvSpPr/>
              <p:nvPr/>
            </p:nvSpPr>
            <p:spPr>
              <a:xfrm>
                <a:off x="64394" y="3368974"/>
                <a:ext cx="9015211" cy="12114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𝑍</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eqArr>
                            <m:eqArrPr>
                              <m:ctrlPr>
                                <a:rPr lang="zh-CN" altLang="en-US" sz="2800" i="1">
                                  <a:latin typeface="Cambria Math" panose="02040503050406030204" pitchFamily="18" charset="0"/>
                                </a:rPr>
                              </m:ctrlPr>
                            </m:eqArrPr>
                            <m:e>
                              <m:r>
                                <a:rPr lang="zh-CN" altLang="en-US" sz="2800" i="0">
                                  <a:latin typeface="Cambria Math" panose="02040503050406030204" pitchFamily="18" charset="0"/>
                                </a:rPr>
                                <m:t>&amp;51.63</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≤286</m:t>
                              </m:r>
                              <m:r>
                                <a:rPr lang="zh-CN" altLang="en-US" sz="2800" i="1">
                                  <a:latin typeface="Cambria Math" panose="02040503050406030204" pitchFamily="18" charset="0"/>
                                </a:rPr>
                                <m:t>𝑘𝑔</m:t>
                              </m:r>
                            </m:e>
                            <m:e>
                              <m:r>
                                <a:rPr lang="zh-CN" altLang="en-US" sz="2800" i="0">
                                  <a:latin typeface="Cambria Math" panose="02040503050406030204" pitchFamily="18" charset="0"/>
                                </a:rPr>
                                <m:t>&amp;</m:t>
                              </m:r>
                              <m:sSub>
                                <m:sSubPr>
                                  <m:ctrlPr>
                                    <a:rPr lang="zh-CN" altLang="en-US" sz="2800" i="1">
                                      <a:latin typeface="Cambria Math" panose="02040503050406030204" pitchFamily="18" charset="0"/>
                                    </a:rPr>
                                  </m:ctrlPr>
                                </m:sSubPr>
                                <m:e>
                                  <m:r>
                                    <a:rPr lang="zh-CN" altLang="en-US" sz="2800" i="0">
                                      <a:latin typeface="Cambria Math" panose="02040503050406030204" pitchFamily="18" charset="0"/>
                                    </a:rPr>
                                    <m:t>0.29</m:t>
                                  </m:r>
                                  <m:r>
                                    <a:rPr lang="zh-CN" altLang="en-US" sz="2800" i="0">
                                      <a:latin typeface="Cambria Math" panose="02040503050406030204" pitchFamily="18" charset="0"/>
                                    </a:rPr>
                                    <m:t>元</m:t>
                                  </m:r>
                                  <m:r>
                                    <a:rPr lang="zh-CN" altLang="en-US" sz="2800" i="0">
                                      <a:latin typeface="Cambria Math" panose="02040503050406030204" pitchFamily="18" charset="0"/>
                                    </a:rPr>
                                    <m:t>×</m:t>
                                  </m:r>
                                  <m:r>
                                    <a:rPr lang="en-US" altLang="zh-CN" sz="2800" b="0" i="1" smtClean="0">
                                      <a:latin typeface="Cambria Math" panose="02040503050406030204" pitchFamily="18" charset="0"/>
                                    </a:rPr>
                                    <m:t>(</m:t>
                                  </m:r>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en-US" altLang="zh-CN" sz="2800" b="0" i="1" smtClean="0">
                                  <a:latin typeface="Cambria Math" panose="02040503050406030204" pitchFamily="18" charset="0"/>
                                </a:rPr>
                                <m:t>−286)</m:t>
                              </m:r>
                              <m:r>
                                <a:rPr lang="en-US" altLang="zh-CN" sz="2800" b="0" i="0" smtClean="0">
                                  <a:latin typeface="Cambria Math" panose="02040503050406030204" pitchFamily="18" charset="0"/>
                                </a:rPr>
                                <m:t>+5</m:t>
                              </m:r>
                              <m:r>
                                <a:rPr lang="zh-CN" altLang="en-US" sz="2800" i="0">
                                  <a:latin typeface="Cambria Math" panose="02040503050406030204" pitchFamily="18" charset="0"/>
                                </a:rPr>
                                <m:t>1.</m:t>
                              </m:r>
                              <m:r>
                                <a:rPr lang="en-US" altLang="zh-CN" sz="2800" b="0" i="0" smtClean="0">
                                  <a:latin typeface="Cambria Math" panose="02040503050406030204" pitchFamily="18" charset="0"/>
                                </a:rPr>
                                <m:t>63</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&gt;286</m:t>
                              </m:r>
                              <m:r>
                                <a:rPr lang="zh-CN" altLang="en-US" sz="2800" i="1">
                                  <a:latin typeface="Cambria Math" panose="02040503050406030204" pitchFamily="18" charset="0"/>
                                </a:rPr>
                                <m:t>𝑘𝑔</m:t>
                              </m:r>
                            </m:e>
                          </m:eqArr>
                        </m:e>
                      </m:d>
                    </m:oMath>
                  </m:oMathPara>
                </a14:m>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64394" y="3368974"/>
                <a:ext cx="9015211" cy="1211422"/>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5720" y="4657605"/>
                <a:ext cx="9015211" cy="12114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𝑍</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eqArr>
                            <m:eqArrPr>
                              <m:ctrlPr>
                                <a:rPr lang="zh-CN" altLang="en-US" sz="2800" i="1">
                                  <a:latin typeface="Cambria Math" panose="02040503050406030204" pitchFamily="18" charset="0"/>
                                </a:rPr>
                              </m:ctrlPr>
                            </m:eqArrPr>
                            <m:e>
                              <m:r>
                                <a:rPr lang="zh-CN" altLang="en-US" sz="2800" i="0">
                                  <a:latin typeface="Cambria Math" panose="02040503050406030204" pitchFamily="18" charset="0"/>
                                </a:rPr>
                                <m:t>&amp;51.63</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≤286</m:t>
                              </m:r>
                              <m:r>
                                <a:rPr lang="zh-CN" altLang="en-US" sz="2800" i="1">
                                  <a:latin typeface="Cambria Math" panose="02040503050406030204" pitchFamily="18" charset="0"/>
                                </a:rPr>
                                <m:t>𝑘𝑔</m:t>
                              </m:r>
                            </m:e>
                            <m:e>
                              <m:r>
                                <a:rPr lang="zh-CN" altLang="en-US" sz="2800" i="0">
                                  <a:latin typeface="Cambria Math" panose="02040503050406030204" pitchFamily="18" charset="0"/>
                                </a:rPr>
                                <m:t>&amp;</m:t>
                              </m:r>
                              <m:sSub>
                                <m:sSubPr>
                                  <m:ctrlPr>
                                    <a:rPr lang="zh-CN" altLang="en-US" sz="2800" i="1">
                                      <a:latin typeface="Cambria Math" panose="02040503050406030204" pitchFamily="18" charset="0"/>
                                    </a:rPr>
                                  </m:ctrlPr>
                                </m:sSubPr>
                                <m:e>
                                  <m:r>
                                    <a:rPr lang="zh-CN" altLang="en-US" sz="2800" i="0">
                                      <a:latin typeface="Cambria Math" panose="02040503050406030204" pitchFamily="18" charset="0"/>
                                    </a:rPr>
                                    <m:t>0.29</m:t>
                                  </m:r>
                                  <m:r>
                                    <a:rPr lang="zh-CN" altLang="en-US" sz="2800" i="0">
                                      <a:latin typeface="Cambria Math" panose="02040503050406030204" pitchFamily="18" charset="0"/>
                                    </a:rPr>
                                    <m:t>元</m:t>
                                  </m:r>
                                  <m:r>
                                    <a:rPr lang="zh-CN" altLang="en-US" sz="2800" i="0">
                                      <a:latin typeface="Cambria Math" panose="02040503050406030204" pitchFamily="18" charset="0"/>
                                    </a:rPr>
                                    <m:t>×</m:t>
                                  </m:r>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−31.31</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&gt;286</m:t>
                              </m:r>
                              <m:r>
                                <a:rPr lang="zh-CN" altLang="en-US" sz="2800" i="1">
                                  <a:latin typeface="Cambria Math" panose="02040503050406030204" pitchFamily="18" charset="0"/>
                                </a:rPr>
                                <m:t>𝑘𝑔</m:t>
                              </m:r>
                            </m:e>
                          </m:eqArr>
                        </m:e>
                      </m:d>
                    </m:oMath>
                  </m:oMathPara>
                </a14:m>
                <a:endParaRPr lang="zh-CN" altLang="en-US" sz="2800" dirty="0"/>
              </a:p>
            </p:txBody>
          </p:sp>
        </mc:Choice>
        <mc:Fallback xmlns="">
          <p:sp>
            <p:nvSpPr>
              <p:cNvPr id="10" name="矩形 9"/>
              <p:cNvSpPr>
                <a:spLocks noRot="1" noChangeAspect="1" noMove="1" noResize="1" noEditPoints="1" noAdjustHandles="1" noChangeArrowheads="1" noChangeShapeType="1" noTextEdit="1"/>
              </p:cNvSpPr>
              <p:nvPr/>
            </p:nvSpPr>
            <p:spPr>
              <a:xfrm>
                <a:off x="45720" y="4657605"/>
                <a:ext cx="9015211" cy="1211422"/>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73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112770"/>
                <a:ext cx="9144000" cy="4894263"/>
              </a:xfrm>
            </p:spPr>
            <p:txBody>
              <a:bodyPr>
                <a:normAutofit/>
              </a:bodyPr>
              <a:lstStyle/>
              <a:p>
                <a:pPr marL="0" indent="0">
                  <a:buNone/>
                </a:pPr>
                <a:r>
                  <a:rPr lang="zh-CN" altLang="en-US" dirty="0" smtClean="0"/>
                  <a:t>回归预测未来垃圾量</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𝑦</m:t>
                      </m:r>
                      <m:r>
                        <a:rPr lang="en-US" altLang="zh-CN" sz="2800">
                          <a:latin typeface="Cambria Math" panose="02040503050406030204" pitchFamily="18" charset="0"/>
                        </a:rPr>
                        <m:t>=</m:t>
                      </m:r>
                      <m:r>
                        <a:rPr lang="en-US" altLang="zh-CN" sz="2800" i="1">
                          <a:latin typeface="Cambria Math" panose="02040503050406030204" pitchFamily="18" charset="0"/>
                        </a:rPr>
                        <m:t>−</m:t>
                      </m:r>
                      <m:r>
                        <a:rPr lang="en-US" altLang="zh-CN" sz="2800">
                          <a:latin typeface="Cambria Math" panose="02040503050406030204" pitchFamily="18" charset="0"/>
                        </a:rPr>
                        <m:t>279.2</m:t>
                      </m:r>
                      <m:r>
                        <a:rPr lang="en-US" altLang="zh-CN" sz="2800" b="0" i="0" smtClean="0">
                          <a:latin typeface="Cambria Math" panose="02040503050406030204" pitchFamily="18" charset="0"/>
                        </a:rPr>
                        <m:t>6</m:t>
                      </m:r>
                      <m:r>
                        <a:rPr lang="en-US" altLang="zh-CN" sz="2800">
                          <a:latin typeface="Cambria Math" panose="02040503050406030204" pitchFamily="18" charset="0"/>
                        </a:rPr>
                        <m:t>+0.36</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+0.10</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i="1">
                          <a:latin typeface="Cambria Math" panose="02040503050406030204" pitchFamily="18" charset="0"/>
                        </a:rPr>
                        <m:t>−</m:t>
                      </m:r>
                      <m:r>
                        <a:rPr lang="en-US" altLang="zh-CN" sz="2800">
                          <a:latin typeface="Cambria Math" panose="02040503050406030204" pitchFamily="18" charset="0"/>
                        </a:rPr>
                        <m:t>0.221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3</m:t>
                          </m:r>
                        </m:sub>
                      </m:sSub>
                      <m:r>
                        <a:rPr lang="en-US" altLang="zh-CN" sz="2800">
                          <a:latin typeface="Cambria Math" panose="02040503050406030204" pitchFamily="18" charset="0"/>
                        </a:rPr>
                        <m:t>+0.01</m:t>
                      </m:r>
                      <m:r>
                        <a:rPr lang="en-US" altLang="zh-CN" sz="2800" b="0" i="1" smtClean="0">
                          <a:latin typeface="Cambria Math" panose="02040503050406030204" pitchFamily="18" charset="0"/>
                        </a:rPr>
                        <m:t>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4</m:t>
                          </m:r>
                        </m:sub>
                      </m:sSub>
                    </m:oMath>
                  </m:oMathPara>
                </a14:m>
                <a:endParaRPr lang="zh-CN" altLang="zh-CN" sz="2800" dirty="0"/>
              </a:p>
              <a:p>
                <a:pPr marL="0" indent="0">
                  <a:buNone/>
                </a:pPr>
                <a:endParaRPr lang="en-US" altLang="zh-CN" sz="2800" dirty="0" smtClean="0"/>
              </a:p>
              <a:p>
                <a:pPr marL="0" indent="0">
                  <a:buNone/>
                </a:pPr>
                <a:r>
                  <a:rPr lang="zh-CN" altLang="en-US" dirty="0" smtClean="0"/>
                  <a:t>代入公式得到人均垃圾收费</a:t>
                </a:r>
                <a:endParaRPr lang="en-US" altLang="zh-CN" dirty="0" smtClean="0"/>
              </a:p>
              <a:p>
                <a:pPr marL="0" indent="0">
                  <a:buNone/>
                </a:pPr>
                <a:endParaRPr lang="en-US" altLang="zh-CN" dirty="0"/>
              </a:p>
              <a:p>
                <a:pPr marL="0" indent="0">
                  <a:buNone/>
                </a:pPr>
                <a:r>
                  <a:rPr lang="zh-CN" altLang="en-US" dirty="0" smtClean="0"/>
                  <a:t>查阅：收费变化率与垃圾减排量变化率的关系</a:t>
                </a:r>
                <a:endParaRPr lang="en-US" altLang="zh-CN" dirty="0" smtClean="0"/>
              </a:p>
              <a:p>
                <a:pPr marL="0" indent="0">
                  <a:buNone/>
                </a:pPr>
                <a:endParaRPr lang="en-US" altLang="zh-CN" dirty="0"/>
              </a:p>
              <a:p>
                <a:pPr marL="0" indent="0">
                  <a:buNone/>
                </a:pPr>
                <a:r>
                  <a:rPr lang="zh-CN" altLang="en-US" dirty="0"/>
                  <a:t>累进</a:t>
                </a:r>
                <a:r>
                  <a:rPr lang="zh-CN" altLang="en-US" dirty="0" smtClean="0"/>
                  <a:t>垃圾减排量</a:t>
                </a:r>
                <a:endParaRPr lang="en-US" altLang="zh-CN"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112770"/>
                <a:ext cx="9144000" cy="4894263"/>
              </a:xfrm>
              <a:blipFill rotWithShape="0">
                <a:blip r:embed="rId2"/>
                <a:stretch>
                  <a:fillRect l="-1667" t="-1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084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人均垃圾费用及预测垃圾排量</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922643924"/>
              </p:ext>
            </p:extLst>
          </p:nvPr>
        </p:nvGraphicFramePr>
        <p:xfrm>
          <a:off x="319682" y="1743491"/>
          <a:ext cx="8485317" cy="2287125"/>
        </p:xfrm>
        <a:graphic>
          <a:graphicData uri="http://schemas.openxmlformats.org/drawingml/2006/table">
            <a:tbl>
              <a:tblPr firstRow="1" firstCol="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396615">
                <a:tc>
                  <a:txBody>
                    <a:bodyPr/>
                    <a:lstStyle/>
                    <a:p>
                      <a:pPr marL="0" algn="r" defTabSz="914400" rtl="0" eaLnBrk="1" latinLnBrk="0" hangingPunct="1">
                        <a:spcAft>
                          <a:spcPts val="0"/>
                        </a:spcAft>
                      </a:pPr>
                      <a:r>
                        <a:rPr lang="en-US" sz="2400" b="0" kern="0" dirty="0" smtClean="0">
                          <a:solidFill>
                            <a:schemeClr val="dk1"/>
                          </a:solidFill>
                          <a:effectLst/>
                          <a:latin typeface="楷体" panose="02010609060101010101" pitchFamily="49" charset="-122"/>
                          <a:ea typeface="楷体" panose="02010609060101010101" pitchFamily="49" charset="-122"/>
                          <a:cs typeface="+mn-cs"/>
                        </a:rPr>
                        <a:t>98.88</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113.08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129.08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145.44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163.93</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184.34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a:effectLst/>
                          <a:latin typeface="楷体" panose="02010609060101010101" pitchFamily="49" charset="-122"/>
                          <a:ea typeface="楷体" panose="02010609060101010101" pitchFamily="49" charset="-122"/>
                        </a:rPr>
                        <a:t> </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396615">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85.14</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74.26</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67.58</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60.79</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59.56</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59.81</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a:effectLst/>
                          <a:latin typeface="楷体" panose="02010609060101010101" pitchFamily="49" charset="-122"/>
                          <a:ea typeface="楷体" panose="02010609060101010101" pitchFamily="49" charset="-122"/>
                        </a:rPr>
                        <a:t>62.25</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396615">
                <a:tc>
                  <a:txBody>
                    <a:bodyPr/>
                    <a:lstStyle/>
                    <a:p>
                      <a:pPr algn="ctr">
                        <a:spcAft>
                          <a:spcPts val="0"/>
                        </a:spcAft>
                      </a:pPr>
                      <a:r>
                        <a:rPr lang="en-US" sz="2400" b="0" kern="0" dirty="0">
                          <a:solidFill>
                            <a:schemeClr val="tx1"/>
                          </a:solidFill>
                          <a:effectLst/>
                          <a:latin typeface="楷体" panose="02010609060101010101" pitchFamily="49" charset="-122"/>
                          <a:ea typeface="楷体" panose="02010609060101010101" pitchFamily="49" charset="-122"/>
                        </a:rPr>
                        <a:t>70.99</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89238" marR="89238" marT="0" marB="0">
                    <a:solidFill>
                      <a:srgbClr val="D0D8E8"/>
                    </a:solidFill>
                  </a:tcPr>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76.21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72.66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66.18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54.41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64.06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89238" marR="89238" marT="0" marB="0"/>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648011127"/>
              </p:ext>
            </p:extLst>
          </p:nvPr>
        </p:nvGraphicFramePr>
        <p:xfrm>
          <a:off x="329341" y="4804878"/>
          <a:ext cx="8485318" cy="853440"/>
        </p:xfrm>
        <a:graphic>
          <a:graphicData uri="http://schemas.openxmlformats.org/drawingml/2006/table">
            <a:tbl>
              <a:tblPr firstRow="1" firstCol="1" bandRow="1">
                <a:tableStyleId>{5C22544A-7EE6-4342-B048-85BDC9FD1C3A}</a:tableStyleId>
              </a:tblPr>
              <a:tblGrid>
                <a:gridCol w="1298907"/>
                <a:gridCol w="1475560"/>
                <a:gridCol w="1409307"/>
                <a:gridCol w="1390919"/>
                <a:gridCol w="1442433"/>
                <a:gridCol w="1468192"/>
              </a:tblGrid>
              <a:tr h="180975">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2017</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2018</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2019</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2020</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2021</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2022</a:t>
                      </a:r>
                      <a:r>
                        <a:rPr lang="zh-CN" sz="28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ctr">
                        <a:spcAft>
                          <a:spcPts val="0"/>
                        </a:spcAft>
                      </a:pPr>
                      <a:r>
                        <a:rPr lang="en-US" sz="2800" b="0" kern="100" dirty="0" smtClean="0">
                          <a:solidFill>
                            <a:schemeClr val="tx1"/>
                          </a:solidFill>
                          <a:effectLst/>
                          <a:latin typeface="楷体" panose="02010609060101010101" pitchFamily="49" charset="-122"/>
                          <a:ea typeface="楷体" panose="02010609060101010101" pitchFamily="49" charset="-122"/>
                        </a:rPr>
                        <a:t>975.51</a:t>
                      </a:r>
                      <a:endParaRPr lang="zh-CN" sz="28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1082.91</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1204.04</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1328.10</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1468.35</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1623.39</a:t>
                      </a:r>
                      <a:endParaRPr lang="zh-CN" sz="28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
        <p:nvSpPr>
          <p:cNvPr id="5" name="内容占位符 2"/>
          <p:cNvSpPr txBox="1">
            <a:spLocks/>
          </p:cNvSpPr>
          <p:nvPr/>
        </p:nvSpPr>
        <p:spPr>
          <a:xfrm>
            <a:off x="3193961" y="1105814"/>
            <a:ext cx="2736761" cy="9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dirty="0" smtClean="0"/>
              <a:t>人均垃圾费用</a:t>
            </a:r>
            <a:endParaRPr lang="zh-CN" altLang="en-US" dirty="0"/>
          </a:p>
        </p:txBody>
      </p:sp>
      <p:sp>
        <p:nvSpPr>
          <p:cNvPr id="7" name="内容占位符 2"/>
          <p:cNvSpPr txBox="1">
            <a:spLocks/>
          </p:cNvSpPr>
          <p:nvPr/>
        </p:nvSpPr>
        <p:spPr>
          <a:xfrm>
            <a:off x="3024389" y="4133035"/>
            <a:ext cx="2736761" cy="9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dirty="0" smtClean="0"/>
              <a:t>预测垃圾排量</a:t>
            </a:r>
            <a:endParaRPr lang="zh-CN" altLang="en-US" dirty="0"/>
          </a:p>
        </p:txBody>
      </p:sp>
    </p:spTree>
    <p:extLst>
      <p:ext uri="{BB962C8B-B14F-4D97-AF65-F5344CB8AC3E}">
        <p14:creationId xmlns:p14="http://schemas.microsoft.com/office/powerpoint/2010/main" val="2650795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二部定价法垃圾减排量区间</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0866899"/>
              </p:ext>
            </p:extLst>
          </p:nvPr>
        </p:nvGraphicFramePr>
        <p:xfrm>
          <a:off x="201483" y="1519707"/>
          <a:ext cx="8485317" cy="3291840"/>
        </p:xfrm>
        <a:graphic>
          <a:graphicData uri="http://schemas.openxmlformats.org/drawingml/2006/table">
            <a:tbl>
              <a:tblPr firstRow="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172.31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D0D8E8"/>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237.41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321.78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420.12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545.92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703.00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215.38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E9EDF4"/>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296.77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402.22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525.15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682.41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878.75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118.17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81.23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60.71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41.89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38.04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37.70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42.25 </a:t>
                      </a:r>
                      <a:endParaRPr lang="zh-CN" sz="2400" kern="1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147.71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101.53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75.89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52.37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47.55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47.13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52.82 </a:t>
                      </a: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61.00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71.33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58.88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42.27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19.65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35.44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76.25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89.16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73.60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52.84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24.57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44.30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1309024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纳什均衡</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原理：任何一方改变自己的主导策略都无法使得自身的收益</a:t>
            </a:r>
            <a:r>
              <a:rPr lang="zh-CN" altLang="en-US" dirty="0" smtClean="0"/>
              <a:t>增加</a:t>
            </a:r>
            <a:endParaRPr lang="en-US" altLang="zh-CN" dirty="0" smtClean="0"/>
          </a:p>
          <a:p>
            <a:pPr marL="0" indent="0">
              <a:buNone/>
            </a:pPr>
            <a:endParaRPr lang="en-US" altLang="zh-CN" dirty="0" smtClean="0"/>
          </a:p>
          <a:p>
            <a:pPr marL="0" indent="0">
              <a:buNone/>
            </a:pPr>
            <a:r>
              <a:rPr lang="zh-CN" altLang="en-US" dirty="0" smtClean="0"/>
              <a:t>混合策略：执行与不执行存在一定</a:t>
            </a:r>
            <a:r>
              <a:rPr lang="zh-CN" altLang="en-US" dirty="0" smtClean="0"/>
              <a:t>概率</a:t>
            </a:r>
            <a:endParaRPr lang="en-US" altLang="zh-CN" dirty="0" smtClean="0"/>
          </a:p>
        </p:txBody>
      </p:sp>
    </p:spTree>
    <p:extLst>
      <p:ext uri="{BB962C8B-B14F-4D97-AF65-F5344CB8AC3E}">
        <p14:creationId xmlns:p14="http://schemas.microsoft.com/office/powerpoint/2010/main" val="590391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纳什均衡</a:t>
            </a:r>
            <a:endParaRPr lang="zh-CN" altLang="en-US" dirty="0"/>
          </a:p>
        </p:txBody>
      </p:sp>
      <p:sp>
        <p:nvSpPr>
          <p:cNvPr id="3" name="内容占位符 2"/>
          <p:cNvSpPr>
            <a:spLocks noGrp="1"/>
          </p:cNvSpPr>
          <p:nvPr>
            <p:ph idx="1"/>
          </p:nvPr>
        </p:nvSpPr>
        <p:spPr>
          <a:xfrm>
            <a:off x="457200" y="1528114"/>
            <a:ext cx="8229600" cy="4894263"/>
          </a:xfrm>
        </p:spPr>
        <p:txBody>
          <a:bodyPr/>
          <a:lstStyle/>
          <a:p>
            <a:pPr marL="0" indent="0">
              <a:buNone/>
            </a:pPr>
            <a:r>
              <a:rPr lang="en-US" altLang="zh-CN" dirty="0" smtClean="0"/>
              <a:t>S1 </a:t>
            </a:r>
            <a:r>
              <a:rPr lang="zh-CN" altLang="en-US" dirty="0" smtClean="0"/>
              <a:t>列出收益矩阵</a:t>
            </a:r>
            <a:endParaRPr lang="en-US" altLang="zh-CN" dirty="0" smtClean="0"/>
          </a:p>
          <a:p>
            <a:pPr marL="0" indent="0">
              <a:buNone/>
            </a:pPr>
            <a:r>
              <a:rPr lang="en-US" altLang="zh-CN" dirty="0" smtClean="0"/>
              <a:t>S2 </a:t>
            </a:r>
            <a:r>
              <a:rPr lang="zh-CN" altLang="en-US" dirty="0" smtClean="0"/>
              <a:t>计算收益</a:t>
            </a:r>
            <a:endParaRPr lang="en-US" altLang="zh-CN" dirty="0"/>
          </a:p>
          <a:p>
            <a:pPr marL="0" indent="0">
              <a:buNone/>
            </a:pPr>
            <a:r>
              <a:rPr lang="en-US" altLang="zh-CN" dirty="0" smtClean="0"/>
              <a:t>S3 </a:t>
            </a:r>
            <a:r>
              <a:rPr lang="zh-CN" altLang="en-US" dirty="0" smtClean="0"/>
              <a:t>求解</a:t>
            </a:r>
            <a:endParaRPr lang="en-US" altLang="zh-CN" dirty="0" smtClean="0"/>
          </a:p>
          <a:p>
            <a:pPr marL="0" indent="0">
              <a:buNone/>
            </a:pPr>
            <a:r>
              <a:rPr lang="en-US" altLang="zh-CN" dirty="0" smtClean="0"/>
              <a:t>S4 </a:t>
            </a:r>
            <a:r>
              <a:rPr lang="zh-CN" altLang="en-US" dirty="0" smtClean="0"/>
              <a:t>代入数据</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46414831"/>
              </p:ext>
            </p:extLst>
          </p:nvPr>
        </p:nvGraphicFramePr>
        <p:xfrm>
          <a:off x="676139" y="4293191"/>
          <a:ext cx="7791722" cy="731520"/>
        </p:xfrm>
        <a:graphic>
          <a:graphicData uri="http://schemas.openxmlformats.org/drawingml/2006/table">
            <a:tbl>
              <a:tblPr firstRow="1" firstCol="1" bandRow="1">
                <a:tableStyleId>{5C22544A-7EE6-4342-B048-85BDC9FD1C3A}</a:tableStyleId>
              </a:tblPr>
              <a:tblGrid>
                <a:gridCol w="1135878"/>
                <a:gridCol w="1096022"/>
                <a:gridCol w="1135878"/>
                <a:gridCol w="1135878"/>
                <a:gridCol w="1135878"/>
                <a:gridCol w="1076094"/>
                <a:gridCol w="1076094"/>
              </a:tblGrid>
              <a:tr h="171450">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2016</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2015</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2014</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2013</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2012</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2011</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2010</a:t>
                      </a:r>
                      <a:r>
                        <a:rPr lang="zh-CN" sz="24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just">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98.07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48.28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63.91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37.40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60.40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59.49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77.34 </a:t>
                      </a:r>
                      <a:endParaRPr lang="zh-CN" sz="24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3862965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层次分析</a:t>
            </a:r>
            <a:endParaRPr lang="zh-CN" altLang="en-US" dirty="0"/>
          </a:p>
        </p:txBody>
      </p:sp>
      <p:sp>
        <p:nvSpPr>
          <p:cNvPr id="3" name="内容占位符 2"/>
          <p:cNvSpPr>
            <a:spLocks noGrp="1"/>
          </p:cNvSpPr>
          <p:nvPr>
            <p:ph idx="1"/>
          </p:nvPr>
        </p:nvSpPr>
        <p:spPr>
          <a:xfrm>
            <a:off x="19318" y="1126901"/>
            <a:ext cx="9124682" cy="4894263"/>
          </a:xfrm>
        </p:spPr>
        <p:txBody>
          <a:bodyPr>
            <a:noAutofit/>
          </a:bodyPr>
          <a:lstStyle/>
          <a:p>
            <a:r>
              <a:rPr lang="zh-CN" altLang="zh-CN" sz="2800" dirty="0" smtClean="0"/>
              <a:t>更加合理的制定不同垃圾的合理收费标准，本文采用层次分析进行优化</a:t>
            </a:r>
            <a:endParaRPr lang="en-US" altLang="zh-CN" sz="2800" dirty="0" smtClean="0"/>
          </a:p>
          <a:p>
            <a:endParaRPr lang="en-US" altLang="zh-CN" sz="2800" dirty="0" smtClean="0"/>
          </a:p>
          <a:p>
            <a:r>
              <a:rPr lang="zh-CN" altLang="zh-CN" sz="2800" dirty="0" smtClean="0"/>
              <a:t>目标层设定为选取制定不同种类类垃圾合理收费标准</a:t>
            </a:r>
            <a:endParaRPr lang="en-US" altLang="zh-CN" sz="2800" dirty="0" smtClean="0"/>
          </a:p>
          <a:p>
            <a:r>
              <a:rPr lang="zh-CN" altLang="zh-CN" sz="2800" dirty="0" smtClean="0"/>
              <a:t>准则层方面，本文决定考虑处理难易程度，垃圾弹性，可能造成的环境污染及不同垃圾运输成本</a:t>
            </a:r>
            <a:r>
              <a:rPr lang="zh-CN" altLang="en-US" sz="2800" dirty="0" smtClean="0"/>
              <a:t>。</a:t>
            </a:r>
            <a:endParaRPr lang="en-US" altLang="zh-CN" sz="2800" dirty="0" smtClean="0"/>
          </a:p>
          <a:p>
            <a:r>
              <a:rPr lang="zh-CN" altLang="zh-CN" sz="2800" dirty="0" smtClean="0"/>
              <a:t>在方案层上，本文选取的不同垃圾种类为可回收物，厨余垃圾及不可回收垃圾。</a:t>
            </a:r>
          </a:p>
          <a:p>
            <a:endParaRPr lang="zh-CN" altLang="en-US" dirty="0"/>
          </a:p>
        </p:txBody>
      </p:sp>
    </p:spTree>
    <p:extLst>
      <p:ext uri="{BB962C8B-B14F-4D97-AF65-F5344CB8AC3E}">
        <p14:creationId xmlns:p14="http://schemas.microsoft.com/office/powerpoint/2010/main" val="3209337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882</Words>
  <Application>Microsoft Office PowerPoint</Application>
  <PresentationFormat>全屏显示(4:3)</PresentationFormat>
  <Paragraphs>279</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仿宋_GB2312</vt:lpstr>
      <vt:lpstr>楷体</vt:lpstr>
      <vt:lpstr>宋体</vt:lpstr>
      <vt:lpstr>微软简标宋</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效果检验</vt:lpstr>
      <vt:lpstr>人均垃圾费用及预测垃圾排量</vt:lpstr>
      <vt:lpstr>二部定价法垃圾减排量区间</vt:lpstr>
      <vt:lpstr>纳什均衡</vt:lpstr>
      <vt:lpstr>纳什均衡</vt:lpstr>
      <vt:lpstr>层次分析</vt:lpstr>
      <vt:lpstr>PowerPoint 演示文稿</vt:lpstr>
      <vt:lpstr>PowerPoint 演示文稿</vt:lpstr>
      <vt:lpstr>PowerPoint 演示文稿</vt:lpstr>
      <vt:lpstr>PowerPoint 演示文稿</vt:lpstr>
      <vt:lpstr>PowerPoint 演示文稿</vt:lpstr>
      <vt:lpstr>效果预测</vt:lpstr>
      <vt:lpstr>效果预测</vt:lpstr>
      <vt:lpstr>灵敏度分析</vt:lpstr>
      <vt:lpstr>总结</vt:lpstr>
      <vt:lpstr>总结</vt:lpstr>
      <vt:lpstr>总结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王梅</dc:creator>
  <cp:lastModifiedBy>amin</cp:lastModifiedBy>
  <cp:revision>491</cp:revision>
  <cp:lastPrinted>2016-07-08T19:33:00Z</cp:lastPrinted>
  <dcterms:created xsi:type="dcterms:W3CDTF">2016-01-19T03:44:00Z</dcterms:created>
  <dcterms:modified xsi:type="dcterms:W3CDTF">2018-05-19T12:55:46Z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