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4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0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2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8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1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05000" y="3875088"/>
            <a:ext cx="9906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1" y="3189288"/>
            <a:ext cx="8512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若</a:t>
            </a:r>
            <a:r>
              <a:rPr lang="zh-CN" altLang="en-US" sz="2800" b="1" dirty="0" smtClean="0"/>
              <a:t>摩天轮第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到龙第</a:t>
            </a:r>
            <a:r>
              <a:rPr lang="en-US" altLang="zh-CN" sz="2800" b="1" i="1" dirty="0" smtClean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=1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否则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=0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5000" y="533400"/>
            <a:ext cx="2514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dirty="0"/>
              <a:t>0-1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95800" y="533401"/>
            <a:ext cx="745579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 smtClean="0"/>
              <a:t>d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秒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摩天轮第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龙头第</a:t>
            </a:r>
            <a:r>
              <a:rPr lang="en-US" altLang="zh-CN" sz="2800" b="1" i="1" dirty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的距离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905000" y="5029200"/>
            <a:ext cx="9144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971800" y="487680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摩天轮最多到一个龙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1143000"/>
            <a:ext cx="8458200" cy="1981200"/>
            <a:chOff x="-3" y="-3"/>
            <a:chExt cx="3090" cy="1926"/>
          </a:xfrm>
        </p:grpSpPr>
        <p:grpSp>
          <p:nvGrpSpPr>
            <p:cNvPr id="30733" name="Group 9"/>
            <p:cNvGrpSpPr>
              <a:grpSpLocks/>
            </p:cNvGrpSpPr>
            <p:nvPr/>
          </p:nvGrpSpPr>
          <p:grpSpPr bwMode="auto">
            <a:xfrm>
              <a:off x="0" y="0"/>
              <a:ext cx="3084" cy="1920"/>
              <a:chOff x="0" y="0"/>
              <a:chExt cx="3084" cy="1920"/>
            </a:xfrm>
          </p:grpSpPr>
          <p:grpSp>
            <p:nvGrpSpPr>
              <p:cNvPr id="30735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3082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 dirty="0" err="1" smtClean="0"/>
                    <a:t>d</a:t>
                  </a:r>
                  <a:r>
                    <a:rPr lang="en-US" altLang="zh-CN" b="1" i="1" baseline="-30000" dirty="0" err="1" smtClean="0"/>
                    <a:t>ij</a:t>
                  </a:r>
                  <a:endParaRPr lang="en-US" altLang="zh-CN" b="1" dirty="0"/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82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6" name="Group 13"/>
              <p:cNvGrpSpPr>
                <a:grpSpLocks/>
              </p:cNvGrpSpPr>
              <p:nvPr/>
            </p:nvGrpSpPr>
            <p:grpSpPr bwMode="auto">
              <a:xfrm>
                <a:off x="514" y="0"/>
                <a:ext cx="514" cy="384"/>
                <a:chOff x="514" y="0"/>
                <a:chExt cx="514" cy="384"/>
              </a:xfrm>
            </p:grpSpPr>
            <p:sp>
              <p:nvSpPr>
                <p:cNvPr id="30821" name="Rectangle 14"/>
                <p:cNvSpPr>
                  <a:spLocks noChangeArrowheads="1"/>
                </p:cNvSpPr>
                <p:nvPr/>
              </p:nvSpPr>
              <p:spPr bwMode="auto">
                <a:xfrm>
                  <a:off x="557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2" name="Rectangle 15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7" name="Group 16"/>
              <p:cNvGrpSpPr>
                <a:grpSpLocks/>
              </p:cNvGrpSpPr>
              <p:nvPr/>
            </p:nvGrpSpPr>
            <p:grpSpPr bwMode="auto">
              <a:xfrm>
                <a:off x="1028" y="0"/>
                <a:ext cx="514" cy="384"/>
                <a:chOff x="1028" y="0"/>
                <a:chExt cx="514" cy="384"/>
              </a:xfrm>
            </p:grpSpPr>
            <p:sp>
              <p:nvSpPr>
                <p:cNvPr id="308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8" name="Group 19"/>
              <p:cNvGrpSpPr>
                <a:grpSpLocks/>
              </p:cNvGrpSpPr>
              <p:nvPr/>
            </p:nvGrpSpPr>
            <p:grpSpPr bwMode="auto">
              <a:xfrm>
                <a:off x="1542" y="0"/>
                <a:ext cx="514" cy="384"/>
                <a:chOff x="1542" y="0"/>
                <a:chExt cx="514" cy="384"/>
              </a:xfrm>
            </p:grpSpPr>
            <p:sp>
              <p:nvSpPr>
                <p:cNvPr id="30817" name="Rectangle 20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9" name="Group 22"/>
              <p:cNvGrpSpPr>
                <a:grpSpLocks/>
              </p:cNvGrpSpPr>
              <p:nvPr/>
            </p:nvGrpSpPr>
            <p:grpSpPr bwMode="auto">
              <a:xfrm>
                <a:off x="2056" y="0"/>
                <a:ext cx="514" cy="384"/>
                <a:chOff x="2056" y="0"/>
                <a:chExt cx="514" cy="384"/>
              </a:xfrm>
            </p:grpSpPr>
            <p:sp>
              <p:nvSpPr>
                <p:cNvPr id="30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099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0" name="Group 25"/>
              <p:cNvGrpSpPr>
                <a:grpSpLocks/>
              </p:cNvGrpSpPr>
              <p:nvPr/>
            </p:nvGrpSpPr>
            <p:grpSpPr bwMode="auto">
              <a:xfrm>
                <a:off x="2570" y="0"/>
                <a:ext cx="514" cy="384"/>
                <a:chOff x="2570" y="0"/>
                <a:chExt cx="514" cy="384"/>
              </a:xfrm>
            </p:grpSpPr>
            <p:sp>
              <p:nvSpPr>
                <p:cNvPr id="30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=5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57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14" cy="384"/>
                <a:chOff x="0" y="384"/>
                <a:chExt cx="514" cy="384"/>
              </a:xfrm>
            </p:grpSpPr>
            <p:sp>
              <p:nvSpPr>
                <p:cNvPr id="3081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2" name="Group 31"/>
              <p:cNvGrpSpPr>
                <a:grpSpLocks/>
              </p:cNvGrpSpPr>
              <p:nvPr/>
            </p:nvGrpSpPr>
            <p:grpSpPr bwMode="auto">
              <a:xfrm>
                <a:off x="514" y="384"/>
                <a:ext cx="514" cy="384"/>
                <a:chOff x="514" y="384"/>
                <a:chExt cx="514" cy="384"/>
              </a:xfrm>
            </p:grpSpPr>
            <p:sp>
              <p:nvSpPr>
                <p:cNvPr id="30809" name="Rectangle 32"/>
                <p:cNvSpPr>
                  <a:spLocks noChangeArrowheads="1"/>
                </p:cNvSpPr>
                <p:nvPr/>
              </p:nvSpPr>
              <p:spPr bwMode="auto">
                <a:xfrm>
                  <a:off x="557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4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3" name="Group 34"/>
              <p:cNvGrpSpPr>
                <a:grpSpLocks/>
              </p:cNvGrpSpPr>
              <p:nvPr/>
            </p:nvGrpSpPr>
            <p:grpSpPr bwMode="auto">
              <a:xfrm>
                <a:off x="1028" y="384"/>
                <a:ext cx="514" cy="384"/>
                <a:chOff x="1028" y="384"/>
                <a:chExt cx="514" cy="384"/>
              </a:xfrm>
            </p:grpSpPr>
            <p:sp>
              <p:nvSpPr>
                <p:cNvPr id="308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1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8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4" name="Group 37"/>
              <p:cNvGrpSpPr>
                <a:grpSpLocks/>
              </p:cNvGrpSpPr>
              <p:nvPr/>
            </p:nvGrpSpPr>
            <p:grpSpPr bwMode="auto">
              <a:xfrm>
                <a:off x="1542" y="384"/>
                <a:ext cx="514" cy="384"/>
                <a:chOff x="1542" y="384"/>
                <a:chExt cx="514" cy="384"/>
              </a:xfrm>
            </p:grpSpPr>
            <p:sp>
              <p:nvSpPr>
                <p:cNvPr id="308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2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5" name="Group 40"/>
              <p:cNvGrpSpPr>
                <a:grpSpLocks/>
              </p:cNvGrpSpPr>
              <p:nvPr/>
            </p:nvGrpSpPr>
            <p:grpSpPr bwMode="auto">
              <a:xfrm>
                <a:off x="2056" y="384"/>
                <a:ext cx="514" cy="384"/>
                <a:chOff x="2056" y="384"/>
                <a:chExt cx="514" cy="384"/>
              </a:xfrm>
            </p:grpSpPr>
            <p:sp>
              <p:nvSpPr>
                <p:cNvPr id="30803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9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4" name="Rectangle 42"/>
                <p:cNvSpPr>
                  <a:spLocks noChangeArrowheads="1"/>
                </p:cNvSpPr>
                <p:nvPr/>
              </p:nvSpPr>
              <p:spPr bwMode="auto">
                <a:xfrm>
                  <a:off x="2056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6" name="Group 43"/>
              <p:cNvGrpSpPr>
                <a:grpSpLocks/>
              </p:cNvGrpSpPr>
              <p:nvPr/>
            </p:nvGrpSpPr>
            <p:grpSpPr bwMode="auto">
              <a:xfrm>
                <a:off x="2570" y="384"/>
                <a:ext cx="514" cy="384"/>
                <a:chOff x="2570" y="384"/>
                <a:chExt cx="514" cy="384"/>
              </a:xfrm>
            </p:grpSpPr>
            <p:sp>
              <p:nvSpPr>
                <p:cNvPr id="30801" name="Rectangle 44"/>
                <p:cNvSpPr>
                  <a:spLocks noChangeArrowheads="1"/>
                </p:cNvSpPr>
                <p:nvPr/>
              </p:nvSpPr>
              <p:spPr bwMode="auto">
                <a:xfrm>
                  <a:off x="261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2" name="Rectangle 45"/>
                <p:cNvSpPr>
                  <a:spLocks noChangeArrowheads="1"/>
                </p:cNvSpPr>
                <p:nvPr/>
              </p:nvSpPr>
              <p:spPr bwMode="auto">
                <a:xfrm>
                  <a:off x="257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7" name="Group 46"/>
              <p:cNvGrpSpPr>
                <a:grpSpLocks/>
              </p:cNvGrpSpPr>
              <p:nvPr/>
            </p:nvGrpSpPr>
            <p:grpSpPr bwMode="auto">
              <a:xfrm>
                <a:off x="0" y="768"/>
                <a:ext cx="514" cy="384"/>
                <a:chOff x="0" y="768"/>
                <a:chExt cx="514" cy="384"/>
              </a:xfrm>
            </p:grpSpPr>
            <p:sp>
              <p:nvSpPr>
                <p:cNvPr id="30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514" y="768"/>
                <a:ext cx="514" cy="384"/>
                <a:chOff x="514" y="768"/>
                <a:chExt cx="514" cy="384"/>
              </a:xfrm>
            </p:grpSpPr>
            <p:sp>
              <p:nvSpPr>
                <p:cNvPr id="30797" name="Rectangle 50"/>
                <p:cNvSpPr>
                  <a:spLocks noChangeArrowheads="1"/>
                </p:cNvSpPr>
                <p:nvPr/>
              </p:nvSpPr>
              <p:spPr bwMode="auto">
                <a:xfrm>
                  <a:off x="557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75.6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8" name="Rectangle 51"/>
                <p:cNvSpPr>
                  <a:spLocks noChangeArrowheads="1"/>
                </p:cNvSpPr>
                <p:nvPr/>
              </p:nvSpPr>
              <p:spPr bwMode="auto">
                <a:xfrm>
                  <a:off x="514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9" name="Group 52"/>
              <p:cNvGrpSpPr>
                <a:grpSpLocks/>
              </p:cNvGrpSpPr>
              <p:nvPr/>
            </p:nvGrpSpPr>
            <p:grpSpPr bwMode="auto">
              <a:xfrm>
                <a:off x="1028" y="768"/>
                <a:ext cx="514" cy="384"/>
                <a:chOff x="1028" y="768"/>
                <a:chExt cx="514" cy="384"/>
              </a:xfrm>
            </p:grpSpPr>
            <p:sp>
              <p:nvSpPr>
                <p:cNvPr id="30795" name="Rectangle 53"/>
                <p:cNvSpPr>
                  <a:spLocks noChangeArrowheads="1"/>
                </p:cNvSpPr>
                <p:nvPr/>
              </p:nvSpPr>
              <p:spPr bwMode="auto">
                <a:xfrm>
                  <a:off x="1071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6" name="Rectangle 54"/>
                <p:cNvSpPr>
                  <a:spLocks noChangeArrowheads="1"/>
                </p:cNvSpPr>
                <p:nvPr/>
              </p:nvSpPr>
              <p:spPr bwMode="auto">
                <a:xfrm>
                  <a:off x="1028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0" name="Group 55"/>
              <p:cNvGrpSpPr>
                <a:grpSpLocks/>
              </p:cNvGrpSpPr>
              <p:nvPr/>
            </p:nvGrpSpPr>
            <p:grpSpPr bwMode="auto">
              <a:xfrm>
                <a:off x="1542" y="768"/>
                <a:ext cx="514" cy="384"/>
                <a:chOff x="1542" y="768"/>
                <a:chExt cx="514" cy="384"/>
              </a:xfrm>
            </p:grpSpPr>
            <p:sp>
              <p:nvSpPr>
                <p:cNvPr id="30793" name="Rectangle 56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42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1" name="Group 58"/>
              <p:cNvGrpSpPr>
                <a:grpSpLocks/>
              </p:cNvGrpSpPr>
              <p:nvPr/>
            </p:nvGrpSpPr>
            <p:grpSpPr bwMode="auto">
              <a:xfrm>
                <a:off x="2056" y="768"/>
                <a:ext cx="514" cy="384"/>
                <a:chOff x="2056" y="768"/>
                <a:chExt cx="514" cy="384"/>
              </a:xfrm>
            </p:grpSpPr>
            <p:sp>
              <p:nvSpPr>
                <p:cNvPr id="30791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9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74.2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2" name="Rectangle 60"/>
                <p:cNvSpPr>
                  <a:spLocks noChangeArrowheads="1"/>
                </p:cNvSpPr>
                <p:nvPr/>
              </p:nvSpPr>
              <p:spPr bwMode="auto">
                <a:xfrm>
                  <a:off x="2056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2" name="Group 61"/>
              <p:cNvGrpSpPr>
                <a:grpSpLocks/>
              </p:cNvGrpSpPr>
              <p:nvPr/>
            </p:nvGrpSpPr>
            <p:grpSpPr bwMode="auto">
              <a:xfrm>
                <a:off x="2570" y="768"/>
                <a:ext cx="514" cy="384"/>
                <a:chOff x="2570" y="768"/>
                <a:chExt cx="514" cy="384"/>
              </a:xfrm>
            </p:grpSpPr>
            <p:sp>
              <p:nvSpPr>
                <p:cNvPr id="30789" name="Rectangle 62"/>
                <p:cNvSpPr>
                  <a:spLocks noChangeArrowheads="1"/>
                </p:cNvSpPr>
                <p:nvPr/>
              </p:nvSpPr>
              <p:spPr bwMode="auto">
                <a:xfrm>
                  <a:off x="261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7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3" name="Group 64"/>
              <p:cNvGrpSpPr>
                <a:grpSpLocks/>
              </p:cNvGrpSpPr>
              <p:nvPr/>
            </p:nvGrpSpPr>
            <p:grpSpPr bwMode="auto">
              <a:xfrm>
                <a:off x="0" y="1152"/>
                <a:ext cx="514" cy="384"/>
                <a:chOff x="0" y="1152"/>
                <a:chExt cx="514" cy="384"/>
              </a:xfrm>
            </p:grpSpPr>
            <p:sp>
              <p:nvSpPr>
                <p:cNvPr id="3078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8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4" name="Group 67"/>
              <p:cNvGrpSpPr>
                <a:grpSpLocks/>
              </p:cNvGrpSpPr>
              <p:nvPr/>
            </p:nvGrpSpPr>
            <p:grpSpPr bwMode="auto">
              <a:xfrm>
                <a:off x="514" y="1152"/>
                <a:ext cx="514" cy="384"/>
                <a:chOff x="514" y="1152"/>
                <a:chExt cx="514" cy="384"/>
              </a:xfrm>
            </p:grpSpPr>
            <p:sp>
              <p:nvSpPr>
                <p:cNvPr id="30785" name="Rectangle 68"/>
                <p:cNvSpPr>
                  <a:spLocks noChangeArrowheads="1"/>
                </p:cNvSpPr>
                <p:nvPr/>
              </p:nvSpPr>
              <p:spPr bwMode="auto">
                <a:xfrm>
                  <a:off x="557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87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4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5" name="Group 70"/>
              <p:cNvGrpSpPr>
                <a:grpSpLocks/>
              </p:cNvGrpSpPr>
              <p:nvPr/>
            </p:nvGrpSpPr>
            <p:grpSpPr bwMode="auto">
              <a:xfrm>
                <a:off x="1028" y="1152"/>
                <a:ext cx="514" cy="384"/>
                <a:chOff x="1028" y="1152"/>
                <a:chExt cx="514" cy="384"/>
              </a:xfrm>
            </p:grpSpPr>
            <p:sp>
              <p:nvSpPr>
                <p:cNvPr id="307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071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6" name="Group 73"/>
              <p:cNvGrpSpPr>
                <a:grpSpLocks/>
              </p:cNvGrpSpPr>
              <p:nvPr/>
            </p:nvGrpSpPr>
            <p:grpSpPr bwMode="auto">
              <a:xfrm>
                <a:off x="1542" y="1152"/>
                <a:ext cx="514" cy="384"/>
                <a:chOff x="1542" y="1152"/>
                <a:chExt cx="514" cy="384"/>
              </a:xfrm>
            </p:grpSpPr>
            <p:sp>
              <p:nvSpPr>
                <p:cNvPr id="307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84.6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542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7" name="Group 76"/>
              <p:cNvGrpSpPr>
                <a:grpSpLocks/>
              </p:cNvGrpSpPr>
              <p:nvPr/>
            </p:nvGrpSpPr>
            <p:grpSpPr bwMode="auto">
              <a:xfrm>
                <a:off x="2056" y="1152"/>
                <a:ext cx="514" cy="384"/>
                <a:chOff x="2056" y="1152"/>
                <a:chExt cx="514" cy="384"/>
              </a:xfrm>
            </p:grpSpPr>
            <p:sp>
              <p:nvSpPr>
                <p:cNvPr id="3077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9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69.6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0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6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8" name="Group 79"/>
              <p:cNvGrpSpPr>
                <a:grpSpLocks/>
              </p:cNvGrpSpPr>
              <p:nvPr/>
            </p:nvGrpSpPr>
            <p:grpSpPr bwMode="auto">
              <a:xfrm>
                <a:off x="2570" y="1152"/>
                <a:ext cx="514" cy="384"/>
                <a:chOff x="2570" y="1152"/>
                <a:chExt cx="514" cy="384"/>
              </a:xfrm>
            </p:grpSpPr>
            <p:sp>
              <p:nvSpPr>
                <p:cNvPr id="3077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83.8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8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9" name="Group 82"/>
              <p:cNvGrpSpPr>
                <a:grpSpLocks/>
              </p:cNvGrpSpPr>
              <p:nvPr/>
            </p:nvGrpSpPr>
            <p:grpSpPr bwMode="auto">
              <a:xfrm>
                <a:off x="0" y="1536"/>
                <a:ext cx="514" cy="384"/>
                <a:chOff x="0" y="1536"/>
                <a:chExt cx="514" cy="384"/>
              </a:xfrm>
            </p:grpSpPr>
            <p:sp>
              <p:nvSpPr>
                <p:cNvPr id="30775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6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0" name="Group 85"/>
              <p:cNvGrpSpPr>
                <a:grpSpLocks/>
              </p:cNvGrpSpPr>
              <p:nvPr/>
            </p:nvGrpSpPr>
            <p:grpSpPr bwMode="auto">
              <a:xfrm>
                <a:off x="514" y="1536"/>
                <a:ext cx="514" cy="384"/>
                <a:chOff x="514" y="1536"/>
                <a:chExt cx="514" cy="384"/>
              </a:xfrm>
            </p:grpSpPr>
            <p:sp>
              <p:nvSpPr>
                <p:cNvPr id="30773" name="Rectangle 86"/>
                <p:cNvSpPr>
                  <a:spLocks noChangeArrowheads="1"/>
                </p:cNvSpPr>
                <p:nvPr/>
              </p:nvSpPr>
              <p:spPr bwMode="auto">
                <a:xfrm>
                  <a:off x="557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58.6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4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1" name="Group 88"/>
              <p:cNvGrpSpPr>
                <a:grpSpLocks/>
              </p:cNvGrpSpPr>
              <p:nvPr/>
            </p:nvGrpSpPr>
            <p:grpSpPr bwMode="auto">
              <a:xfrm>
                <a:off x="1028" y="1536"/>
                <a:ext cx="514" cy="384"/>
                <a:chOff x="1028" y="1536"/>
                <a:chExt cx="514" cy="384"/>
              </a:xfrm>
            </p:grpSpPr>
            <p:sp>
              <p:nvSpPr>
                <p:cNvPr id="307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8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2" name="Group 91"/>
              <p:cNvGrpSpPr>
                <a:grpSpLocks/>
              </p:cNvGrpSpPr>
              <p:nvPr/>
            </p:nvGrpSpPr>
            <p:grpSpPr bwMode="auto">
              <a:xfrm>
                <a:off x="1542" y="1536"/>
                <a:ext cx="514" cy="384"/>
                <a:chOff x="1542" y="1536"/>
                <a:chExt cx="514" cy="384"/>
              </a:xfrm>
            </p:grpSpPr>
            <p:sp>
              <p:nvSpPr>
                <p:cNvPr id="30769" name="Rectangle 92"/>
                <p:cNvSpPr>
                  <a:spLocks noChangeArrowheads="1"/>
                </p:cNvSpPr>
                <p:nvPr/>
              </p:nvSpPr>
              <p:spPr bwMode="auto">
                <a:xfrm>
                  <a:off x="1585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/>
                    <a:t>59.4</a:t>
                  </a:r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770" name="Rectangle 93"/>
                <p:cNvSpPr>
                  <a:spLocks noChangeArrowheads="1"/>
                </p:cNvSpPr>
                <p:nvPr/>
              </p:nvSpPr>
              <p:spPr bwMode="auto">
                <a:xfrm>
                  <a:off x="1542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3" name="Group 94"/>
              <p:cNvGrpSpPr>
                <a:grpSpLocks/>
              </p:cNvGrpSpPr>
              <p:nvPr/>
            </p:nvGrpSpPr>
            <p:grpSpPr bwMode="auto">
              <a:xfrm>
                <a:off x="2056" y="1536"/>
                <a:ext cx="514" cy="384"/>
                <a:chOff x="2056" y="1536"/>
                <a:chExt cx="514" cy="384"/>
              </a:xfrm>
            </p:grpSpPr>
            <p:sp>
              <p:nvSpPr>
                <p:cNvPr id="307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9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8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6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4" name="Group 97"/>
              <p:cNvGrpSpPr>
                <a:grpSpLocks/>
              </p:cNvGrpSpPr>
              <p:nvPr/>
            </p:nvGrpSpPr>
            <p:grpSpPr bwMode="auto">
              <a:xfrm>
                <a:off x="2570" y="1536"/>
                <a:ext cx="514" cy="384"/>
                <a:chOff x="2570" y="1536"/>
                <a:chExt cx="514" cy="384"/>
              </a:xfrm>
            </p:grpSpPr>
            <p:sp>
              <p:nvSpPr>
                <p:cNvPr id="30765" name="Rectangle 98"/>
                <p:cNvSpPr>
                  <a:spLocks noChangeArrowheads="1"/>
                </p:cNvSpPr>
                <p:nvPr/>
              </p:nvSpPr>
              <p:spPr bwMode="auto">
                <a:xfrm>
                  <a:off x="261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62.4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6" name="Rectangle 99"/>
                <p:cNvSpPr>
                  <a:spLocks noChangeArrowheads="1"/>
                </p:cNvSpPr>
                <p:nvPr/>
              </p:nvSpPr>
              <p:spPr bwMode="auto">
                <a:xfrm>
                  <a:off x="257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0734" name="Rectangle 100"/>
            <p:cNvSpPr>
              <a:spLocks noChangeArrowheads="1"/>
            </p:cNvSpPr>
            <p:nvPr/>
          </p:nvSpPr>
          <p:spPr bwMode="auto">
            <a:xfrm>
              <a:off x="-3" y="-3"/>
              <a:ext cx="309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23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29556"/>
              </p:ext>
            </p:extLst>
          </p:nvPr>
        </p:nvGraphicFramePr>
        <p:xfrm>
          <a:off x="3767138" y="3810000"/>
          <a:ext cx="42005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810000"/>
                        <a:ext cx="420052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" name="Text Box 102"/>
          <p:cNvSpPr txBox="1">
            <a:spLocks noChangeArrowheads="1"/>
          </p:cNvSpPr>
          <p:nvPr/>
        </p:nvSpPr>
        <p:spPr bwMode="auto">
          <a:xfrm>
            <a:off x="6781800" y="4867930"/>
            <a:ext cx="4977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每每个龙有且仅有一个摩天轮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23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93299"/>
              </p:ext>
            </p:extLst>
          </p:nvPr>
        </p:nvGraphicFramePr>
        <p:xfrm>
          <a:off x="2787650" y="5456238"/>
          <a:ext cx="40274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5" imgW="1752480" imgH="457200" progId="Equation.3">
                  <p:embed/>
                </p:oleObj>
              </mc:Choice>
              <mc:Fallback>
                <p:oleObj name="公式" r:id="rId5" imgW="17524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456238"/>
                        <a:ext cx="40274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85041"/>
              </p:ext>
            </p:extLst>
          </p:nvPr>
        </p:nvGraphicFramePr>
        <p:xfrm>
          <a:off x="6996113" y="5438775"/>
          <a:ext cx="41386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7" imgW="1777680" imgH="444240" progId="Equation.3">
                  <p:embed/>
                </p:oleObj>
              </mc:Choice>
              <mc:Fallback>
                <p:oleObj name="公式" r:id="rId7" imgW="17776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5438775"/>
                        <a:ext cx="4138612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4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  <p:bldP spid="52230" grpId="0" animBg="1" autoUpdateAnimBg="0"/>
      <p:bldP spid="52231" grpId="0" animBg="1" autoUpdateAnimBg="0"/>
      <p:bldP spid="523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05000" y="3875088"/>
            <a:ext cx="9906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1" y="3189288"/>
            <a:ext cx="8512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若龙</a:t>
            </a:r>
            <a:r>
              <a:rPr lang="zh-CN" altLang="en-US" sz="2800" b="1" dirty="0" smtClean="0"/>
              <a:t>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到地图第</a:t>
            </a:r>
            <a:r>
              <a:rPr lang="en-US" altLang="zh-CN" sz="2800" b="1" i="1" dirty="0" smtClean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=1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否则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=0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5000" y="533400"/>
            <a:ext cx="2514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dirty="0"/>
              <a:t>0-1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95800" y="533401"/>
            <a:ext cx="745579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 smtClean="0"/>
              <a:t>d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秒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龙第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 地图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的距离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905000" y="5029200"/>
            <a:ext cx="9144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971800" y="487680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龙最多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到一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个地图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1143000"/>
            <a:ext cx="8458200" cy="1981200"/>
            <a:chOff x="-3" y="-3"/>
            <a:chExt cx="3090" cy="1926"/>
          </a:xfrm>
        </p:grpSpPr>
        <p:grpSp>
          <p:nvGrpSpPr>
            <p:cNvPr id="30733" name="Group 9"/>
            <p:cNvGrpSpPr>
              <a:grpSpLocks/>
            </p:cNvGrpSpPr>
            <p:nvPr/>
          </p:nvGrpSpPr>
          <p:grpSpPr bwMode="auto">
            <a:xfrm>
              <a:off x="0" y="0"/>
              <a:ext cx="3084" cy="1920"/>
              <a:chOff x="0" y="0"/>
              <a:chExt cx="3084" cy="1920"/>
            </a:xfrm>
          </p:grpSpPr>
          <p:grpSp>
            <p:nvGrpSpPr>
              <p:cNvPr id="30735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3082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 dirty="0" err="1" smtClean="0"/>
                    <a:t>d</a:t>
                  </a:r>
                  <a:r>
                    <a:rPr lang="en-US" altLang="zh-CN" b="1" i="1" baseline="-30000" dirty="0" err="1" smtClean="0"/>
                    <a:t>ij</a:t>
                  </a:r>
                  <a:endParaRPr lang="en-US" altLang="zh-CN" b="1" dirty="0"/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82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6" name="Group 13"/>
              <p:cNvGrpSpPr>
                <a:grpSpLocks/>
              </p:cNvGrpSpPr>
              <p:nvPr/>
            </p:nvGrpSpPr>
            <p:grpSpPr bwMode="auto">
              <a:xfrm>
                <a:off x="514" y="0"/>
                <a:ext cx="514" cy="384"/>
                <a:chOff x="514" y="0"/>
                <a:chExt cx="514" cy="384"/>
              </a:xfrm>
            </p:grpSpPr>
            <p:sp>
              <p:nvSpPr>
                <p:cNvPr id="30821" name="Rectangle 14"/>
                <p:cNvSpPr>
                  <a:spLocks noChangeArrowheads="1"/>
                </p:cNvSpPr>
                <p:nvPr/>
              </p:nvSpPr>
              <p:spPr bwMode="auto">
                <a:xfrm>
                  <a:off x="557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2" name="Rectangle 15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7" name="Group 16"/>
              <p:cNvGrpSpPr>
                <a:grpSpLocks/>
              </p:cNvGrpSpPr>
              <p:nvPr/>
            </p:nvGrpSpPr>
            <p:grpSpPr bwMode="auto">
              <a:xfrm>
                <a:off x="1028" y="0"/>
                <a:ext cx="514" cy="384"/>
                <a:chOff x="1028" y="0"/>
                <a:chExt cx="514" cy="384"/>
              </a:xfrm>
            </p:grpSpPr>
            <p:sp>
              <p:nvSpPr>
                <p:cNvPr id="308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8" name="Group 19"/>
              <p:cNvGrpSpPr>
                <a:grpSpLocks/>
              </p:cNvGrpSpPr>
              <p:nvPr/>
            </p:nvGrpSpPr>
            <p:grpSpPr bwMode="auto">
              <a:xfrm>
                <a:off x="1542" y="0"/>
                <a:ext cx="514" cy="384"/>
                <a:chOff x="1542" y="0"/>
                <a:chExt cx="514" cy="384"/>
              </a:xfrm>
            </p:grpSpPr>
            <p:sp>
              <p:nvSpPr>
                <p:cNvPr id="30817" name="Rectangle 20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9" name="Group 22"/>
              <p:cNvGrpSpPr>
                <a:grpSpLocks/>
              </p:cNvGrpSpPr>
              <p:nvPr/>
            </p:nvGrpSpPr>
            <p:grpSpPr bwMode="auto">
              <a:xfrm>
                <a:off x="2056" y="0"/>
                <a:ext cx="514" cy="384"/>
                <a:chOff x="2056" y="0"/>
                <a:chExt cx="514" cy="384"/>
              </a:xfrm>
            </p:grpSpPr>
            <p:sp>
              <p:nvSpPr>
                <p:cNvPr id="30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099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0" name="Group 25"/>
              <p:cNvGrpSpPr>
                <a:grpSpLocks/>
              </p:cNvGrpSpPr>
              <p:nvPr/>
            </p:nvGrpSpPr>
            <p:grpSpPr bwMode="auto">
              <a:xfrm>
                <a:off x="2570" y="0"/>
                <a:ext cx="514" cy="384"/>
                <a:chOff x="2570" y="0"/>
                <a:chExt cx="514" cy="384"/>
              </a:xfrm>
            </p:grpSpPr>
            <p:sp>
              <p:nvSpPr>
                <p:cNvPr id="30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=5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57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14" cy="384"/>
                <a:chOff x="0" y="384"/>
                <a:chExt cx="514" cy="384"/>
              </a:xfrm>
            </p:grpSpPr>
            <p:sp>
              <p:nvSpPr>
                <p:cNvPr id="3081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2" name="Group 31"/>
              <p:cNvGrpSpPr>
                <a:grpSpLocks/>
              </p:cNvGrpSpPr>
              <p:nvPr/>
            </p:nvGrpSpPr>
            <p:grpSpPr bwMode="auto">
              <a:xfrm>
                <a:off x="514" y="384"/>
                <a:ext cx="514" cy="384"/>
                <a:chOff x="514" y="384"/>
                <a:chExt cx="514" cy="384"/>
              </a:xfrm>
            </p:grpSpPr>
            <p:sp>
              <p:nvSpPr>
                <p:cNvPr id="30809" name="Rectangle 32"/>
                <p:cNvSpPr>
                  <a:spLocks noChangeArrowheads="1"/>
                </p:cNvSpPr>
                <p:nvPr/>
              </p:nvSpPr>
              <p:spPr bwMode="auto">
                <a:xfrm>
                  <a:off x="557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4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3" name="Group 34"/>
              <p:cNvGrpSpPr>
                <a:grpSpLocks/>
              </p:cNvGrpSpPr>
              <p:nvPr/>
            </p:nvGrpSpPr>
            <p:grpSpPr bwMode="auto">
              <a:xfrm>
                <a:off x="1028" y="384"/>
                <a:ext cx="514" cy="384"/>
                <a:chOff x="1028" y="384"/>
                <a:chExt cx="514" cy="384"/>
              </a:xfrm>
            </p:grpSpPr>
            <p:sp>
              <p:nvSpPr>
                <p:cNvPr id="308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1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8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4" name="Group 37"/>
              <p:cNvGrpSpPr>
                <a:grpSpLocks/>
              </p:cNvGrpSpPr>
              <p:nvPr/>
            </p:nvGrpSpPr>
            <p:grpSpPr bwMode="auto">
              <a:xfrm>
                <a:off x="1542" y="384"/>
                <a:ext cx="514" cy="384"/>
                <a:chOff x="1542" y="384"/>
                <a:chExt cx="514" cy="384"/>
              </a:xfrm>
            </p:grpSpPr>
            <p:sp>
              <p:nvSpPr>
                <p:cNvPr id="308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2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5" name="Group 40"/>
              <p:cNvGrpSpPr>
                <a:grpSpLocks/>
              </p:cNvGrpSpPr>
              <p:nvPr/>
            </p:nvGrpSpPr>
            <p:grpSpPr bwMode="auto">
              <a:xfrm>
                <a:off x="2056" y="384"/>
                <a:ext cx="514" cy="384"/>
                <a:chOff x="2056" y="384"/>
                <a:chExt cx="514" cy="384"/>
              </a:xfrm>
            </p:grpSpPr>
            <p:sp>
              <p:nvSpPr>
                <p:cNvPr id="30803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9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4" name="Rectangle 42"/>
                <p:cNvSpPr>
                  <a:spLocks noChangeArrowheads="1"/>
                </p:cNvSpPr>
                <p:nvPr/>
              </p:nvSpPr>
              <p:spPr bwMode="auto">
                <a:xfrm>
                  <a:off x="2056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6" name="Group 43"/>
              <p:cNvGrpSpPr>
                <a:grpSpLocks/>
              </p:cNvGrpSpPr>
              <p:nvPr/>
            </p:nvGrpSpPr>
            <p:grpSpPr bwMode="auto">
              <a:xfrm>
                <a:off x="2570" y="384"/>
                <a:ext cx="514" cy="384"/>
                <a:chOff x="2570" y="384"/>
                <a:chExt cx="514" cy="384"/>
              </a:xfrm>
            </p:grpSpPr>
            <p:sp>
              <p:nvSpPr>
                <p:cNvPr id="30801" name="Rectangle 44"/>
                <p:cNvSpPr>
                  <a:spLocks noChangeArrowheads="1"/>
                </p:cNvSpPr>
                <p:nvPr/>
              </p:nvSpPr>
              <p:spPr bwMode="auto">
                <a:xfrm>
                  <a:off x="261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2" name="Rectangle 45"/>
                <p:cNvSpPr>
                  <a:spLocks noChangeArrowheads="1"/>
                </p:cNvSpPr>
                <p:nvPr/>
              </p:nvSpPr>
              <p:spPr bwMode="auto">
                <a:xfrm>
                  <a:off x="257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7" name="Group 46"/>
              <p:cNvGrpSpPr>
                <a:grpSpLocks/>
              </p:cNvGrpSpPr>
              <p:nvPr/>
            </p:nvGrpSpPr>
            <p:grpSpPr bwMode="auto">
              <a:xfrm>
                <a:off x="0" y="768"/>
                <a:ext cx="514" cy="384"/>
                <a:chOff x="0" y="768"/>
                <a:chExt cx="514" cy="384"/>
              </a:xfrm>
            </p:grpSpPr>
            <p:sp>
              <p:nvSpPr>
                <p:cNvPr id="30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514" y="768"/>
                <a:ext cx="514" cy="384"/>
                <a:chOff x="514" y="768"/>
                <a:chExt cx="514" cy="384"/>
              </a:xfrm>
            </p:grpSpPr>
            <p:sp>
              <p:nvSpPr>
                <p:cNvPr id="30797" name="Rectangle 50"/>
                <p:cNvSpPr>
                  <a:spLocks noChangeArrowheads="1"/>
                </p:cNvSpPr>
                <p:nvPr/>
              </p:nvSpPr>
              <p:spPr bwMode="auto">
                <a:xfrm>
                  <a:off x="557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75.6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8" name="Rectangle 51"/>
                <p:cNvSpPr>
                  <a:spLocks noChangeArrowheads="1"/>
                </p:cNvSpPr>
                <p:nvPr/>
              </p:nvSpPr>
              <p:spPr bwMode="auto">
                <a:xfrm>
                  <a:off x="514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9" name="Group 52"/>
              <p:cNvGrpSpPr>
                <a:grpSpLocks/>
              </p:cNvGrpSpPr>
              <p:nvPr/>
            </p:nvGrpSpPr>
            <p:grpSpPr bwMode="auto">
              <a:xfrm>
                <a:off x="1028" y="768"/>
                <a:ext cx="514" cy="384"/>
                <a:chOff x="1028" y="768"/>
                <a:chExt cx="514" cy="384"/>
              </a:xfrm>
            </p:grpSpPr>
            <p:sp>
              <p:nvSpPr>
                <p:cNvPr id="30795" name="Rectangle 53"/>
                <p:cNvSpPr>
                  <a:spLocks noChangeArrowheads="1"/>
                </p:cNvSpPr>
                <p:nvPr/>
              </p:nvSpPr>
              <p:spPr bwMode="auto">
                <a:xfrm>
                  <a:off x="1071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6" name="Rectangle 54"/>
                <p:cNvSpPr>
                  <a:spLocks noChangeArrowheads="1"/>
                </p:cNvSpPr>
                <p:nvPr/>
              </p:nvSpPr>
              <p:spPr bwMode="auto">
                <a:xfrm>
                  <a:off x="1028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0" name="Group 55"/>
              <p:cNvGrpSpPr>
                <a:grpSpLocks/>
              </p:cNvGrpSpPr>
              <p:nvPr/>
            </p:nvGrpSpPr>
            <p:grpSpPr bwMode="auto">
              <a:xfrm>
                <a:off x="1542" y="768"/>
                <a:ext cx="514" cy="384"/>
                <a:chOff x="1542" y="768"/>
                <a:chExt cx="514" cy="384"/>
              </a:xfrm>
            </p:grpSpPr>
            <p:sp>
              <p:nvSpPr>
                <p:cNvPr id="30793" name="Rectangle 56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42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1" name="Group 58"/>
              <p:cNvGrpSpPr>
                <a:grpSpLocks/>
              </p:cNvGrpSpPr>
              <p:nvPr/>
            </p:nvGrpSpPr>
            <p:grpSpPr bwMode="auto">
              <a:xfrm>
                <a:off x="2056" y="768"/>
                <a:ext cx="514" cy="384"/>
                <a:chOff x="2056" y="768"/>
                <a:chExt cx="514" cy="384"/>
              </a:xfrm>
            </p:grpSpPr>
            <p:sp>
              <p:nvSpPr>
                <p:cNvPr id="30791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9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74.2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2" name="Rectangle 60"/>
                <p:cNvSpPr>
                  <a:spLocks noChangeArrowheads="1"/>
                </p:cNvSpPr>
                <p:nvPr/>
              </p:nvSpPr>
              <p:spPr bwMode="auto">
                <a:xfrm>
                  <a:off x="2056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2" name="Group 61"/>
              <p:cNvGrpSpPr>
                <a:grpSpLocks/>
              </p:cNvGrpSpPr>
              <p:nvPr/>
            </p:nvGrpSpPr>
            <p:grpSpPr bwMode="auto">
              <a:xfrm>
                <a:off x="2570" y="768"/>
                <a:ext cx="514" cy="384"/>
                <a:chOff x="2570" y="768"/>
                <a:chExt cx="514" cy="384"/>
              </a:xfrm>
            </p:grpSpPr>
            <p:sp>
              <p:nvSpPr>
                <p:cNvPr id="30789" name="Rectangle 62"/>
                <p:cNvSpPr>
                  <a:spLocks noChangeArrowheads="1"/>
                </p:cNvSpPr>
                <p:nvPr/>
              </p:nvSpPr>
              <p:spPr bwMode="auto">
                <a:xfrm>
                  <a:off x="261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7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3" name="Group 64"/>
              <p:cNvGrpSpPr>
                <a:grpSpLocks/>
              </p:cNvGrpSpPr>
              <p:nvPr/>
            </p:nvGrpSpPr>
            <p:grpSpPr bwMode="auto">
              <a:xfrm>
                <a:off x="0" y="1152"/>
                <a:ext cx="514" cy="384"/>
                <a:chOff x="0" y="1152"/>
                <a:chExt cx="514" cy="384"/>
              </a:xfrm>
            </p:grpSpPr>
            <p:sp>
              <p:nvSpPr>
                <p:cNvPr id="3078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8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4" name="Group 67"/>
              <p:cNvGrpSpPr>
                <a:grpSpLocks/>
              </p:cNvGrpSpPr>
              <p:nvPr/>
            </p:nvGrpSpPr>
            <p:grpSpPr bwMode="auto">
              <a:xfrm>
                <a:off x="514" y="1152"/>
                <a:ext cx="514" cy="384"/>
                <a:chOff x="514" y="1152"/>
                <a:chExt cx="514" cy="384"/>
              </a:xfrm>
            </p:grpSpPr>
            <p:sp>
              <p:nvSpPr>
                <p:cNvPr id="30785" name="Rectangle 68"/>
                <p:cNvSpPr>
                  <a:spLocks noChangeArrowheads="1"/>
                </p:cNvSpPr>
                <p:nvPr/>
              </p:nvSpPr>
              <p:spPr bwMode="auto">
                <a:xfrm>
                  <a:off x="557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87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4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5" name="Group 70"/>
              <p:cNvGrpSpPr>
                <a:grpSpLocks/>
              </p:cNvGrpSpPr>
              <p:nvPr/>
            </p:nvGrpSpPr>
            <p:grpSpPr bwMode="auto">
              <a:xfrm>
                <a:off x="1028" y="1152"/>
                <a:ext cx="514" cy="384"/>
                <a:chOff x="1028" y="1152"/>
                <a:chExt cx="514" cy="384"/>
              </a:xfrm>
            </p:grpSpPr>
            <p:sp>
              <p:nvSpPr>
                <p:cNvPr id="307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071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6" name="Group 73"/>
              <p:cNvGrpSpPr>
                <a:grpSpLocks/>
              </p:cNvGrpSpPr>
              <p:nvPr/>
            </p:nvGrpSpPr>
            <p:grpSpPr bwMode="auto">
              <a:xfrm>
                <a:off x="1542" y="1152"/>
                <a:ext cx="514" cy="384"/>
                <a:chOff x="1542" y="1152"/>
                <a:chExt cx="514" cy="384"/>
              </a:xfrm>
            </p:grpSpPr>
            <p:sp>
              <p:nvSpPr>
                <p:cNvPr id="307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84.6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542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7" name="Group 76"/>
              <p:cNvGrpSpPr>
                <a:grpSpLocks/>
              </p:cNvGrpSpPr>
              <p:nvPr/>
            </p:nvGrpSpPr>
            <p:grpSpPr bwMode="auto">
              <a:xfrm>
                <a:off x="2056" y="1152"/>
                <a:ext cx="514" cy="384"/>
                <a:chOff x="2056" y="1152"/>
                <a:chExt cx="514" cy="384"/>
              </a:xfrm>
            </p:grpSpPr>
            <p:sp>
              <p:nvSpPr>
                <p:cNvPr id="3077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9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69.6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0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6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8" name="Group 79"/>
              <p:cNvGrpSpPr>
                <a:grpSpLocks/>
              </p:cNvGrpSpPr>
              <p:nvPr/>
            </p:nvGrpSpPr>
            <p:grpSpPr bwMode="auto">
              <a:xfrm>
                <a:off x="2570" y="1152"/>
                <a:ext cx="514" cy="384"/>
                <a:chOff x="2570" y="1152"/>
                <a:chExt cx="514" cy="384"/>
              </a:xfrm>
            </p:grpSpPr>
            <p:sp>
              <p:nvSpPr>
                <p:cNvPr id="3077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83.8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8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9" name="Group 82"/>
              <p:cNvGrpSpPr>
                <a:grpSpLocks/>
              </p:cNvGrpSpPr>
              <p:nvPr/>
            </p:nvGrpSpPr>
            <p:grpSpPr bwMode="auto">
              <a:xfrm>
                <a:off x="0" y="1536"/>
                <a:ext cx="514" cy="384"/>
                <a:chOff x="0" y="1536"/>
                <a:chExt cx="514" cy="384"/>
              </a:xfrm>
            </p:grpSpPr>
            <p:sp>
              <p:nvSpPr>
                <p:cNvPr id="30775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6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0" name="Group 85"/>
              <p:cNvGrpSpPr>
                <a:grpSpLocks/>
              </p:cNvGrpSpPr>
              <p:nvPr/>
            </p:nvGrpSpPr>
            <p:grpSpPr bwMode="auto">
              <a:xfrm>
                <a:off x="514" y="1536"/>
                <a:ext cx="514" cy="384"/>
                <a:chOff x="514" y="1536"/>
                <a:chExt cx="514" cy="384"/>
              </a:xfrm>
            </p:grpSpPr>
            <p:sp>
              <p:nvSpPr>
                <p:cNvPr id="30773" name="Rectangle 86"/>
                <p:cNvSpPr>
                  <a:spLocks noChangeArrowheads="1"/>
                </p:cNvSpPr>
                <p:nvPr/>
              </p:nvSpPr>
              <p:spPr bwMode="auto">
                <a:xfrm>
                  <a:off x="557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/>
                    <a:t>58.6</a:t>
                  </a:r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77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4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1" name="Group 88"/>
              <p:cNvGrpSpPr>
                <a:grpSpLocks/>
              </p:cNvGrpSpPr>
              <p:nvPr/>
            </p:nvGrpSpPr>
            <p:grpSpPr bwMode="auto">
              <a:xfrm>
                <a:off x="1028" y="1536"/>
                <a:ext cx="514" cy="384"/>
                <a:chOff x="1028" y="1536"/>
                <a:chExt cx="514" cy="384"/>
              </a:xfrm>
            </p:grpSpPr>
            <p:sp>
              <p:nvSpPr>
                <p:cNvPr id="307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8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2" name="Group 91"/>
              <p:cNvGrpSpPr>
                <a:grpSpLocks/>
              </p:cNvGrpSpPr>
              <p:nvPr/>
            </p:nvGrpSpPr>
            <p:grpSpPr bwMode="auto">
              <a:xfrm>
                <a:off x="1542" y="1536"/>
                <a:ext cx="514" cy="384"/>
                <a:chOff x="1542" y="1536"/>
                <a:chExt cx="514" cy="384"/>
              </a:xfrm>
            </p:grpSpPr>
            <p:sp>
              <p:nvSpPr>
                <p:cNvPr id="30769" name="Rectangle 92"/>
                <p:cNvSpPr>
                  <a:spLocks noChangeArrowheads="1"/>
                </p:cNvSpPr>
                <p:nvPr/>
              </p:nvSpPr>
              <p:spPr bwMode="auto">
                <a:xfrm>
                  <a:off x="1585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/>
                    <a:t>59.4</a:t>
                  </a:r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770" name="Rectangle 93"/>
                <p:cNvSpPr>
                  <a:spLocks noChangeArrowheads="1"/>
                </p:cNvSpPr>
                <p:nvPr/>
              </p:nvSpPr>
              <p:spPr bwMode="auto">
                <a:xfrm>
                  <a:off x="1542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3" name="Group 94"/>
              <p:cNvGrpSpPr>
                <a:grpSpLocks/>
              </p:cNvGrpSpPr>
              <p:nvPr/>
            </p:nvGrpSpPr>
            <p:grpSpPr bwMode="auto">
              <a:xfrm>
                <a:off x="2056" y="1536"/>
                <a:ext cx="514" cy="384"/>
                <a:chOff x="2056" y="1536"/>
                <a:chExt cx="514" cy="384"/>
              </a:xfrm>
            </p:grpSpPr>
            <p:sp>
              <p:nvSpPr>
                <p:cNvPr id="307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9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8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6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4" name="Group 97"/>
              <p:cNvGrpSpPr>
                <a:grpSpLocks/>
              </p:cNvGrpSpPr>
              <p:nvPr/>
            </p:nvGrpSpPr>
            <p:grpSpPr bwMode="auto">
              <a:xfrm>
                <a:off x="2570" y="1536"/>
                <a:ext cx="514" cy="384"/>
                <a:chOff x="2570" y="1536"/>
                <a:chExt cx="514" cy="384"/>
              </a:xfrm>
            </p:grpSpPr>
            <p:sp>
              <p:nvSpPr>
                <p:cNvPr id="30765" name="Rectangle 98"/>
                <p:cNvSpPr>
                  <a:spLocks noChangeArrowheads="1"/>
                </p:cNvSpPr>
                <p:nvPr/>
              </p:nvSpPr>
              <p:spPr bwMode="auto">
                <a:xfrm>
                  <a:off x="261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62.4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6" name="Rectangle 99"/>
                <p:cNvSpPr>
                  <a:spLocks noChangeArrowheads="1"/>
                </p:cNvSpPr>
                <p:nvPr/>
              </p:nvSpPr>
              <p:spPr bwMode="auto">
                <a:xfrm>
                  <a:off x="257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0734" name="Rectangle 100"/>
            <p:cNvSpPr>
              <a:spLocks noChangeArrowheads="1"/>
            </p:cNvSpPr>
            <p:nvPr/>
          </p:nvSpPr>
          <p:spPr bwMode="auto">
            <a:xfrm>
              <a:off x="-3" y="-3"/>
              <a:ext cx="309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23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29556"/>
              </p:ext>
            </p:extLst>
          </p:nvPr>
        </p:nvGraphicFramePr>
        <p:xfrm>
          <a:off x="3767138" y="3810000"/>
          <a:ext cx="42005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810000"/>
                        <a:ext cx="420052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" name="Text Box 102"/>
          <p:cNvSpPr txBox="1">
            <a:spLocks noChangeArrowheads="1"/>
          </p:cNvSpPr>
          <p:nvPr/>
        </p:nvSpPr>
        <p:spPr bwMode="auto">
          <a:xfrm>
            <a:off x="6781800" y="4867930"/>
            <a:ext cx="4977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每每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个地图有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且仅有一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个龙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23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93299"/>
              </p:ext>
            </p:extLst>
          </p:nvPr>
        </p:nvGraphicFramePr>
        <p:xfrm>
          <a:off x="2787650" y="5456238"/>
          <a:ext cx="40274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1752480" imgH="457200" progId="Equation.3">
                  <p:embed/>
                </p:oleObj>
              </mc:Choice>
              <mc:Fallback>
                <p:oleObj name="公式" r:id="rId5" imgW="17524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456238"/>
                        <a:ext cx="40274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85041"/>
              </p:ext>
            </p:extLst>
          </p:nvPr>
        </p:nvGraphicFramePr>
        <p:xfrm>
          <a:off x="6996113" y="5438775"/>
          <a:ext cx="41386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7" imgW="1777680" imgH="444240" progId="Equation.3">
                  <p:embed/>
                </p:oleObj>
              </mc:Choice>
              <mc:Fallback>
                <p:oleObj name="公式" r:id="rId7" imgW="17776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5438775"/>
                        <a:ext cx="4138612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7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  <p:bldP spid="52230" grpId="0" animBg="1" autoUpdateAnimBg="0"/>
      <p:bldP spid="52231" grpId="0" animBg="1" autoUpdateAnimBg="0"/>
      <p:bldP spid="52326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宽屏</PresentationFormat>
  <Paragraphs>74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0-1规划模型 </vt:lpstr>
      <vt:lpstr>0-1规划模型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amin</dc:creator>
  <cp:lastModifiedBy>amin</cp:lastModifiedBy>
  <cp:revision>9</cp:revision>
  <dcterms:created xsi:type="dcterms:W3CDTF">2017-11-18T00:24:44Z</dcterms:created>
  <dcterms:modified xsi:type="dcterms:W3CDTF">2017-11-18T10:07:48Z</dcterms:modified>
</cp:coreProperties>
</file>