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jpg" ContentType="image/png"/>
  <Override PartName="/ppt/media/image6.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29" r:id="rId3"/>
    <p:sldId id="302" r:id="rId4"/>
    <p:sldId id="322" r:id="rId5"/>
    <p:sldId id="351" r:id="rId6"/>
    <p:sldId id="352" r:id="rId7"/>
    <p:sldId id="353" r:id="rId8"/>
    <p:sldId id="371" r:id="rId9"/>
    <p:sldId id="356" r:id="rId10"/>
    <p:sldId id="357" r:id="rId11"/>
    <p:sldId id="359" r:id="rId12"/>
    <p:sldId id="365" r:id="rId13"/>
    <p:sldId id="355" r:id="rId14"/>
    <p:sldId id="372" r:id="rId15"/>
    <p:sldId id="367" r:id="rId16"/>
    <p:sldId id="366" r:id="rId17"/>
    <p:sldId id="364" r:id="rId18"/>
    <p:sldId id="368" r:id="rId19"/>
    <p:sldId id="340" r:id="rId20"/>
    <p:sldId id="370" r:id="rId21"/>
    <p:sldId id="369" r:id="rId22"/>
  </p:sldIdLst>
  <p:sldSz cx="9144000" cy="5143500" type="screen16x9"/>
  <p:notesSz cx="6858000" cy="9144000"/>
  <p:custDataLst>
    <p:tags r:id="rId25"/>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56" autoAdjust="0"/>
  </p:normalViewPr>
  <p:slideViewPr>
    <p:cSldViewPr snapToGrid="0" showGuides="1">
      <p:cViewPr varScale="1">
        <p:scale>
          <a:sx n="108" d="100"/>
          <a:sy n="108" d="100"/>
        </p:scale>
        <p:origin x="318" y="102"/>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22CFF-1901-47D1-8D59-5EC44666804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CD185DE1-3257-4E3C-8868-DE721F1089AE}">
      <dgm:prSet phldrT="[文本]" custT="1"/>
      <dgm:spPr/>
      <dgm:t>
        <a:bodyPr/>
        <a:lstStyle/>
        <a:p>
          <a:r>
            <a:rPr lang="zh-CN" altLang="en-US" sz="2400" dirty="0" smtClean="0"/>
            <a:t>成就</a:t>
          </a:r>
          <a:endParaRPr lang="zh-CN" altLang="en-US" sz="2400" dirty="0"/>
        </a:p>
      </dgm:t>
    </dgm:pt>
    <dgm:pt modelId="{7EBCCDB4-2A28-4D87-BE3E-EE57166E8D31}" type="parTrans" cxnId="{4FADE6C4-8C60-4008-92AB-D281257399EF}">
      <dgm:prSet/>
      <dgm:spPr/>
      <dgm:t>
        <a:bodyPr/>
        <a:lstStyle/>
        <a:p>
          <a:endParaRPr lang="zh-CN" altLang="en-US"/>
        </a:p>
      </dgm:t>
    </dgm:pt>
    <dgm:pt modelId="{80D31B3F-F38F-43C7-9581-12402DBB1A51}" type="sibTrans" cxnId="{4FADE6C4-8C60-4008-92AB-D281257399EF}">
      <dgm:prSet/>
      <dgm:spPr/>
      <dgm:t>
        <a:bodyPr/>
        <a:lstStyle/>
        <a:p>
          <a:endParaRPr lang="zh-CN" altLang="en-US"/>
        </a:p>
      </dgm:t>
    </dgm:pt>
    <dgm:pt modelId="{3C0C8E12-4FC1-47BD-9CFB-109B7B25522B}">
      <dgm:prSet phldrT="[文本]" custT="1"/>
      <dgm:spPr/>
      <dgm:t>
        <a:bodyPr/>
        <a:lstStyle/>
        <a:p>
          <a:r>
            <a:rPr lang="zh-CN" altLang="en-US" sz="2400" dirty="0" smtClean="0"/>
            <a:t>学生评价系统的想法</a:t>
          </a:r>
          <a:endParaRPr lang="zh-CN" altLang="en-US" sz="2400" dirty="0"/>
        </a:p>
      </dgm:t>
    </dgm:pt>
    <dgm:pt modelId="{416A169A-D8F9-48F6-8535-8C4EE2D20F03}" type="parTrans" cxnId="{31887F9F-75D9-4BB1-AFAB-6689FBAF6637}">
      <dgm:prSet/>
      <dgm:spPr/>
      <dgm:t>
        <a:bodyPr/>
        <a:lstStyle/>
        <a:p>
          <a:endParaRPr lang="zh-CN" altLang="en-US"/>
        </a:p>
      </dgm:t>
    </dgm:pt>
    <dgm:pt modelId="{ADABC212-E0D6-41A5-8F3A-E4C647A6DC09}" type="sibTrans" cxnId="{31887F9F-75D9-4BB1-AFAB-6689FBAF6637}">
      <dgm:prSet/>
      <dgm:spPr/>
      <dgm:t>
        <a:bodyPr/>
        <a:lstStyle/>
        <a:p>
          <a:endParaRPr lang="zh-CN" altLang="en-US"/>
        </a:p>
      </dgm:t>
    </dgm:pt>
    <dgm:pt modelId="{1E12526E-F8CD-46C9-A3F0-133F8A8BD54B}">
      <dgm:prSet phldrT="[文本]" custT="1"/>
      <dgm:spPr/>
      <dgm:t>
        <a:bodyPr/>
        <a:lstStyle/>
        <a:p>
          <a:r>
            <a:rPr lang="zh-CN" altLang="en-US" sz="2400" dirty="0" smtClean="0"/>
            <a:t>局限</a:t>
          </a:r>
          <a:endParaRPr lang="zh-CN" altLang="en-US" sz="2400" dirty="0"/>
        </a:p>
      </dgm:t>
    </dgm:pt>
    <dgm:pt modelId="{24C32CDE-2E02-416C-A2A7-0D9B37F8B6E3}" type="parTrans" cxnId="{819E0663-6704-4F2F-BDB4-A24EF8825A02}">
      <dgm:prSet/>
      <dgm:spPr/>
      <dgm:t>
        <a:bodyPr/>
        <a:lstStyle/>
        <a:p>
          <a:endParaRPr lang="zh-CN" altLang="en-US"/>
        </a:p>
      </dgm:t>
    </dgm:pt>
    <dgm:pt modelId="{1D18C275-B478-4572-9496-503CE02A8B03}" type="sibTrans" cxnId="{819E0663-6704-4F2F-BDB4-A24EF8825A02}">
      <dgm:prSet/>
      <dgm:spPr/>
      <dgm:t>
        <a:bodyPr/>
        <a:lstStyle/>
        <a:p>
          <a:endParaRPr lang="zh-CN" altLang="en-US"/>
        </a:p>
      </dgm:t>
    </dgm:pt>
    <dgm:pt modelId="{C3AD02D0-EBF3-4432-B793-211CABCD6BDD}">
      <dgm:prSet phldrT="[文本]" custT="1"/>
      <dgm:spPr/>
      <dgm:t>
        <a:bodyPr/>
        <a:lstStyle/>
        <a:p>
          <a:r>
            <a:rPr lang="zh-CN" altLang="en-US" sz="2400" dirty="0" smtClean="0"/>
            <a:t>少量数据</a:t>
          </a:r>
          <a:endParaRPr lang="zh-CN" altLang="en-US" sz="2400" dirty="0"/>
        </a:p>
      </dgm:t>
    </dgm:pt>
    <dgm:pt modelId="{F830ED4F-13AA-4A96-A54B-AB960297DA56}" type="parTrans" cxnId="{A55DC67C-7B8D-4FF9-97EC-403DA79358C8}">
      <dgm:prSet/>
      <dgm:spPr/>
      <dgm:t>
        <a:bodyPr/>
        <a:lstStyle/>
        <a:p>
          <a:endParaRPr lang="zh-CN" altLang="en-US"/>
        </a:p>
      </dgm:t>
    </dgm:pt>
    <dgm:pt modelId="{5A6FA231-61E7-465D-B9ED-807E9A6DE924}" type="sibTrans" cxnId="{A55DC67C-7B8D-4FF9-97EC-403DA79358C8}">
      <dgm:prSet/>
      <dgm:spPr/>
      <dgm:t>
        <a:bodyPr/>
        <a:lstStyle/>
        <a:p>
          <a:endParaRPr lang="zh-CN" altLang="en-US"/>
        </a:p>
      </dgm:t>
    </dgm:pt>
    <dgm:pt modelId="{9F452C88-C1F5-4271-8CB1-55F89B98DD4F}">
      <dgm:prSet phldrT="[文本]" custT="1"/>
      <dgm:spPr/>
      <dgm:t>
        <a:bodyPr/>
        <a:lstStyle/>
        <a:p>
          <a:r>
            <a:rPr lang="zh-CN" altLang="en-US" sz="2400" dirty="0" smtClean="0"/>
            <a:t>特定实验</a:t>
          </a:r>
          <a:endParaRPr lang="zh-CN" altLang="en-US" sz="2400" dirty="0"/>
        </a:p>
      </dgm:t>
    </dgm:pt>
    <dgm:pt modelId="{B59E2855-C99A-4988-BF8C-B1A7E2D1E3AD}" type="parTrans" cxnId="{90F3AAD9-4D78-4888-AB82-356E578FE2FD}">
      <dgm:prSet/>
      <dgm:spPr/>
      <dgm:t>
        <a:bodyPr/>
        <a:lstStyle/>
        <a:p>
          <a:endParaRPr lang="zh-CN" altLang="en-US"/>
        </a:p>
      </dgm:t>
    </dgm:pt>
    <dgm:pt modelId="{A27BEB5F-3D87-4F42-87A9-32FC5254B573}" type="sibTrans" cxnId="{90F3AAD9-4D78-4888-AB82-356E578FE2FD}">
      <dgm:prSet/>
      <dgm:spPr/>
      <dgm:t>
        <a:bodyPr/>
        <a:lstStyle/>
        <a:p>
          <a:endParaRPr lang="zh-CN" altLang="en-US"/>
        </a:p>
      </dgm:t>
    </dgm:pt>
    <dgm:pt modelId="{A6D83CFD-A9A3-4A31-91FE-B697A6966039}">
      <dgm:prSet phldrT="[文本]" custT="1"/>
      <dgm:spPr/>
      <dgm:t>
        <a:bodyPr/>
        <a:lstStyle/>
        <a:p>
          <a:r>
            <a:rPr lang="zh-CN" altLang="en-US" sz="2400" dirty="0" smtClean="0"/>
            <a:t>一个良好阐述的方法以发现学生兴趣</a:t>
          </a:r>
          <a:endParaRPr lang="zh-CN" altLang="en-US" sz="2400" dirty="0"/>
        </a:p>
      </dgm:t>
    </dgm:pt>
    <dgm:pt modelId="{9FC95E0A-7A5E-40F4-9C8A-014019A73F7C}" type="parTrans" cxnId="{FADB1DD1-2065-4D6C-9B8C-7B2AB1225B19}">
      <dgm:prSet/>
      <dgm:spPr/>
      <dgm:t>
        <a:bodyPr/>
        <a:lstStyle/>
        <a:p>
          <a:endParaRPr lang="zh-CN" altLang="en-US"/>
        </a:p>
      </dgm:t>
    </dgm:pt>
    <dgm:pt modelId="{CE1C3359-4D69-46CF-8E29-5174EEECB221}" type="sibTrans" cxnId="{FADB1DD1-2065-4D6C-9B8C-7B2AB1225B19}">
      <dgm:prSet/>
      <dgm:spPr/>
      <dgm:t>
        <a:bodyPr/>
        <a:lstStyle/>
        <a:p>
          <a:endParaRPr lang="zh-CN" altLang="en-US"/>
        </a:p>
      </dgm:t>
    </dgm:pt>
    <dgm:pt modelId="{2F6D695D-63AE-407B-8BDA-CBBF83963EBB}">
      <dgm:prSet phldrT="[文本]" custT="1"/>
      <dgm:spPr/>
      <dgm:t>
        <a:bodyPr/>
        <a:lstStyle/>
        <a:p>
          <a:r>
            <a:rPr lang="zh-CN" altLang="en-US" sz="2400" dirty="0" smtClean="0"/>
            <a:t>我的研究</a:t>
          </a:r>
          <a:endParaRPr lang="zh-CN" altLang="en-US" sz="2400" dirty="0"/>
        </a:p>
      </dgm:t>
    </dgm:pt>
    <dgm:pt modelId="{D7D3B119-6278-4BE1-82AF-8D3303DEC1FE}" type="parTrans" cxnId="{48E5A2BE-7E60-4EA7-AE56-788A63833A1A}">
      <dgm:prSet/>
      <dgm:spPr/>
      <dgm:t>
        <a:bodyPr/>
        <a:lstStyle/>
        <a:p>
          <a:endParaRPr lang="zh-CN" altLang="en-US"/>
        </a:p>
      </dgm:t>
    </dgm:pt>
    <dgm:pt modelId="{1DCB771F-865F-407E-BFCD-21C715C482DD}" type="sibTrans" cxnId="{48E5A2BE-7E60-4EA7-AE56-788A63833A1A}">
      <dgm:prSet/>
      <dgm:spPr/>
      <dgm:t>
        <a:bodyPr/>
        <a:lstStyle/>
        <a:p>
          <a:endParaRPr lang="zh-CN" altLang="en-US"/>
        </a:p>
      </dgm:t>
    </dgm:pt>
    <dgm:pt modelId="{545C7D9D-9C31-4369-8FBD-A1A8E5EA6BFB}">
      <dgm:prSet phldrT="[文本]" custT="1"/>
      <dgm:spPr/>
      <dgm:t>
        <a:bodyPr/>
        <a:lstStyle/>
        <a:p>
          <a:r>
            <a:rPr lang="zh-CN" altLang="en-US" sz="2400" dirty="0" smtClean="0"/>
            <a:t>综评的设计和目的</a:t>
          </a:r>
          <a:endParaRPr lang="zh-CN" altLang="en-US" sz="2400" dirty="0"/>
        </a:p>
      </dgm:t>
    </dgm:pt>
    <dgm:pt modelId="{A82C5A1A-4CEF-4B1D-874C-D9222C5DA6E4}" type="parTrans" cxnId="{9959F5AC-AB75-4C6D-8DC1-1E199F076014}">
      <dgm:prSet/>
      <dgm:spPr/>
      <dgm:t>
        <a:bodyPr/>
        <a:lstStyle/>
        <a:p>
          <a:endParaRPr lang="zh-CN" altLang="en-US"/>
        </a:p>
      </dgm:t>
    </dgm:pt>
    <dgm:pt modelId="{869708E0-089E-4B52-95CD-2DF32EBECFD6}" type="sibTrans" cxnId="{9959F5AC-AB75-4C6D-8DC1-1E199F076014}">
      <dgm:prSet/>
      <dgm:spPr/>
      <dgm:t>
        <a:bodyPr/>
        <a:lstStyle/>
        <a:p>
          <a:endParaRPr lang="zh-CN" altLang="en-US"/>
        </a:p>
      </dgm:t>
    </dgm:pt>
    <dgm:pt modelId="{92E92892-6DC8-4B26-B007-4CA9D21456BD}" type="pres">
      <dgm:prSet presAssocID="{57322CFF-1901-47D1-8D59-5EC446668042}" presName="Name0" presStyleCnt="0">
        <dgm:presLayoutVars>
          <dgm:dir/>
          <dgm:animLvl val="lvl"/>
          <dgm:resizeHandles val="exact"/>
        </dgm:presLayoutVars>
      </dgm:prSet>
      <dgm:spPr/>
      <dgm:t>
        <a:bodyPr/>
        <a:lstStyle/>
        <a:p>
          <a:endParaRPr lang="zh-CN" altLang="en-US"/>
        </a:p>
      </dgm:t>
    </dgm:pt>
    <dgm:pt modelId="{AE6F1480-A3BF-4AF3-8C72-F2A1C3EDE645}" type="pres">
      <dgm:prSet presAssocID="{2F6D695D-63AE-407B-8BDA-CBBF83963EBB}" presName="boxAndChildren" presStyleCnt="0"/>
      <dgm:spPr/>
    </dgm:pt>
    <dgm:pt modelId="{7B3A1E0A-B2BC-4CC8-8AB3-41C2A1FAB1DB}" type="pres">
      <dgm:prSet presAssocID="{2F6D695D-63AE-407B-8BDA-CBBF83963EBB}" presName="parentTextBox" presStyleLbl="node1" presStyleIdx="0" presStyleCnt="3"/>
      <dgm:spPr/>
      <dgm:t>
        <a:bodyPr/>
        <a:lstStyle/>
        <a:p>
          <a:endParaRPr lang="zh-CN" altLang="en-US"/>
        </a:p>
      </dgm:t>
    </dgm:pt>
    <dgm:pt modelId="{03B686B2-E5AF-410B-8993-E49F16119A1F}" type="pres">
      <dgm:prSet presAssocID="{2F6D695D-63AE-407B-8BDA-CBBF83963EBB}" presName="entireBox" presStyleLbl="node1" presStyleIdx="0" presStyleCnt="3"/>
      <dgm:spPr/>
      <dgm:t>
        <a:bodyPr/>
        <a:lstStyle/>
        <a:p>
          <a:endParaRPr lang="zh-CN" altLang="en-US"/>
        </a:p>
      </dgm:t>
    </dgm:pt>
    <dgm:pt modelId="{5A329AA2-2E34-4D42-93F7-A13E0A837FF2}" type="pres">
      <dgm:prSet presAssocID="{2F6D695D-63AE-407B-8BDA-CBBF83963EBB}" presName="descendantBox" presStyleCnt="0"/>
      <dgm:spPr/>
    </dgm:pt>
    <dgm:pt modelId="{76CEA3CD-95B4-44D0-A2C9-46DBAE6EDC37}" type="pres">
      <dgm:prSet presAssocID="{A6D83CFD-A9A3-4A31-91FE-B697A6966039}" presName="childTextBox" presStyleLbl="fgAccFollowNode1" presStyleIdx="0" presStyleCnt="5">
        <dgm:presLayoutVars>
          <dgm:bulletEnabled val="1"/>
        </dgm:presLayoutVars>
      </dgm:prSet>
      <dgm:spPr/>
      <dgm:t>
        <a:bodyPr/>
        <a:lstStyle/>
        <a:p>
          <a:endParaRPr lang="zh-CN" altLang="en-US"/>
        </a:p>
      </dgm:t>
    </dgm:pt>
    <dgm:pt modelId="{B4E18343-E3FE-4AE9-97BE-7A26117A1E74}" type="pres">
      <dgm:prSet presAssocID="{1D18C275-B478-4572-9496-503CE02A8B03}" presName="sp" presStyleCnt="0"/>
      <dgm:spPr/>
    </dgm:pt>
    <dgm:pt modelId="{416BBA54-8E6D-4F62-A4AC-FF9D2BB2D6E3}" type="pres">
      <dgm:prSet presAssocID="{1E12526E-F8CD-46C9-A3F0-133F8A8BD54B}" presName="arrowAndChildren" presStyleCnt="0"/>
      <dgm:spPr/>
    </dgm:pt>
    <dgm:pt modelId="{F3368572-9813-4CBD-9577-38057FDA10A2}" type="pres">
      <dgm:prSet presAssocID="{1E12526E-F8CD-46C9-A3F0-133F8A8BD54B}" presName="parentTextArrow" presStyleLbl="node1" presStyleIdx="0" presStyleCnt="3"/>
      <dgm:spPr/>
      <dgm:t>
        <a:bodyPr/>
        <a:lstStyle/>
        <a:p>
          <a:endParaRPr lang="zh-CN" altLang="en-US"/>
        </a:p>
      </dgm:t>
    </dgm:pt>
    <dgm:pt modelId="{3E7409A6-1454-4487-91C8-43975ABFD51E}" type="pres">
      <dgm:prSet presAssocID="{1E12526E-F8CD-46C9-A3F0-133F8A8BD54B}" presName="arrow" presStyleLbl="node1" presStyleIdx="1" presStyleCnt="3"/>
      <dgm:spPr/>
      <dgm:t>
        <a:bodyPr/>
        <a:lstStyle/>
        <a:p>
          <a:endParaRPr lang="zh-CN" altLang="en-US"/>
        </a:p>
      </dgm:t>
    </dgm:pt>
    <dgm:pt modelId="{EF74CB6C-0B24-435E-B836-F13B7BC3E4A5}" type="pres">
      <dgm:prSet presAssocID="{1E12526E-F8CD-46C9-A3F0-133F8A8BD54B}" presName="descendantArrow" presStyleCnt="0"/>
      <dgm:spPr/>
    </dgm:pt>
    <dgm:pt modelId="{9DE0EF66-9401-43A4-85C7-86832B2E8B6A}" type="pres">
      <dgm:prSet presAssocID="{C3AD02D0-EBF3-4432-B793-211CABCD6BDD}" presName="childTextArrow" presStyleLbl="fgAccFollowNode1" presStyleIdx="1" presStyleCnt="5">
        <dgm:presLayoutVars>
          <dgm:bulletEnabled val="1"/>
        </dgm:presLayoutVars>
      </dgm:prSet>
      <dgm:spPr/>
      <dgm:t>
        <a:bodyPr/>
        <a:lstStyle/>
        <a:p>
          <a:endParaRPr lang="zh-CN" altLang="en-US"/>
        </a:p>
      </dgm:t>
    </dgm:pt>
    <dgm:pt modelId="{32D3B0A3-FE57-44B3-84DD-A20E3BBDE9E2}" type="pres">
      <dgm:prSet presAssocID="{9F452C88-C1F5-4271-8CB1-55F89B98DD4F}" presName="childTextArrow" presStyleLbl="fgAccFollowNode1" presStyleIdx="2" presStyleCnt="5">
        <dgm:presLayoutVars>
          <dgm:bulletEnabled val="1"/>
        </dgm:presLayoutVars>
      </dgm:prSet>
      <dgm:spPr/>
      <dgm:t>
        <a:bodyPr/>
        <a:lstStyle/>
        <a:p>
          <a:endParaRPr lang="zh-CN" altLang="en-US"/>
        </a:p>
      </dgm:t>
    </dgm:pt>
    <dgm:pt modelId="{4F843B12-913A-4D19-85AC-108704B501BC}" type="pres">
      <dgm:prSet presAssocID="{80D31B3F-F38F-43C7-9581-12402DBB1A51}" presName="sp" presStyleCnt="0"/>
      <dgm:spPr/>
    </dgm:pt>
    <dgm:pt modelId="{2DDBFE60-B98F-44BA-B27C-F43443B06E66}" type="pres">
      <dgm:prSet presAssocID="{CD185DE1-3257-4E3C-8868-DE721F1089AE}" presName="arrowAndChildren" presStyleCnt="0"/>
      <dgm:spPr/>
    </dgm:pt>
    <dgm:pt modelId="{E77609F5-99DB-40BD-9DF6-1A4142E7E40D}" type="pres">
      <dgm:prSet presAssocID="{CD185DE1-3257-4E3C-8868-DE721F1089AE}" presName="parentTextArrow" presStyleLbl="node1" presStyleIdx="1" presStyleCnt="3"/>
      <dgm:spPr/>
      <dgm:t>
        <a:bodyPr/>
        <a:lstStyle/>
        <a:p>
          <a:endParaRPr lang="zh-CN" altLang="en-US"/>
        </a:p>
      </dgm:t>
    </dgm:pt>
    <dgm:pt modelId="{B9B386E0-07D8-4849-B0D0-F6D4F42E230E}" type="pres">
      <dgm:prSet presAssocID="{CD185DE1-3257-4E3C-8868-DE721F1089AE}" presName="arrow" presStyleLbl="node1" presStyleIdx="2" presStyleCnt="3" custLinFactNeighborX="-165"/>
      <dgm:spPr/>
      <dgm:t>
        <a:bodyPr/>
        <a:lstStyle/>
        <a:p>
          <a:endParaRPr lang="zh-CN" altLang="en-US"/>
        </a:p>
      </dgm:t>
    </dgm:pt>
    <dgm:pt modelId="{D15DC630-2C79-4D27-A46A-E69E919FC703}" type="pres">
      <dgm:prSet presAssocID="{CD185DE1-3257-4E3C-8868-DE721F1089AE}" presName="descendantArrow" presStyleCnt="0"/>
      <dgm:spPr/>
    </dgm:pt>
    <dgm:pt modelId="{543398DB-CAD8-41EB-A0BF-491AA8B335D6}" type="pres">
      <dgm:prSet presAssocID="{3C0C8E12-4FC1-47BD-9CFB-109B7B25522B}" presName="childTextArrow" presStyleLbl="fgAccFollowNode1" presStyleIdx="3" presStyleCnt="5" custScaleX="123743">
        <dgm:presLayoutVars>
          <dgm:bulletEnabled val="1"/>
        </dgm:presLayoutVars>
      </dgm:prSet>
      <dgm:spPr/>
      <dgm:t>
        <a:bodyPr/>
        <a:lstStyle/>
        <a:p>
          <a:endParaRPr lang="zh-CN" altLang="en-US"/>
        </a:p>
      </dgm:t>
    </dgm:pt>
    <dgm:pt modelId="{3C3CC5C9-713C-46C5-9897-51C15AC9E412}" type="pres">
      <dgm:prSet presAssocID="{545C7D9D-9C31-4369-8FBD-A1A8E5EA6BFB}" presName="childTextArrow" presStyleLbl="fgAccFollowNode1" presStyleIdx="4" presStyleCnt="5">
        <dgm:presLayoutVars>
          <dgm:bulletEnabled val="1"/>
        </dgm:presLayoutVars>
      </dgm:prSet>
      <dgm:spPr/>
      <dgm:t>
        <a:bodyPr/>
        <a:lstStyle/>
        <a:p>
          <a:endParaRPr lang="zh-CN" altLang="en-US"/>
        </a:p>
      </dgm:t>
    </dgm:pt>
  </dgm:ptLst>
  <dgm:cxnLst>
    <dgm:cxn modelId="{C1DD18F0-1951-47AC-8DD8-03CD347607E8}" type="presOf" srcId="{A6D83CFD-A9A3-4A31-91FE-B697A6966039}" destId="{76CEA3CD-95B4-44D0-A2C9-46DBAE6EDC37}" srcOrd="0" destOrd="0" presId="urn:microsoft.com/office/officeart/2005/8/layout/process4"/>
    <dgm:cxn modelId="{CEC5692E-7BEB-46F1-ADEC-AA0F4FD723B1}" type="presOf" srcId="{1E12526E-F8CD-46C9-A3F0-133F8A8BD54B}" destId="{F3368572-9813-4CBD-9577-38057FDA10A2}" srcOrd="0" destOrd="0" presId="urn:microsoft.com/office/officeart/2005/8/layout/process4"/>
    <dgm:cxn modelId="{4FADE6C4-8C60-4008-92AB-D281257399EF}" srcId="{57322CFF-1901-47D1-8D59-5EC446668042}" destId="{CD185DE1-3257-4E3C-8868-DE721F1089AE}" srcOrd="0" destOrd="0" parTransId="{7EBCCDB4-2A28-4D87-BE3E-EE57166E8D31}" sibTransId="{80D31B3F-F38F-43C7-9581-12402DBB1A51}"/>
    <dgm:cxn modelId="{31887F9F-75D9-4BB1-AFAB-6689FBAF6637}" srcId="{CD185DE1-3257-4E3C-8868-DE721F1089AE}" destId="{3C0C8E12-4FC1-47BD-9CFB-109B7B25522B}" srcOrd="0" destOrd="0" parTransId="{416A169A-D8F9-48F6-8535-8C4EE2D20F03}" sibTransId="{ADABC212-E0D6-41A5-8F3A-E4C647A6DC09}"/>
    <dgm:cxn modelId="{9145AB25-0C7F-473A-9664-783A4221C48B}" type="presOf" srcId="{2F6D695D-63AE-407B-8BDA-CBBF83963EBB}" destId="{7B3A1E0A-B2BC-4CC8-8AB3-41C2A1FAB1DB}" srcOrd="0" destOrd="0" presId="urn:microsoft.com/office/officeart/2005/8/layout/process4"/>
    <dgm:cxn modelId="{FADB1DD1-2065-4D6C-9B8C-7B2AB1225B19}" srcId="{2F6D695D-63AE-407B-8BDA-CBBF83963EBB}" destId="{A6D83CFD-A9A3-4A31-91FE-B697A6966039}" srcOrd="0" destOrd="0" parTransId="{9FC95E0A-7A5E-40F4-9C8A-014019A73F7C}" sibTransId="{CE1C3359-4D69-46CF-8E29-5174EEECB221}"/>
    <dgm:cxn modelId="{9959F5AC-AB75-4C6D-8DC1-1E199F076014}" srcId="{CD185DE1-3257-4E3C-8868-DE721F1089AE}" destId="{545C7D9D-9C31-4369-8FBD-A1A8E5EA6BFB}" srcOrd="1" destOrd="0" parTransId="{A82C5A1A-4CEF-4B1D-874C-D9222C5DA6E4}" sibTransId="{869708E0-089E-4B52-95CD-2DF32EBECFD6}"/>
    <dgm:cxn modelId="{9B252B28-FD11-4FE8-A928-56A55E948BD1}" type="presOf" srcId="{C3AD02D0-EBF3-4432-B793-211CABCD6BDD}" destId="{9DE0EF66-9401-43A4-85C7-86832B2E8B6A}" srcOrd="0" destOrd="0" presId="urn:microsoft.com/office/officeart/2005/8/layout/process4"/>
    <dgm:cxn modelId="{A55DC67C-7B8D-4FF9-97EC-403DA79358C8}" srcId="{1E12526E-F8CD-46C9-A3F0-133F8A8BD54B}" destId="{C3AD02D0-EBF3-4432-B793-211CABCD6BDD}" srcOrd="0" destOrd="0" parTransId="{F830ED4F-13AA-4A96-A54B-AB960297DA56}" sibTransId="{5A6FA231-61E7-465D-B9ED-807E9A6DE924}"/>
    <dgm:cxn modelId="{70C6771C-C37D-4B07-8466-352876FF18C1}" type="presOf" srcId="{CD185DE1-3257-4E3C-8868-DE721F1089AE}" destId="{B9B386E0-07D8-4849-B0D0-F6D4F42E230E}" srcOrd="1" destOrd="0" presId="urn:microsoft.com/office/officeart/2005/8/layout/process4"/>
    <dgm:cxn modelId="{00AF7B06-A101-49A4-B82F-6EBCB80CEE75}" type="presOf" srcId="{CD185DE1-3257-4E3C-8868-DE721F1089AE}" destId="{E77609F5-99DB-40BD-9DF6-1A4142E7E40D}" srcOrd="0" destOrd="0" presId="urn:microsoft.com/office/officeart/2005/8/layout/process4"/>
    <dgm:cxn modelId="{F4A56034-BC39-4763-A746-6E2FA82BF55F}" type="presOf" srcId="{9F452C88-C1F5-4271-8CB1-55F89B98DD4F}" destId="{32D3B0A3-FE57-44B3-84DD-A20E3BBDE9E2}" srcOrd="0" destOrd="0" presId="urn:microsoft.com/office/officeart/2005/8/layout/process4"/>
    <dgm:cxn modelId="{DB381560-EE3A-4395-808C-4F1892EDFCF4}" type="presOf" srcId="{3C0C8E12-4FC1-47BD-9CFB-109B7B25522B}" destId="{543398DB-CAD8-41EB-A0BF-491AA8B335D6}" srcOrd="0" destOrd="0" presId="urn:microsoft.com/office/officeart/2005/8/layout/process4"/>
    <dgm:cxn modelId="{819E0663-6704-4F2F-BDB4-A24EF8825A02}" srcId="{57322CFF-1901-47D1-8D59-5EC446668042}" destId="{1E12526E-F8CD-46C9-A3F0-133F8A8BD54B}" srcOrd="1" destOrd="0" parTransId="{24C32CDE-2E02-416C-A2A7-0D9B37F8B6E3}" sibTransId="{1D18C275-B478-4572-9496-503CE02A8B03}"/>
    <dgm:cxn modelId="{48E5A2BE-7E60-4EA7-AE56-788A63833A1A}" srcId="{57322CFF-1901-47D1-8D59-5EC446668042}" destId="{2F6D695D-63AE-407B-8BDA-CBBF83963EBB}" srcOrd="2" destOrd="0" parTransId="{D7D3B119-6278-4BE1-82AF-8D3303DEC1FE}" sibTransId="{1DCB771F-865F-407E-BFCD-21C715C482DD}"/>
    <dgm:cxn modelId="{64798034-BD50-4C2E-9266-3BB89D16C088}" type="presOf" srcId="{1E12526E-F8CD-46C9-A3F0-133F8A8BD54B}" destId="{3E7409A6-1454-4487-91C8-43975ABFD51E}" srcOrd="1" destOrd="0" presId="urn:microsoft.com/office/officeart/2005/8/layout/process4"/>
    <dgm:cxn modelId="{6AB9D794-A56E-4E0C-BDE8-85AD93C12FAA}" type="presOf" srcId="{57322CFF-1901-47D1-8D59-5EC446668042}" destId="{92E92892-6DC8-4B26-B007-4CA9D21456BD}" srcOrd="0" destOrd="0" presId="urn:microsoft.com/office/officeart/2005/8/layout/process4"/>
    <dgm:cxn modelId="{5F64F3F2-AC25-4C3B-8C24-F448A9F196F1}" type="presOf" srcId="{2F6D695D-63AE-407B-8BDA-CBBF83963EBB}" destId="{03B686B2-E5AF-410B-8993-E49F16119A1F}" srcOrd="1" destOrd="0" presId="urn:microsoft.com/office/officeart/2005/8/layout/process4"/>
    <dgm:cxn modelId="{90F3AAD9-4D78-4888-AB82-356E578FE2FD}" srcId="{1E12526E-F8CD-46C9-A3F0-133F8A8BD54B}" destId="{9F452C88-C1F5-4271-8CB1-55F89B98DD4F}" srcOrd="1" destOrd="0" parTransId="{B59E2855-C99A-4988-BF8C-B1A7E2D1E3AD}" sibTransId="{A27BEB5F-3D87-4F42-87A9-32FC5254B573}"/>
    <dgm:cxn modelId="{92D82953-5D8F-4D65-B142-724B4C2C4192}" type="presOf" srcId="{545C7D9D-9C31-4369-8FBD-A1A8E5EA6BFB}" destId="{3C3CC5C9-713C-46C5-9897-51C15AC9E412}" srcOrd="0" destOrd="0" presId="urn:microsoft.com/office/officeart/2005/8/layout/process4"/>
    <dgm:cxn modelId="{0D2C2E55-4603-41B6-BC8D-78A23F9BAA39}" type="presParOf" srcId="{92E92892-6DC8-4B26-B007-4CA9D21456BD}" destId="{AE6F1480-A3BF-4AF3-8C72-F2A1C3EDE645}" srcOrd="0" destOrd="0" presId="urn:microsoft.com/office/officeart/2005/8/layout/process4"/>
    <dgm:cxn modelId="{76153EAC-4DAF-4E11-B675-7C3933403A7C}" type="presParOf" srcId="{AE6F1480-A3BF-4AF3-8C72-F2A1C3EDE645}" destId="{7B3A1E0A-B2BC-4CC8-8AB3-41C2A1FAB1DB}" srcOrd="0" destOrd="0" presId="urn:microsoft.com/office/officeart/2005/8/layout/process4"/>
    <dgm:cxn modelId="{6A004EFB-FCE2-48E7-A89D-DDE86C021634}" type="presParOf" srcId="{AE6F1480-A3BF-4AF3-8C72-F2A1C3EDE645}" destId="{03B686B2-E5AF-410B-8993-E49F16119A1F}" srcOrd="1" destOrd="0" presId="urn:microsoft.com/office/officeart/2005/8/layout/process4"/>
    <dgm:cxn modelId="{D633FD74-F8E0-4260-8B46-D4A627A4506C}" type="presParOf" srcId="{AE6F1480-A3BF-4AF3-8C72-F2A1C3EDE645}" destId="{5A329AA2-2E34-4D42-93F7-A13E0A837FF2}" srcOrd="2" destOrd="0" presId="urn:microsoft.com/office/officeart/2005/8/layout/process4"/>
    <dgm:cxn modelId="{FB2F6095-0259-4B3D-A2C9-D58157E7F48D}" type="presParOf" srcId="{5A329AA2-2E34-4D42-93F7-A13E0A837FF2}" destId="{76CEA3CD-95B4-44D0-A2C9-46DBAE6EDC37}" srcOrd="0" destOrd="0" presId="urn:microsoft.com/office/officeart/2005/8/layout/process4"/>
    <dgm:cxn modelId="{C7893BE8-D3C7-4F9D-9A46-781F6D738282}" type="presParOf" srcId="{92E92892-6DC8-4B26-B007-4CA9D21456BD}" destId="{B4E18343-E3FE-4AE9-97BE-7A26117A1E74}" srcOrd="1" destOrd="0" presId="urn:microsoft.com/office/officeart/2005/8/layout/process4"/>
    <dgm:cxn modelId="{D3551EFA-36CE-417B-A401-80B2F4DE4861}" type="presParOf" srcId="{92E92892-6DC8-4B26-B007-4CA9D21456BD}" destId="{416BBA54-8E6D-4F62-A4AC-FF9D2BB2D6E3}" srcOrd="2" destOrd="0" presId="urn:microsoft.com/office/officeart/2005/8/layout/process4"/>
    <dgm:cxn modelId="{C4EF9318-58B1-4ED8-B729-029BF7098C03}" type="presParOf" srcId="{416BBA54-8E6D-4F62-A4AC-FF9D2BB2D6E3}" destId="{F3368572-9813-4CBD-9577-38057FDA10A2}" srcOrd="0" destOrd="0" presId="urn:microsoft.com/office/officeart/2005/8/layout/process4"/>
    <dgm:cxn modelId="{DC1587E9-19B9-4AF9-8EF4-64B5661CCE7F}" type="presParOf" srcId="{416BBA54-8E6D-4F62-A4AC-FF9D2BB2D6E3}" destId="{3E7409A6-1454-4487-91C8-43975ABFD51E}" srcOrd="1" destOrd="0" presId="urn:microsoft.com/office/officeart/2005/8/layout/process4"/>
    <dgm:cxn modelId="{A31ED6D3-45B1-493B-8201-CFFF4C251BF1}" type="presParOf" srcId="{416BBA54-8E6D-4F62-A4AC-FF9D2BB2D6E3}" destId="{EF74CB6C-0B24-435E-B836-F13B7BC3E4A5}" srcOrd="2" destOrd="0" presId="urn:microsoft.com/office/officeart/2005/8/layout/process4"/>
    <dgm:cxn modelId="{00867769-5AC5-412B-B142-E0FB2786E6AD}" type="presParOf" srcId="{EF74CB6C-0B24-435E-B836-F13B7BC3E4A5}" destId="{9DE0EF66-9401-43A4-85C7-86832B2E8B6A}" srcOrd="0" destOrd="0" presId="urn:microsoft.com/office/officeart/2005/8/layout/process4"/>
    <dgm:cxn modelId="{6068CB10-535D-4308-B99D-7C7914589588}" type="presParOf" srcId="{EF74CB6C-0B24-435E-B836-F13B7BC3E4A5}" destId="{32D3B0A3-FE57-44B3-84DD-A20E3BBDE9E2}" srcOrd="1" destOrd="0" presId="urn:microsoft.com/office/officeart/2005/8/layout/process4"/>
    <dgm:cxn modelId="{A4629557-490B-462C-8E60-984A747DFCD5}" type="presParOf" srcId="{92E92892-6DC8-4B26-B007-4CA9D21456BD}" destId="{4F843B12-913A-4D19-85AC-108704B501BC}" srcOrd="3" destOrd="0" presId="urn:microsoft.com/office/officeart/2005/8/layout/process4"/>
    <dgm:cxn modelId="{EDAA6C04-40BF-4218-8F8F-86EF57AC193F}" type="presParOf" srcId="{92E92892-6DC8-4B26-B007-4CA9D21456BD}" destId="{2DDBFE60-B98F-44BA-B27C-F43443B06E66}" srcOrd="4" destOrd="0" presId="urn:microsoft.com/office/officeart/2005/8/layout/process4"/>
    <dgm:cxn modelId="{D7F538B8-B34B-4634-949D-5913039C5D31}" type="presParOf" srcId="{2DDBFE60-B98F-44BA-B27C-F43443B06E66}" destId="{E77609F5-99DB-40BD-9DF6-1A4142E7E40D}" srcOrd="0" destOrd="0" presId="urn:microsoft.com/office/officeart/2005/8/layout/process4"/>
    <dgm:cxn modelId="{57FE7293-1956-4693-8D1C-29876EEC21CF}" type="presParOf" srcId="{2DDBFE60-B98F-44BA-B27C-F43443B06E66}" destId="{B9B386E0-07D8-4849-B0D0-F6D4F42E230E}" srcOrd="1" destOrd="0" presId="urn:microsoft.com/office/officeart/2005/8/layout/process4"/>
    <dgm:cxn modelId="{9D487353-9974-4E15-823F-DCDA0BD8654A}" type="presParOf" srcId="{2DDBFE60-B98F-44BA-B27C-F43443B06E66}" destId="{D15DC630-2C79-4D27-A46A-E69E919FC703}" srcOrd="2" destOrd="0" presId="urn:microsoft.com/office/officeart/2005/8/layout/process4"/>
    <dgm:cxn modelId="{9B09AACE-3227-45A7-AAC1-D6F48F8D842C}" type="presParOf" srcId="{D15DC630-2C79-4D27-A46A-E69E919FC703}" destId="{543398DB-CAD8-41EB-A0BF-491AA8B335D6}" srcOrd="0" destOrd="0" presId="urn:microsoft.com/office/officeart/2005/8/layout/process4"/>
    <dgm:cxn modelId="{5BA6A975-7222-43EC-A844-D412BE5DEE24}" type="presParOf" srcId="{D15DC630-2C79-4D27-A46A-E69E919FC703}" destId="{3C3CC5C9-713C-46C5-9897-51C15AC9E41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686B2-E5AF-410B-8993-E49F16119A1F}">
      <dsp:nvSpPr>
        <dsp:cNvPr id="0" name=""/>
        <dsp:cNvSpPr/>
      </dsp:nvSpPr>
      <dsp:spPr>
        <a:xfrm>
          <a:off x="0" y="3059187"/>
          <a:ext cx="8789284" cy="1004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我的研究</a:t>
          </a:r>
          <a:endParaRPr lang="zh-CN" altLang="en-US" sz="2400" kern="1200" dirty="0"/>
        </a:p>
      </dsp:txBody>
      <dsp:txXfrm>
        <a:off x="0" y="3059187"/>
        <a:ext cx="8789284" cy="542210"/>
      </dsp:txXfrm>
    </dsp:sp>
    <dsp:sp modelId="{76CEA3CD-95B4-44D0-A2C9-46DBAE6EDC37}">
      <dsp:nvSpPr>
        <dsp:cNvPr id="0" name=""/>
        <dsp:cNvSpPr/>
      </dsp:nvSpPr>
      <dsp:spPr>
        <a:xfrm>
          <a:off x="0" y="3581316"/>
          <a:ext cx="8789284" cy="461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zh-CN" altLang="en-US" sz="2400" kern="1200" dirty="0" smtClean="0"/>
            <a:t>一个良好阐述的方法以发现学生兴趣</a:t>
          </a:r>
          <a:endParaRPr lang="zh-CN" altLang="en-US" sz="2400" kern="1200" dirty="0"/>
        </a:p>
      </dsp:txBody>
      <dsp:txXfrm>
        <a:off x="0" y="3581316"/>
        <a:ext cx="8789284" cy="461883"/>
      </dsp:txXfrm>
    </dsp:sp>
    <dsp:sp modelId="{3E7409A6-1454-4487-91C8-43975ABFD51E}">
      <dsp:nvSpPr>
        <dsp:cNvPr id="0" name=""/>
        <dsp:cNvSpPr/>
      </dsp:nvSpPr>
      <dsp:spPr>
        <a:xfrm rot="10800000">
          <a:off x="0" y="1529953"/>
          <a:ext cx="8789284" cy="15442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局限</a:t>
          </a:r>
          <a:endParaRPr lang="zh-CN" altLang="en-US" sz="2400" kern="1200" dirty="0"/>
        </a:p>
      </dsp:txBody>
      <dsp:txXfrm rot="-10800000">
        <a:off x="0" y="1529953"/>
        <a:ext cx="8789284" cy="542047"/>
      </dsp:txXfrm>
    </dsp:sp>
    <dsp:sp modelId="{9DE0EF66-9401-43A4-85C7-86832B2E8B6A}">
      <dsp:nvSpPr>
        <dsp:cNvPr id="0" name=""/>
        <dsp:cNvSpPr/>
      </dsp:nvSpPr>
      <dsp:spPr>
        <a:xfrm>
          <a:off x="0" y="2072001"/>
          <a:ext cx="4394642" cy="4617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少量数据</a:t>
          </a:r>
          <a:endParaRPr lang="zh-CN" altLang="en-US" sz="2400" kern="1200" dirty="0"/>
        </a:p>
      </dsp:txBody>
      <dsp:txXfrm>
        <a:off x="0" y="2072001"/>
        <a:ext cx="4394642" cy="461744"/>
      </dsp:txXfrm>
    </dsp:sp>
    <dsp:sp modelId="{32D3B0A3-FE57-44B3-84DD-A20E3BBDE9E2}">
      <dsp:nvSpPr>
        <dsp:cNvPr id="0" name=""/>
        <dsp:cNvSpPr/>
      </dsp:nvSpPr>
      <dsp:spPr>
        <a:xfrm>
          <a:off x="4394642" y="2072001"/>
          <a:ext cx="4394642" cy="4617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zh-CN" altLang="en-US" sz="2400" kern="1200" dirty="0" smtClean="0"/>
            <a:t>特定实验</a:t>
          </a:r>
          <a:endParaRPr lang="zh-CN" altLang="en-US" sz="2400" kern="1200" dirty="0"/>
        </a:p>
      </dsp:txBody>
      <dsp:txXfrm>
        <a:off x="4394642" y="2072001"/>
        <a:ext cx="4394642" cy="461744"/>
      </dsp:txXfrm>
    </dsp:sp>
    <dsp:sp modelId="{B9B386E0-07D8-4849-B0D0-F6D4F42E230E}">
      <dsp:nvSpPr>
        <dsp:cNvPr id="0" name=""/>
        <dsp:cNvSpPr/>
      </dsp:nvSpPr>
      <dsp:spPr>
        <a:xfrm rot="10800000">
          <a:off x="0" y="718"/>
          <a:ext cx="8789284" cy="15442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成就</a:t>
          </a:r>
          <a:endParaRPr lang="zh-CN" altLang="en-US" sz="2400" kern="1200" dirty="0"/>
        </a:p>
      </dsp:txBody>
      <dsp:txXfrm rot="-10800000">
        <a:off x="0" y="718"/>
        <a:ext cx="8789284" cy="542047"/>
      </dsp:txXfrm>
    </dsp:sp>
    <dsp:sp modelId="{543398DB-CAD8-41EB-A0BF-491AA8B335D6}">
      <dsp:nvSpPr>
        <dsp:cNvPr id="0" name=""/>
        <dsp:cNvSpPr/>
      </dsp:nvSpPr>
      <dsp:spPr>
        <a:xfrm>
          <a:off x="1612" y="542766"/>
          <a:ext cx="4859205" cy="4617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学生评价系统的想法</a:t>
          </a:r>
          <a:endParaRPr lang="zh-CN" altLang="en-US" sz="2400" kern="1200" dirty="0"/>
        </a:p>
      </dsp:txBody>
      <dsp:txXfrm>
        <a:off x="1612" y="542766"/>
        <a:ext cx="4859205" cy="461744"/>
      </dsp:txXfrm>
    </dsp:sp>
    <dsp:sp modelId="{3C3CC5C9-713C-46C5-9897-51C15AC9E412}">
      <dsp:nvSpPr>
        <dsp:cNvPr id="0" name=""/>
        <dsp:cNvSpPr/>
      </dsp:nvSpPr>
      <dsp:spPr>
        <a:xfrm>
          <a:off x="4860818" y="542766"/>
          <a:ext cx="3926852" cy="4617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lvl="0" algn="ctr" defTabSz="1066800">
            <a:lnSpc>
              <a:spcPct val="90000"/>
            </a:lnSpc>
            <a:spcBef>
              <a:spcPct val="0"/>
            </a:spcBef>
            <a:spcAft>
              <a:spcPct val="35000"/>
            </a:spcAft>
          </a:pPr>
          <a:r>
            <a:rPr lang="zh-CN" altLang="en-US" sz="2400" kern="1200" dirty="0" smtClean="0"/>
            <a:t>综评的设计和目的</a:t>
          </a:r>
          <a:endParaRPr lang="zh-CN" altLang="en-US" sz="2400" kern="1200" dirty="0"/>
        </a:p>
      </dsp:txBody>
      <dsp:txXfrm>
        <a:off x="4860818" y="542766"/>
        <a:ext cx="3926852"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2019/5/18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3703015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1354095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249466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6570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185253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56360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081378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19</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20</a:t>
            </a:fld>
            <a:endParaRPr lang="zh-CN" altLang="en-US"/>
          </a:p>
        </p:txBody>
      </p:sp>
    </p:spTree>
    <p:extLst>
      <p:ext uri="{BB962C8B-B14F-4D97-AF65-F5344CB8AC3E}">
        <p14:creationId xmlns:p14="http://schemas.microsoft.com/office/powerpoint/2010/main" val="3810555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21</a:t>
            </a:fld>
            <a:endParaRPr lang="zh-CN" altLang="en-US"/>
          </a:p>
        </p:txBody>
      </p:sp>
    </p:spTree>
    <p:extLst>
      <p:ext uri="{BB962C8B-B14F-4D97-AF65-F5344CB8AC3E}">
        <p14:creationId xmlns:p14="http://schemas.microsoft.com/office/powerpoint/2010/main" val="316575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164840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93976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215380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30595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326482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2019/5/18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2019/5/18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2019/5/18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2019/5/18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2019/5/18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0D1F93-42D3-4309-BA09-285A4B9DE9C8}" type="datetimeFigureOut">
              <a:rPr lang="zh-CN" altLang="en-US" smtClean="0"/>
              <a:t>2019/5/18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2019/5/18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2019/5/18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
        <p:nvSpPr>
          <p:cNvPr id="9" name="矩形 8"/>
          <p:cNvSpPr/>
          <p:nvPr userDrawn="1"/>
        </p:nvSpPr>
        <p:spPr>
          <a:xfrm>
            <a:off x="6959724" y="4798064"/>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2019/5/18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2019/5/18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2019/5/18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9235" y="691770"/>
            <a:ext cx="8851889" cy="395439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409985" y="362718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47306" y="366791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smtClean="0">
                <a:solidFill>
                  <a:schemeClr val="accent1"/>
                </a:solidFill>
                <a:latin typeface="+mj-ea"/>
                <a:ea typeface="+mj-ea"/>
                <a:sym typeface="Calibri" panose="020F0502020204030204" pitchFamily="34" charset="0"/>
              </a:rPr>
              <a:t>日期</a:t>
            </a:r>
            <a:r>
              <a:rPr lang="en-US" altLang="zh-CN" sz="1400" dirty="0" smtClean="0">
                <a:solidFill>
                  <a:schemeClr val="accent1"/>
                </a:solidFill>
                <a:latin typeface="+mj-ea"/>
                <a:ea typeface="+mj-ea"/>
                <a:sym typeface="Calibri" panose="020F0502020204030204" pitchFamily="34" charset="0"/>
              </a:rPr>
              <a:t>: 05/23/2019</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67837" y="364026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32049" y="3655571"/>
            <a:ext cx="248491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smtClean="0">
                <a:solidFill>
                  <a:schemeClr val="accent1"/>
                </a:solidFill>
                <a:latin typeface="+mj-ea"/>
                <a:ea typeface="+mj-ea"/>
                <a:sym typeface="Calibri" panose="020F0502020204030204" pitchFamily="34" charset="0"/>
              </a:rPr>
              <a:t>演讲者</a:t>
            </a:r>
            <a:r>
              <a:rPr lang="en-US" altLang="zh-CN" sz="1400" dirty="0" smtClean="0">
                <a:solidFill>
                  <a:schemeClr val="accent1"/>
                </a:solidFill>
                <a:latin typeface="+mj-ea"/>
                <a:ea typeface="+mj-ea"/>
                <a:sym typeface="Calibri" panose="020F0502020204030204" pitchFamily="34" charset="0"/>
              </a:rPr>
              <a:t>: </a:t>
            </a:r>
            <a:r>
              <a:rPr lang="zh-CN" altLang="en-US" sz="1400" dirty="0" smtClean="0">
                <a:solidFill>
                  <a:schemeClr val="accent1"/>
                </a:solidFill>
                <a:latin typeface="+mj-ea"/>
                <a:ea typeface="+mj-ea"/>
                <a:sym typeface="Calibri" panose="020F0502020204030204" pitchFamily="34" charset="0"/>
              </a:rPr>
              <a:t>田肇阳</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1493457" y="3676082"/>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47319" y="3706272"/>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pic>
        <p:nvPicPr>
          <p:cNvPr id="20" name="图片 4" descr="QQ截图201504281055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238" y="31750"/>
            <a:ext cx="28908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标题 1"/>
          <p:cNvSpPr txBox="1">
            <a:spLocks/>
          </p:cNvSpPr>
          <p:nvPr/>
        </p:nvSpPr>
        <p:spPr>
          <a:xfrm>
            <a:off x="629386" y="1125287"/>
            <a:ext cx="8123238" cy="22002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zh-CN" altLang="en-US" sz="3000" b="1" dirty="0" smtClean="0">
                <a:solidFill>
                  <a:srgbClr val="7030A0"/>
                </a:solidFill>
                <a:latin typeface="+mj-ea"/>
              </a:rPr>
              <a:t>综合素质评价数据集的情感分析</a:t>
            </a:r>
            <a:endParaRPr lang="en-US" altLang="zh-CN" sz="3000" b="1" dirty="0" smtClean="0">
              <a:solidFill>
                <a:srgbClr val="7030A0"/>
              </a:solidFill>
              <a:latin typeface="+mj-ea"/>
            </a:endParaRPr>
          </a:p>
          <a:p>
            <a:pPr algn="ctr">
              <a:defRPr/>
            </a:pPr>
            <a:r>
              <a:rPr lang="zh-CN" altLang="en-US" sz="3000" b="1" dirty="0" smtClean="0">
                <a:solidFill>
                  <a:srgbClr val="7030A0"/>
                </a:solidFill>
                <a:latin typeface="+mj-ea"/>
              </a:rPr>
              <a:t>和活动正负面选择</a:t>
            </a:r>
            <a:r>
              <a:rPr lang="en-US" altLang="zh-CN" sz="3000" b="1" dirty="0" smtClean="0">
                <a:solidFill>
                  <a:srgbClr val="7030A0"/>
                </a:solidFill>
                <a:latin typeface="+mj-ea"/>
              </a:rPr>
              <a:t/>
            </a:r>
            <a:br>
              <a:rPr lang="en-US" altLang="zh-CN" sz="3000" b="1" dirty="0" smtClean="0">
                <a:solidFill>
                  <a:srgbClr val="7030A0"/>
                </a:solidFill>
                <a:latin typeface="+mj-ea"/>
              </a:rPr>
            </a:br>
            <a:r>
              <a:rPr lang="en-US" altLang="zh-CN" b="1" dirty="0" smtClean="0">
                <a:solidFill>
                  <a:srgbClr val="7030A0"/>
                </a:solidFill>
                <a:latin typeface="+mj-ea"/>
              </a:rPr>
              <a:t/>
            </a:r>
            <a:br>
              <a:rPr lang="en-US" altLang="zh-CN" b="1" dirty="0" smtClean="0">
                <a:solidFill>
                  <a:srgbClr val="7030A0"/>
                </a:solidFill>
                <a:latin typeface="+mj-ea"/>
              </a:rPr>
            </a:br>
            <a:r>
              <a:rPr lang="en-US" altLang="zh-CN" sz="2000" b="1" dirty="0" smtClean="0">
                <a:solidFill>
                  <a:srgbClr val="7030A0"/>
                </a:solidFill>
                <a:latin typeface="+mj-ea"/>
              </a:rPr>
              <a:t>——</a:t>
            </a:r>
            <a:r>
              <a:rPr lang="zh-CN" altLang="en-US" sz="2000" b="1" dirty="0" smtClean="0">
                <a:solidFill>
                  <a:srgbClr val="7030A0"/>
                </a:solidFill>
                <a:latin typeface="+mj-ea"/>
              </a:rPr>
              <a:t>基于清华大学附属中学综合素质评价数据集</a:t>
            </a:r>
          </a:p>
        </p:txBody>
      </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761527" y="87313"/>
            <a:ext cx="1620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数据提取</a:t>
            </a:r>
            <a:endParaRPr lang="zh-CN" altLang="en-US" sz="2800" b="1" dirty="0">
              <a:solidFill>
                <a:schemeClr val="accent1"/>
              </a:solidFill>
              <a:latin typeface="+mj-ea"/>
              <a:ea typeface="+mj-ea"/>
            </a:endParaRPr>
          </a:p>
        </p:txBody>
      </p:sp>
      <p:cxnSp>
        <p:nvCxnSpPr>
          <p:cNvPr id="75" name="直接连接符 74"/>
          <p:cNvCxnSpPr/>
          <p:nvPr/>
        </p:nvCxnSpPr>
        <p:spPr>
          <a:xfrm>
            <a:off x="3086664" y="610533"/>
            <a:ext cx="297068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10</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16496" y="777817"/>
            <a:ext cx="8711019" cy="350865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清华大学附属中学在综合素质评价系统中的数据</a:t>
            </a:r>
            <a:endParaRPr lang="en-US" altLang="zh-CN" sz="2000" dirty="0" smtClean="0"/>
          </a:p>
          <a:p>
            <a:pPr marL="342900" indent="-342900">
              <a:lnSpc>
                <a:spcPct val="150000"/>
              </a:lnSpc>
              <a:buFont typeface="Arial" panose="020B0604020202020204" pitchFamily="34" charset="0"/>
              <a:buChar char="•"/>
            </a:pPr>
            <a:r>
              <a:rPr lang="zh-CN" altLang="en-US" sz="2000" dirty="0" smtClean="0"/>
              <a:t>活动</a:t>
            </a:r>
            <a:r>
              <a:rPr lang="en-US" altLang="zh-CN" sz="2000" dirty="0" smtClean="0"/>
              <a:t> </a:t>
            </a:r>
            <a:endParaRPr lang="en-US" altLang="zh-CN" sz="2000" dirty="0"/>
          </a:p>
          <a:p>
            <a:pPr lvl="1">
              <a:lnSpc>
                <a:spcPct val="150000"/>
              </a:lnSpc>
              <a:buFont typeface="Arial" panose="020B0604020202020204" pitchFamily="34" charset="0"/>
              <a:buChar char="•"/>
            </a:pPr>
            <a:r>
              <a:rPr lang="zh-CN" altLang="en-US" sz="1800" dirty="0" smtClean="0">
                <a:latin typeface="Calibri Light" panose="020F0302020204030204" pitchFamily="34" charset="0"/>
              </a:rPr>
              <a:t>体育实践</a:t>
            </a:r>
            <a:endParaRPr lang="en-US" altLang="zh-CN" sz="1800" dirty="0">
              <a:latin typeface="Calibri Light" panose="020F0302020204030204" pitchFamily="34" charset="0"/>
            </a:endParaRPr>
          </a:p>
          <a:p>
            <a:pPr lvl="1">
              <a:lnSpc>
                <a:spcPct val="150000"/>
              </a:lnSpc>
              <a:buFont typeface="Arial" panose="020B0604020202020204" pitchFamily="34" charset="0"/>
              <a:buChar char="•"/>
            </a:pPr>
            <a:r>
              <a:rPr lang="zh-CN" altLang="en-US" sz="1800" dirty="0" smtClean="0">
                <a:latin typeface="Calibri Light" panose="020F0302020204030204" pitchFamily="34" charset="0"/>
              </a:rPr>
              <a:t>创新研究</a:t>
            </a:r>
            <a:endParaRPr lang="en-US" altLang="zh-CN" sz="1800" dirty="0">
              <a:latin typeface="Calibri Light" panose="020F0302020204030204" pitchFamily="34" charset="0"/>
            </a:endParaRPr>
          </a:p>
          <a:p>
            <a:pPr lvl="1">
              <a:lnSpc>
                <a:spcPct val="150000"/>
              </a:lnSpc>
              <a:buFont typeface="Arial" panose="020B0604020202020204" pitchFamily="34" charset="0"/>
              <a:buChar char="•"/>
            </a:pPr>
            <a:r>
              <a:rPr lang="zh-CN" altLang="en-US" sz="1800" dirty="0" smtClean="0">
                <a:latin typeface="Calibri Light" panose="020F0302020204030204" pitchFamily="34" charset="0"/>
              </a:rPr>
              <a:t>社会实践</a:t>
            </a:r>
            <a:endParaRPr lang="en-US" altLang="zh-CN" sz="1800" dirty="0">
              <a:latin typeface="Calibri Light" panose="020F0302020204030204" pitchFamily="34" charset="0"/>
            </a:endParaRPr>
          </a:p>
          <a:p>
            <a:pPr lvl="1">
              <a:lnSpc>
                <a:spcPct val="150000"/>
              </a:lnSpc>
              <a:buFont typeface="Arial" panose="020B0604020202020204" pitchFamily="34" charset="0"/>
              <a:buChar char="•"/>
            </a:pPr>
            <a:r>
              <a:rPr lang="zh-CN" altLang="en-US" sz="1800" dirty="0" smtClean="0">
                <a:latin typeface="Calibri Light" panose="020F0302020204030204" pitchFamily="34" charset="0"/>
              </a:rPr>
              <a:t>社团活动</a:t>
            </a:r>
            <a:endParaRPr lang="en-US" altLang="zh-CN" sz="1800" dirty="0">
              <a:latin typeface="Calibri Light" panose="020F0302020204030204" pitchFamily="34" charset="0"/>
            </a:endParaRPr>
          </a:p>
          <a:p>
            <a:pPr lvl="1">
              <a:lnSpc>
                <a:spcPct val="150000"/>
              </a:lnSpc>
              <a:buFont typeface="Arial" panose="020B0604020202020204" pitchFamily="34" charset="0"/>
              <a:buChar char="•"/>
            </a:pPr>
            <a:r>
              <a:rPr lang="zh-CN" altLang="en-US" sz="1800" dirty="0" smtClean="0">
                <a:latin typeface="Calibri Light" panose="020F0302020204030204" pitchFamily="34" charset="0"/>
              </a:rPr>
              <a:t>艺术实践</a:t>
            </a:r>
            <a:endParaRPr lang="en-US" altLang="zh-CN" sz="1800" dirty="0" smtClean="0">
              <a:latin typeface="Calibri Light" panose="020F0302020204030204" pitchFamily="34" charset="0"/>
            </a:endParaRPr>
          </a:p>
          <a:p>
            <a:pPr lvl="1">
              <a:lnSpc>
                <a:spcPct val="150000"/>
              </a:lnSpc>
              <a:buFont typeface="Arial" panose="020B0604020202020204" pitchFamily="34" charset="0"/>
              <a:buChar char="•"/>
            </a:pPr>
            <a:r>
              <a:rPr lang="zh-CN" altLang="en-US" sz="1800" dirty="0" smtClean="0">
                <a:latin typeface="Calibri Light" panose="020F0302020204030204" pitchFamily="34" charset="0"/>
              </a:rPr>
              <a:t>艺术成就展示</a:t>
            </a:r>
            <a:endParaRPr lang="zh-CN" altLang="en-US" sz="1800" dirty="0">
              <a:latin typeface="Calibri Light" panose="020F0302020204030204" pitchFamily="34" charset="0"/>
            </a:endParaRPr>
          </a:p>
        </p:txBody>
      </p:sp>
    </p:spTree>
    <p:extLst>
      <p:ext uri="{BB962C8B-B14F-4D97-AF65-F5344CB8AC3E}">
        <p14:creationId xmlns:p14="http://schemas.microsoft.com/office/powerpoint/2010/main" val="119651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871549" y="87313"/>
            <a:ext cx="1911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smtClean="0">
                <a:solidFill>
                  <a:schemeClr val="tx1">
                    <a:lumMod val="95000"/>
                    <a:lumOff val="5000"/>
                  </a:schemeClr>
                </a:solidFill>
                <a:latin typeface="+mj-ea"/>
              </a:rPr>
              <a:t>JIEBA</a:t>
            </a:r>
            <a:r>
              <a:rPr lang="zh-CN" altLang="en-US" sz="2800" b="1" dirty="0" smtClean="0">
                <a:solidFill>
                  <a:schemeClr val="tx1">
                    <a:lumMod val="95000"/>
                    <a:lumOff val="5000"/>
                  </a:schemeClr>
                </a:solidFill>
                <a:latin typeface="+mj-ea"/>
              </a:rPr>
              <a:t>分词</a:t>
            </a:r>
            <a:endParaRPr lang="zh-CN" altLang="en-US" sz="2800" b="1" dirty="0">
              <a:solidFill>
                <a:schemeClr val="tx1">
                  <a:lumMod val="95000"/>
                  <a:lumOff val="5000"/>
                </a:schemeClr>
              </a:solidFill>
              <a:latin typeface="+mj-ea"/>
            </a:endParaRPr>
          </a:p>
        </p:txBody>
      </p:sp>
      <p:cxnSp>
        <p:nvCxnSpPr>
          <p:cNvPr id="75" name="直接连接符 74"/>
          <p:cNvCxnSpPr/>
          <p:nvPr/>
        </p:nvCxnSpPr>
        <p:spPr>
          <a:xfrm>
            <a:off x="2354660" y="610533"/>
            <a:ext cx="4944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16496" y="777817"/>
            <a:ext cx="8711019" cy="96795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这个论文把句子切分成词</a:t>
            </a:r>
            <a:endParaRPr lang="en-US" altLang="zh-CN" sz="2000" dirty="0" smtClean="0"/>
          </a:p>
          <a:p>
            <a:pPr marL="342900" indent="-342900">
              <a:lnSpc>
                <a:spcPct val="150000"/>
              </a:lnSpc>
              <a:buFont typeface="Arial" panose="020B0604020202020204" pitchFamily="34" charset="0"/>
              <a:buChar char="•"/>
            </a:pPr>
            <a:r>
              <a:rPr lang="zh-CN" altLang="en-US" sz="2000" dirty="0" smtClean="0"/>
              <a:t>这个论文使用停用词表分词</a:t>
            </a:r>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 y="1995409"/>
            <a:ext cx="4572000" cy="27527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639" y="1995409"/>
            <a:ext cx="4572000" cy="2752725"/>
          </a:xfrm>
          <a:prstGeom prst="rect">
            <a:avLst/>
          </a:prstGeom>
        </p:spPr>
      </p:pic>
    </p:spTree>
    <p:extLst>
      <p:ext uri="{BB962C8B-B14F-4D97-AF65-F5344CB8AC3E}">
        <p14:creationId xmlns:p14="http://schemas.microsoft.com/office/powerpoint/2010/main" val="3995848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871549" y="87313"/>
            <a:ext cx="1911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smtClean="0">
                <a:solidFill>
                  <a:schemeClr val="tx1">
                    <a:lumMod val="95000"/>
                    <a:lumOff val="5000"/>
                  </a:schemeClr>
                </a:solidFill>
                <a:latin typeface="+mj-ea"/>
              </a:rPr>
              <a:t>JIEBA</a:t>
            </a:r>
            <a:r>
              <a:rPr lang="zh-CN" altLang="en-US" sz="2800" b="1" dirty="0" smtClean="0">
                <a:solidFill>
                  <a:schemeClr val="tx1">
                    <a:lumMod val="95000"/>
                    <a:lumOff val="5000"/>
                  </a:schemeClr>
                </a:solidFill>
                <a:latin typeface="+mj-ea"/>
              </a:rPr>
              <a:t>分词</a:t>
            </a:r>
            <a:endParaRPr lang="zh-CN" altLang="en-US" sz="2800" b="1" dirty="0">
              <a:solidFill>
                <a:schemeClr val="tx1">
                  <a:lumMod val="95000"/>
                  <a:lumOff val="5000"/>
                </a:schemeClr>
              </a:solidFill>
              <a:latin typeface="+mj-ea"/>
            </a:endParaRPr>
          </a:p>
        </p:txBody>
      </p:sp>
      <p:cxnSp>
        <p:nvCxnSpPr>
          <p:cNvPr id="75" name="直接连接符 74"/>
          <p:cNvCxnSpPr/>
          <p:nvPr/>
        </p:nvCxnSpPr>
        <p:spPr>
          <a:xfrm>
            <a:off x="2354660" y="610533"/>
            <a:ext cx="4944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12</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16496" y="777817"/>
            <a:ext cx="8711019" cy="50526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有了</a:t>
            </a:r>
            <a:r>
              <a:rPr lang="en-US" altLang="zh-CN" sz="2000" dirty="0" smtClean="0"/>
              <a:t>WORDCLOUD</a:t>
            </a:r>
            <a:r>
              <a:rPr lang="zh-CN" altLang="en-US" sz="2000" dirty="0" smtClean="0"/>
              <a:t>模块的辅助，这篇论文通过一套参数生成词云</a:t>
            </a:r>
            <a:endParaRPr lang="zh-CN" altLang="en-US" sz="2000" dirty="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26990" t="7764" r="24757" b="8433"/>
          <a:stretch/>
        </p:blipFill>
        <p:spPr>
          <a:xfrm>
            <a:off x="955457" y="1978146"/>
            <a:ext cx="3696442" cy="3153504"/>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8156" t="9742" r="24951" b="9026"/>
          <a:stretch/>
        </p:blipFill>
        <p:spPr>
          <a:xfrm>
            <a:off x="4651899" y="1978146"/>
            <a:ext cx="3719870" cy="3165354"/>
          </a:xfrm>
          <a:prstGeom prst="rect">
            <a:avLst/>
          </a:prstGeom>
        </p:spPr>
      </p:pic>
    </p:spTree>
    <p:extLst>
      <p:ext uri="{BB962C8B-B14F-4D97-AF65-F5344CB8AC3E}">
        <p14:creationId xmlns:p14="http://schemas.microsoft.com/office/powerpoint/2010/main" val="1219698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745962" y="-30322"/>
            <a:ext cx="36038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smtClean="0">
                <a:solidFill>
                  <a:schemeClr val="accent1"/>
                </a:solidFill>
                <a:latin typeface="+mj-ea"/>
                <a:ea typeface="+mj-ea"/>
              </a:rPr>
              <a:t>Emotional Analysis</a:t>
            </a:r>
            <a:endParaRPr lang="zh-CN" altLang="en-US" sz="2800" b="1" dirty="0">
              <a:solidFill>
                <a:schemeClr val="accent1"/>
              </a:solidFill>
              <a:latin typeface="+mj-ea"/>
              <a:ea typeface="+mj-ea"/>
            </a:endParaRPr>
          </a:p>
        </p:txBody>
      </p:sp>
      <p:cxnSp>
        <p:nvCxnSpPr>
          <p:cNvPr id="75" name="直接连接符 74"/>
          <p:cNvCxnSpPr/>
          <p:nvPr/>
        </p:nvCxnSpPr>
        <p:spPr>
          <a:xfrm>
            <a:off x="2786455" y="492898"/>
            <a:ext cx="35892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grpSp>
        <p:nvGrpSpPr>
          <p:cNvPr id="16" name="组合 15"/>
          <p:cNvGrpSpPr/>
          <p:nvPr/>
        </p:nvGrpSpPr>
        <p:grpSpPr>
          <a:xfrm>
            <a:off x="389577" y="621256"/>
            <a:ext cx="8301814" cy="4398529"/>
            <a:chOff x="389577" y="621256"/>
            <a:chExt cx="8301814" cy="4398529"/>
          </a:xfrm>
        </p:grpSpPr>
        <p:sp>
          <p:nvSpPr>
            <p:cNvPr id="26" name="文本框 25"/>
            <p:cNvSpPr txBox="1"/>
            <p:nvPr/>
          </p:nvSpPr>
          <p:spPr>
            <a:xfrm>
              <a:off x="6804958" y="804968"/>
              <a:ext cx="1457161"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Beginning</a:t>
              </a:r>
              <a:endParaRPr lang="zh-CN" altLang="en-US" sz="2400" dirty="0">
                <a:cs typeface="Times New Roman" panose="02020603050405020304" pitchFamily="18" charset="0"/>
              </a:endParaRPr>
            </a:p>
          </p:txBody>
        </p:sp>
        <p:sp>
          <p:nvSpPr>
            <p:cNvPr id="27" name="文本框 26"/>
            <p:cNvSpPr txBox="1"/>
            <p:nvPr/>
          </p:nvSpPr>
          <p:spPr>
            <a:xfrm>
              <a:off x="6462329" y="1713323"/>
              <a:ext cx="2142420" cy="830997"/>
            </a:xfrm>
            <a:prstGeom prst="rect">
              <a:avLst/>
            </a:prstGeom>
            <a:noFill/>
            <a:ln>
              <a:solidFill>
                <a:schemeClr val="tx1"/>
              </a:solidFill>
            </a:ln>
          </p:spPr>
          <p:txBody>
            <a:bodyPr wrap="square" rtlCol="0">
              <a:spAutoFit/>
            </a:bodyPr>
            <a:lstStyle/>
            <a:p>
              <a:r>
                <a:rPr lang="en-US" altLang="zh-CN" sz="2400" dirty="0">
                  <a:cs typeface="Times New Roman" panose="02020603050405020304" pitchFamily="18" charset="0"/>
                </a:rPr>
                <a:t>Enumeration of word lists</a:t>
              </a:r>
              <a:endParaRPr lang="zh-CN" altLang="en-US" sz="2400" dirty="0">
                <a:cs typeface="Times New Roman" panose="02020603050405020304" pitchFamily="18" charset="0"/>
              </a:endParaRPr>
            </a:p>
          </p:txBody>
        </p:sp>
        <p:sp>
          <p:nvSpPr>
            <p:cNvPr id="28" name="文本框 27"/>
            <p:cNvSpPr txBox="1"/>
            <p:nvPr/>
          </p:nvSpPr>
          <p:spPr>
            <a:xfrm>
              <a:off x="6375687" y="2840819"/>
              <a:ext cx="2315704" cy="830997"/>
            </a:xfrm>
            <a:prstGeom prst="rect">
              <a:avLst/>
            </a:prstGeom>
            <a:noFill/>
            <a:ln>
              <a:solidFill>
                <a:schemeClr val="tx1"/>
              </a:solidFill>
            </a:ln>
          </p:spPr>
          <p:txBody>
            <a:bodyPr wrap="square" rtlCol="0">
              <a:spAutoFit/>
            </a:bodyPr>
            <a:lstStyle/>
            <a:p>
              <a:r>
                <a:rPr lang="en-US" altLang="zh-CN" sz="2400" dirty="0">
                  <a:cs typeface="Times New Roman" panose="02020603050405020304" pitchFamily="18" charset="0"/>
                </a:rPr>
                <a:t>Preparation of the data</a:t>
              </a:r>
              <a:endParaRPr lang="zh-CN" altLang="en-US" sz="2400" dirty="0">
                <a:cs typeface="Times New Roman" panose="02020603050405020304" pitchFamily="18" charset="0"/>
              </a:endParaRPr>
            </a:p>
          </p:txBody>
        </p:sp>
        <p:sp>
          <p:nvSpPr>
            <p:cNvPr id="29" name="文本框 28"/>
            <p:cNvSpPr txBox="1"/>
            <p:nvPr/>
          </p:nvSpPr>
          <p:spPr>
            <a:xfrm>
              <a:off x="6375686" y="4188788"/>
              <a:ext cx="2315704"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Number of Positive words</a:t>
              </a:r>
              <a:endParaRPr lang="zh-CN" altLang="en-US" sz="2400" dirty="0">
                <a:cs typeface="Times New Roman" panose="02020603050405020304" pitchFamily="18" charset="0"/>
              </a:endParaRPr>
            </a:p>
          </p:txBody>
        </p:sp>
        <p:sp>
          <p:nvSpPr>
            <p:cNvPr id="30" name="文本框 29"/>
            <p:cNvSpPr txBox="1"/>
            <p:nvPr/>
          </p:nvSpPr>
          <p:spPr>
            <a:xfrm>
              <a:off x="2924072" y="1624998"/>
              <a:ext cx="2585799"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Number of exclamation </a:t>
              </a:r>
              <a:r>
                <a:rPr lang="en-US" altLang="zh-CN" sz="2400" dirty="0">
                  <a:cs typeface="Times New Roman" panose="02020603050405020304" pitchFamily="18" charset="0"/>
                </a:rPr>
                <a:t>marks</a:t>
              </a:r>
              <a:endParaRPr lang="zh-CN" altLang="en-US" sz="2400" dirty="0">
                <a:cs typeface="Times New Roman" panose="02020603050405020304" pitchFamily="18" charset="0"/>
              </a:endParaRPr>
            </a:p>
          </p:txBody>
        </p:sp>
        <p:sp>
          <p:nvSpPr>
            <p:cNvPr id="31" name="文本框 30"/>
            <p:cNvSpPr txBox="1"/>
            <p:nvPr/>
          </p:nvSpPr>
          <p:spPr>
            <a:xfrm>
              <a:off x="2998734" y="3065419"/>
              <a:ext cx="1926181"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Number of Degree words</a:t>
              </a:r>
              <a:endParaRPr lang="zh-CN" altLang="en-US" sz="2400" dirty="0">
                <a:cs typeface="Times New Roman" panose="02020603050405020304" pitchFamily="18" charset="0"/>
              </a:endParaRPr>
            </a:p>
          </p:txBody>
        </p:sp>
        <p:sp>
          <p:nvSpPr>
            <p:cNvPr id="32" name="文本框 31"/>
            <p:cNvSpPr txBox="1"/>
            <p:nvPr/>
          </p:nvSpPr>
          <p:spPr>
            <a:xfrm>
              <a:off x="3106379" y="637733"/>
              <a:ext cx="2221183"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Number of reverse </a:t>
              </a:r>
              <a:r>
                <a:rPr lang="en-US" altLang="zh-CN" sz="2400" dirty="0">
                  <a:cs typeface="Times New Roman" panose="02020603050405020304" pitchFamily="18" charset="0"/>
                </a:rPr>
                <a:t>words</a:t>
              </a:r>
              <a:endParaRPr lang="zh-CN" altLang="en-US" sz="2400" dirty="0">
                <a:cs typeface="Times New Roman" panose="02020603050405020304" pitchFamily="18" charset="0"/>
              </a:endParaRPr>
            </a:p>
          </p:txBody>
        </p:sp>
        <p:sp>
          <p:nvSpPr>
            <p:cNvPr id="33" name="文本框 32"/>
            <p:cNvSpPr txBox="1"/>
            <p:nvPr/>
          </p:nvSpPr>
          <p:spPr>
            <a:xfrm>
              <a:off x="1131271" y="621256"/>
              <a:ext cx="692151"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End</a:t>
              </a:r>
              <a:endParaRPr lang="zh-CN" altLang="en-US" sz="2400" dirty="0">
                <a:cs typeface="Times New Roman" panose="02020603050405020304" pitchFamily="18" charset="0"/>
              </a:endParaRPr>
            </a:p>
          </p:txBody>
        </p:sp>
        <p:cxnSp>
          <p:nvCxnSpPr>
            <p:cNvPr id="34" name="直接箭头连接符 33"/>
            <p:cNvCxnSpPr>
              <a:stCxn id="26" idx="2"/>
              <a:endCxn id="27" idx="0"/>
            </p:cNvCxnSpPr>
            <p:nvPr/>
          </p:nvCxnSpPr>
          <p:spPr>
            <a:xfrm>
              <a:off x="7533539" y="1266633"/>
              <a:ext cx="0" cy="4466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2"/>
              <a:endCxn id="28" idx="0"/>
            </p:cNvCxnSpPr>
            <p:nvPr/>
          </p:nvCxnSpPr>
          <p:spPr>
            <a:xfrm>
              <a:off x="7533539" y="2544320"/>
              <a:ext cx="0" cy="296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2"/>
              <a:endCxn id="29" idx="0"/>
            </p:cNvCxnSpPr>
            <p:nvPr/>
          </p:nvCxnSpPr>
          <p:spPr>
            <a:xfrm flipH="1">
              <a:off x="7533538" y="3671816"/>
              <a:ext cx="1" cy="5169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2" idx="0"/>
              <a:endCxn id="33" idx="2"/>
            </p:cNvCxnSpPr>
            <p:nvPr/>
          </p:nvCxnSpPr>
          <p:spPr>
            <a:xfrm flipV="1">
              <a:off x="1476048" y="1082921"/>
              <a:ext cx="1299" cy="3858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879954" y="4179335"/>
              <a:ext cx="2186898"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Number of Negative words</a:t>
              </a:r>
              <a:endParaRPr lang="zh-CN" altLang="en-US" sz="2400" dirty="0">
                <a:cs typeface="Times New Roman" panose="02020603050405020304" pitchFamily="18" charset="0"/>
              </a:endParaRPr>
            </a:p>
          </p:txBody>
        </p:sp>
        <p:sp>
          <p:nvSpPr>
            <p:cNvPr id="39" name="文本框 38"/>
            <p:cNvSpPr txBox="1"/>
            <p:nvPr/>
          </p:nvSpPr>
          <p:spPr>
            <a:xfrm>
              <a:off x="389577" y="3585341"/>
              <a:ext cx="2172942"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Score of a single sentence</a:t>
              </a:r>
              <a:endParaRPr lang="zh-CN" altLang="en-US" sz="2400" dirty="0">
                <a:cs typeface="Times New Roman" panose="02020603050405020304" pitchFamily="18" charset="0"/>
              </a:endParaRPr>
            </a:p>
          </p:txBody>
        </p:sp>
        <p:sp>
          <p:nvSpPr>
            <p:cNvPr id="40" name="文本框 39"/>
            <p:cNvSpPr txBox="1"/>
            <p:nvPr/>
          </p:nvSpPr>
          <p:spPr>
            <a:xfrm>
              <a:off x="681345" y="2428804"/>
              <a:ext cx="1592003" cy="830997"/>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Score of a paragraph</a:t>
              </a:r>
              <a:endParaRPr lang="zh-CN" altLang="en-US" sz="2400" dirty="0">
                <a:cs typeface="Times New Roman" panose="02020603050405020304" pitchFamily="18" charset="0"/>
              </a:endParaRPr>
            </a:p>
          </p:txBody>
        </p:sp>
        <p:sp>
          <p:nvSpPr>
            <p:cNvPr id="41" name="左大括号 40"/>
            <p:cNvSpPr/>
            <p:nvPr/>
          </p:nvSpPr>
          <p:spPr>
            <a:xfrm>
              <a:off x="2677819" y="880961"/>
              <a:ext cx="108639" cy="3788617"/>
            </a:xfrm>
            <a:prstGeom prst="leftBrace">
              <a:avLst>
                <a:gd name="adj1" fmla="val 40433"/>
                <a:gd name="adj2" fmla="val 84095"/>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2" name="左大括号 41"/>
            <p:cNvSpPr/>
            <p:nvPr/>
          </p:nvSpPr>
          <p:spPr>
            <a:xfrm>
              <a:off x="5119678" y="3213728"/>
              <a:ext cx="125617" cy="1194185"/>
            </a:xfrm>
            <a:prstGeom prst="leftBrace">
              <a:avLst>
                <a:gd name="adj1" fmla="val 40433"/>
                <a:gd name="adj2" fmla="val 2410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3" name="文本框 42"/>
            <p:cNvSpPr txBox="1"/>
            <p:nvPr/>
          </p:nvSpPr>
          <p:spPr>
            <a:xfrm>
              <a:off x="5345712" y="3068151"/>
              <a:ext cx="328318"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4</a:t>
              </a:r>
            </a:p>
          </p:txBody>
        </p:sp>
        <p:sp>
          <p:nvSpPr>
            <p:cNvPr id="44" name="文本框 43"/>
            <p:cNvSpPr txBox="1"/>
            <p:nvPr/>
          </p:nvSpPr>
          <p:spPr>
            <a:xfrm>
              <a:off x="5345712" y="3585341"/>
              <a:ext cx="328318"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2</a:t>
              </a:r>
            </a:p>
          </p:txBody>
        </p:sp>
        <p:sp>
          <p:nvSpPr>
            <p:cNvPr id="45" name="文本框 44"/>
            <p:cNvSpPr txBox="1"/>
            <p:nvPr/>
          </p:nvSpPr>
          <p:spPr>
            <a:xfrm>
              <a:off x="5345712" y="4103562"/>
              <a:ext cx="672654"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0.5</a:t>
              </a:r>
            </a:p>
          </p:txBody>
        </p:sp>
        <p:sp>
          <p:nvSpPr>
            <p:cNvPr id="46" name="文本框 45"/>
            <p:cNvSpPr txBox="1"/>
            <p:nvPr/>
          </p:nvSpPr>
          <p:spPr>
            <a:xfrm>
              <a:off x="5087559" y="2506545"/>
              <a:ext cx="1078491"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Weight</a:t>
              </a:r>
            </a:p>
          </p:txBody>
        </p:sp>
        <p:cxnSp>
          <p:nvCxnSpPr>
            <p:cNvPr id="47" name="直接箭头连接符 46"/>
            <p:cNvCxnSpPr>
              <a:stCxn id="29" idx="1"/>
              <a:endCxn id="38" idx="3"/>
            </p:cNvCxnSpPr>
            <p:nvPr/>
          </p:nvCxnSpPr>
          <p:spPr>
            <a:xfrm flipH="1" flipV="1">
              <a:off x="5066853" y="4594834"/>
              <a:ext cx="1308833" cy="9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8" idx="0"/>
              <a:endCxn id="31" idx="2"/>
            </p:cNvCxnSpPr>
            <p:nvPr/>
          </p:nvCxnSpPr>
          <p:spPr>
            <a:xfrm flipH="1" flipV="1">
              <a:off x="3961826" y="3896416"/>
              <a:ext cx="11578" cy="2829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9" idx="0"/>
              <a:endCxn id="40" idx="2"/>
            </p:cNvCxnSpPr>
            <p:nvPr/>
          </p:nvCxnSpPr>
          <p:spPr>
            <a:xfrm flipV="1">
              <a:off x="1476048" y="3259801"/>
              <a:ext cx="1299" cy="325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1" idx="0"/>
              <a:endCxn id="30" idx="2"/>
            </p:cNvCxnSpPr>
            <p:nvPr/>
          </p:nvCxnSpPr>
          <p:spPr>
            <a:xfrm flipV="1">
              <a:off x="3961826" y="2455995"/>
              <a:ext cx="255146" cy="6094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0" idx="0"/>
              <a:endCxn id="32" idx="2"/>
            </p:cNvCxnSpPr>
            <p:nvPr/>
          </p:nvCxnSpPr>
          <p:spPr>
            <a:xfrm flipH="1" flipV="1">
              <a:off x="4216971" y="1468730"/>
              <a:ext cx="1" cy="156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60278" y="1468730"/>
              <a:ext cx="1431540" cy="461665"/>
            </a:xfrm>
            <a:prstGeom prst="rect">
              <a:avLst/>
            </a:prstGeom>
            <a:noFill/>
            <a:ln>
              <a:solidFill>
                <a:schemeClr val="tx1"/>
              </a:solidFill>
            </a:ln>
          </p:spPr>
          <p:txBody>
            <a:bodyPr wrap="square" rtlCol="0">
              <a:spAutoFit/>
            </a:bodyPr>
            <a:lstStyle/>
            <a:p>
              <a:r>
                <a:rPr lang="en-US" altLang="zh-CN" sz="2400" dirty="0" smtClean="0">
                  <a:cs typeface="Times New Roman" panose="02020603050405020304" pitchFamily="18" charset="0"/>
                </a:rPr>
                <a:t>Cross-test</a:t>
              </a:r>
              <a:endParaRPr lang="zh-CN" altLang="en-US" sz="2400" dirty="0">
                <a:cs typeface="Times New Roman" panose="02020603050405020304" pitchFamily="18" charset="0"/>
              </a:endParaRPr>
            </a:p>
          </p:txBody>
        </p:sp>
        <p:cxnSp>
          <p:nvCxnSpPr>
            <p:cNvPr id="53" name="直接箭头连接符 52"/>
            <p:cNvCxnSpPr>
              <a:stCxn id="40" idx="0"/>
              <a:endCxn id="52" idx="2"/>
            </p:cNvCxnSpPr>
            <p:nvPr/>
          </p:nvCxnSpPr>
          <p:spPr>
            <a:xfrm flipH="1" flipV="1">
              <a:off x="1476048" y="1930395"/>
              <a:ext cx="1299" cy="4984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9589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19432" y="321016"/>
            <a:ext cx="931334"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开始</a:t>
            </a:r>
            <a:endParaRPr lang="zh-CN" altLang="en-US" sz="27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976530" y="1652324"/>
            <a:ext cx="1617133"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词库列举</a:t>
            </a:r>
            <a:endParaRPr lang="zh-CN" altLang="en-US" sz="27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012514" y="2966536"/>
            <a:ext cx="1581149"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数据准备</a:t>
            </a:r>
            <a:endParaRPr lang="zh-CN" altLang="en-US" sz="27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830480" y="4297844"/>
            <a:ext cx="1909235"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正面词个数</a:t>
            </a:r>
            <a:endParaRPr lang="zh-CN" altLang="en-US" sz="27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015537" y="1869033"/>
            <a:ext cx="1911012"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感叹号个数</a:t>
            </a:r>
            <a:endParaRPr lang="zh-CN" altLang="en-US" sz="27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017436" y="3038855"/>
            <a:ext cx="1899825"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程度词个数</a:t>
            </a:r>
            <a:endParaRPr lang="zh-CN" altLang="en-US" sz="27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011952" y="709799"/>
            <a:ext cx="1905309"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反转词个数</a:t>
            </a:r>
            <a:endParaRPr lang="zh-CN" altLang="en-US" sz="27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48239" y="1110008"/>
            <a:ext cx="908779"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结束</a:t>
            </a:r>
            <a:endParaRPr lang="zh-CN" altLang="en-US" sz="2700" dirty="0">
              <a:latin typeface="Times New Roman" panose="02020603050405020304" pitchFamily="18" charset="0"/>
              <a:cs typeface="Times New Roman" panose="02020603050405020304" pitchFamily="18" charset="0"/>
            </a:endParaRPr>
          </a:p>
        </p:txBody>
      </p:sp>
      <p:cxnSp>
        <p:nvCxnSpPr>
          <p:cNvPr id="14" name="直接箭头连接符 13"/>
          <p:cNvCxnSpPr>
            <a:stCxn id="4" idx="2"/>
            <a:endCxn id="5" idx="0"/>
          </p:cNvCxnSpPr>
          <p:nvPr/>
        </p:nvCxnSpPr>
        <p:spPr>
          <a:xfrm flipH="1">
            <a:off x="7785097" y="828847"/>
            <a:ext cx="2" cy="8234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7785097" y="2160155"/>
            <a:ext cx="17992" cy="8063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7" idx="0"/>
          </p:cNvCxnSpPr>
          <p:nvPr/>
        </p:nvCxnSpPr>
        <p:spPr>
          <a:xfrm flipH="1">
            <a:off x="7785098" y="3474367"/>
            <a:ext cx="17991" cy="8234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3" idx="0"/>
            <a:endCxn id="12" idx="2"/>
          </p:cNvCxnSpPr>
          <p:nvPr/>
        </p:nvCxnSpPr>
        <p:spPr>
          <a:xfrm flipV="1">
            <a:off x="1275167" y="1617839"/>
            <a:ext cx="27462" cy="7148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06493" y="4297844"/>
            <a:ext cx="1910768"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负面词个数</a:t>
            </a:r>
            <a:endParaRPr lang="zh-CN" altLang="en-US" sz="2700"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12500" y="3600399"/>
            <a:ext cx="1618306"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单句打分</a:t>
            </a:r>
            <a:endParaRPr lang="zh-CN" altLang="en-US" sz="27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419527" y="2332675"/>
            <a:ext cx="1711279"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段落打分</a:t>
            </a:r>
            <a:endParaRPr lang="zh-CN" altLang="en-US" sz="2700" dirty="0">
              <a:latin typeface="Times New Roman" panose="02020603050405020304" pitchFamily="18" charset="0"/>
              <a:cs typeface="Times New Roman" panose="02020603050405020304" pitchFamily="18" charset="0"/>
            </a:endParaRPr>
          </a:p>
        </p:txBody>
      </p:sp>
      <p:sp>
        <p:nvSpPr>
          <p:cNvPr id="39" name="左大括号 38"/>
          <p:cNvSpPr/>
          <p:nvPr/>
        </p:nvSpPr>
        <p:spPr>
          <a:xfrm>
            <a:off x="2565582" y="828847"/>
            <a:ext cx="135186" cy="3704737"/>
          </a:xfrm>
          <a:prstGeom prst="leftBrace">
            <a:avLst>
              <a:gd name="adj1" fmla="val 40433"/>
              <a:gd name="adj2" fmla="val 84095"/>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45" name="左大括号 44"/>
          <p:cNvSpPr/>
          <p:nvPr/>
        </p:nvSpPr>
        <p:spPr>
          <a:xfrm>
            <a:off x="5190388" y="2968659"/>
            <a:ext cx="135029" cy="1283656"/>
          </a:xfrm>
          <a:prstGeom prst="leftBrace">
            <a:avLst>
              <a:gd name="adj1" fmla="val 40433"/>
              <a:gd name="adj2" fmla="val 2410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sp>
        <p:nvSpPr>
          <p:cNvPr id="53" name="文本框 52"/>
          <p:cNvSpPr txBox="1"/>
          <p:nvPr/>
        </p:nvSpPr>
        <p:spPr>
          <a:xfrm>
            <a:off x="5433358" y="2812174"/>
            <a:ext cx="352916" cy="507831"/>
          </a:xfrm>
          <a:prstGeom prst="rect">
            <a:avLst/>
          </a:prstGeom>
          <a:noFill/>
          <a:ln>
            <a:solidFill>
              <a:schemeClr val="tx1"/>
            </a:solidFill>
          </a:ln>
        </p:spPr>
        <p:txBody>
          <a:bodyPr wrap="square" rtlCol="0">
            <a:spAutoFit/>
          </a:bodyPr>
          <a:lstStyle/>
          <a:p>
            <a:r>
              <a:rPr lang="en-US" altLang="zh-CN" sz="2700" dirty="0">
                <a:latin typeface="Times New Roman" panose="02020603050405020304" pitchFamily="18" charset="0"/>
                <a:cs typeface="Times New Roman" panose="02020603050405020304" pitchFamily="18" charset="0"/>
              </a:rPr>
              <a:t>4</a:t>
            </a:r>
          </a:p>
        </p:txBody>
      </p:sp>
      <p:sp>
        <p:nvSpPr>
          <p:cNvPr id="54" name="文本框 53"/>
          <p:cNvSpPr txBox="1"/>
          <p:nvPr/>
        </p:nvSpPr>
        <p:spPr>
          <a:xfrm>
            <a:off x="5433358" y="3368113"/>
            <a:ext cx="352916" cy="507831"/>
          </a:xfrm>
          <a:prstGeom prst="rect">
            <a:avLst/>
          </a:prstGeom>
          <a:noFill/>
          <a:ln>
            <a:solidFill>
              <a:schemeClr val="tx1"/>
            </a:solidFill>
          </a:ln>
        </p:spPr>
        <p:txBody>
          <a:bodyPr wrap="square" rtlCol="0">
            <a:spAutoFit/>
          </a:bodyPr>
          <a:lstStyle/>
          <a:p>
            <a:r>
              <a:rPr lang="en-US" altLang="zh-CN" sz="2700" dirty="0">
                <a:latin typeface="Times New Roman" panose="02020603050405020304" pitchFamily="18" charset="0"/>
                <a:cs typeface="Times New Roman" panose="02020603050405020304" pitchFamily="18" charset="0"/>
              </a:rPr>
              <a:t>2</a:t>
            </a:r>
          </a:p>
        </p:txBody>
      </p:sp>
      <p:sp>
        <p:nvSpPr>
          <p:cNvPr id="55" name="文本框 54"/>
          <p:cNvSpPr txBox="1"/>
          <p:nvPr/>
        </p:nvSpPr>
        <p:spPr>
          <a:xfrm>
            <a:off x="5433358" y="3925160"/>
            <a:ext cx="694182" cy="507831"/>
          </a:xfrm>
          <a:prstGeom prst="rect">
            <a:avLst/>
          </a:prstGeom>
          <a:noFill/>
          <a:ln>
            <a:solidFill>
              <a:schemeClr val="tx1"/>
            </a:solidFill>
          </a:ln>
        </p:spPr>
        <p:txBody>
          <a:bodyPr wrap="square" rtlCol="0">
            <a:spAutoFit/>
          </a:bodyPr>
          <a:lstStyle/>
          <a:p>
            <a:r>
              <a:rPr lang="en-US" altLang="zh-CN" sz="2700" dirty="0">
                <a:latin typeface="Times New Roman" panose="02020603050405020304" pitchFamily="18" charset="0"/>
                <a:cs typeface="Times New Roman" panose="02020603050405020304" pitchFamily="18" charset="0"/>
              </a:rPr>
              <a:t>0.5</a:t>
            </a:r>
          </a:p>
        </p:txBody>
      </p:sp>
      <p:sp>
        <p:nvSpPr>
          <p:cNvPr id="56" name="文本框 55"/>
          <p:cNvSpPr txBox="1"/>
          <p:nvPr/>
        </p:nvSpPr>
        <p:spPr>
          <a:xfrm>
            <a:off x="5190388" y="2241538"/>
            <a:ext cx="881801"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权重</a:t>
            </a:r>
            <a:endParaRPr lang="en-US" altLang="zh-CN" sz="2700" dirty="0">
              <a:latin typeface="Times New Roman" panose="02020603050405020304" pitchFamily="18" charset="0"/>
              <a:cs typeface="Times New Roman" panose="02020603050405020304" pitchFamily="18" charset="0"/>
            </a:endParaRPr>
          </a:p>
        </p:txBody>
      </p:sp>
      <p:cxnSp>
        <p:nvCxnSpPr>
          <p:cNvPr id="58" name="直接箭头连接符 57"/>
          <p:cNvCxnSpPr>
            <a:stCxn id="7" idx="1"/>
            <a:endCxn id="25" idx="3"/>
          </p:cNvCxnSpPr>
          <p:nvPr/>
        </p:nvCxnSpPr>
        <p:spPr>
          <a:xfrm flipH="1">
            <a:off x="4917261" y="4551760"/>
            <a:ext cx="19132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25" idx="0"/>
            <a:endCxn id="9" idx="2"/>
          </p:cNvCxnSpPr>
          <p:nvPr/>
        </p:nvCxnSpPr>
        <p:spPr>
          <a:xfrm flipV="1">
            <a:off x="3961877" y="3546686"/>
            <a:ext cx="5472" cy="751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2" idx="0"/>
            <a:endCxn id="43" idx="2"/>
          </p:cNvCxnSpPr>
          <p:nvPr/>
        </p:nvCxnSpPr>
        <p:spPr>
          <a:xfrm flipH="1" flipV="1">
            <a:off x="1275167" y="2840506"/>
            <a:ext cx="46486" cy="7598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 idx="0"/>
            <a:endCxn id="8" idx="2"/>
          </p:cNvCxnSpPr>
          <p:nvPr/>
        </p:nvCxnSpPr>
        <p:spPr>
          <a:xfrm flipV="1">
            <a:off x="3967349" y="2376864"/>
            <a:ext cx="3694" cy="6619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 idx="0"/>
            <a:endCxn id="10" idx="2"/>
          </p:cNvCxnSpPr>
          <p:nvPr/>
        </p:nvCxnSpPr>
        <p:spPr>
          <a:xfrm flipH="1" flipV="1">
            <a:off x="3964607" y="1217630"/>
            <a:ext cx="6436" cy="6514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5"/>
          <p:cNvSpPr txBox="1">
            <a:spLocks noChangeArrowheads="1"/>
          </p:cNvSpPr>
          <p:nvPr/>
        </p:nvSpPr>
        <p:spPr bwMode="auto">
          <a:xfrm>
            <a:off x="3737419" y="-30322"/>
            <a:ext cx="1620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情感分析</a:t>
            </a:r>
            <a:endParaRPr lang="zh-CN" altLang="en-US" sz="2800" b="1" dirty="0">
              <a:solidFill>
                <a:schemeClr val="accent1"/>
              </a:solidFill>
              <a:latin typeface="+mj-ea"/>
              <a:ea typeface="+mj-ea"/>
            </a:endParaRPr>
          </a:p>
        </p:txBody>
      </p:sp>
      <p:cxnSp>
        <p:nvCxnSpPr>
          <p:cNvPr id="44" name="直接连接符 43"/>
          <p:cNvCxnSpPr/>
          <p:nvPr/>
        </p:nvCxnSpPr>
        <p:spPr>
          <a:xfrm>
            <a:off x="2786455" y="492898"/>
            <a:ext cx="35892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825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671148"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dirty="0" smtClean="0">
                <a:solidFill>
                  <a:schemeClr val="tx1">
                    <a:lumMod val="95000"/>
                    <a:lumOff val="5000"/>
                  </a:schemeClr>
                </a:solidFill>
                <a:latin typeface="+mj-ea"/>
              </a:rPr>
              <a:t>支持向量机</a:t>
            </a:r>
            <a:endParaRPr lang="zh-CN" altLang="en-US" sz="2800" b="1" dirty="0">
              <a:solidFill>
                <a:schemeClr val="tx1">
                  <a:lumMod val="95000"/>
                  <a:lumOff val="5000"/>
                </a:schemeClr>
              </a:solidFill>
              <a:latin typeface="+mj-ea"/>
            </a:endParaRPr>
          </a:p>
        </p:txBody>
      </p:sp>
      <p:cxnSp>
        <p:nvCxnSpPr>
          <p:cNvPr id="75" name="直接连接符 74"/>
          <p:cNvCxnSpPr/>
          <p:nvPr/>
        </p:nvCxnSpPr>
        <p:spPr>
          <a:xfrm>
            <a:off x="2354660" y="610533"/>
            <a:ext cx="49448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15</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28653" y="1702787"/>
            <a:ext cx="2993941" cy="5062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提取关键词</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957009220"/>
              </p:ext>
            </p:extLst>
          </p:nvPr>
        </p:nvGraphicFramePr>
        <p:xfrm>
          <a:off x="6431603" y="910065"/>
          <a:ext cx="2086252" cy="3955210"/>
        </p:xfrm>
        <a:graphic>
          <a:graphicData uri="http://schemas.openxmlformats.org/drawingml/2006/table">
            <a:tbl>
              <a:tblPr>
                <a:tableStyleId>{5C22544A-7EE6-4342-B048-85BDC9FD1C3A}</a:tableStyleId>
              </a:tblPr>
              <a:tblGrid>
                <a:gridCol w="1118586"/>
                <a:gridCol w="967666"/>
              </a:tblGrid>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运动会</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rPr>
                        <a:t>249</a:t>
                      </a:r>
                      <a:endParaRPr lang="en-US" altLang="zh-CN" sz="1800" b="0" i="0" u="none" strike="noStrike" dirty="0">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足球</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66</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篮球</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31</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数理化</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16</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创新英语</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17</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高研</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13</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力学</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13</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厦门</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84</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成都</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79</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都江堰</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36</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武侯祠</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34</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龙舟</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rPr>
                        <a:t>31</a:t>
                      </a:r>
                      <a:endParaRPr lang="en-US" altLang="zh-CN" sz="1800" b="0" i="0" u="none" strike="noStrike">
                        <a:solidFill>
                          <a:srgbClr val="000000"/>
                        </a:solidFill>
                        <a:effectLst/>
                        <a:latin typeface="+mn-lt"/>
                        <a:ea typeface="宋体" panose="02010600030101010101" pitchFamily="2" charset="-122"/>
                      </a:endParaRPr>
                    </a:p>
                  </a:txBody>
                  <a:tcPr marL="8195" marR="8195" marT="8195" marB="0" anchor="ctr"/>
                </a:tc>
              </a:tr>
              <a:tr h="76377">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草堂</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rPr>
                        <a:t>27</a:t>
                      </a:r>
                      <a:endParaRPr lang="en-US" altLang="zh-CN" sz="1800" b="0" i="0" u="none" strike="noStrike" dirty="0">
                        <a:solidFill>
                          <a:srgbClr val="000000"/>
                        </a:solidFill>
                        <a:effectLst/>
                        <a:latin typeface="+mn-lt"/>
                        <a:ea typeface="宋体" panose="02010600030101010101" pitchFamily="2" charset="-122"/>
                      </a:endParaRPr>
                    </a:p>
                  </a:txBody>
                  <a:tcPr marL="8195" marR="8195" marT="8195" marB="0" anchor="ctr"/>
                </a:tc>
              </a:tr>
              <a:tr h="0">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宽窄</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rPr>
                        <a:t>23</a:t>
                      </a:r>
                      <a:endParaRPr lang="en-US" altLang="zh-CN" sz="1800" b="0" i="0" u="none" strike="noStrike" dirty="0">
                        <a:solidFill>
                          <a:srgbClr val="000000"/>
                        </a:solidFill>
                        <a:effectLst/>
                        <a:latin typeface="+mn-lt"/>
                        <a:ea typeface="宋体" panose="02010600030101010101" pitchFamily="2" charset="-122"/>
                      </a:endParaRPr>
                    </a:p>
                  </a:txBody>
                  <a:tcPr marL="8195" marR="8195" marT="8195" marB="0" anchor="ct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055621145"/>
              </p:ext>
            </p:extLst>
          </p:nvPr>
        </p:nvGraphicFramePr>
        <p:xfrm>
          <a:off x="3920135" y="784254"/>
          <a:ext cx="1813927" cy="4237725"/>
        </p:xfrm>
        <a:graphic>
          <a:graphicData uri="http://schemas.openxmlformats.org/drawingml/2006/table">
            <a:tbl>
              <a:tblPr>
                <a:tableStyleId>{5C22544A-7EE6-4342-B048-85BDC9FD1C3A}</a:tableStyleId>
              </a:tblPr>
              <a:tblGrid>
                <a:gridCol w="1223854"/>
                <a:gridCol w="590073"/>
              </a:tblGrid>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华侨大学</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15</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大熊猫</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25</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四川</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20</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川剧</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15</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变脸</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11</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辩论</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20</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dirty="0">
                          <a:effectLst/>
                          <a:latin typeface="楷体" panose="02010609060101010101" pitchFamily="49" charset="-122"/>
                          <a:ea typeface="楷体" panose="02010609060101010101" pitchFamily="49" charset="-122"/>
                        </a:rPr>
                        <a:t>模联</a:t>
                      </a:r>
                      <a:endParaRPr lang="zh-CN" altLang="en-US" sz="1800" b="0" i="0" u="none" strike="noStrike" dirty="0">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34</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艺术节</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12</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明哲</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7</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李宁杯</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a:effectLst/>
                          <a:latin typeface="+mn-lt"/>
                          <a:ea typeface="楷体" panose="02010609060101010101" pitchFamily="49" charset="-122"/>
                        </a:rPr>
                        <a:t>7</a:t>
                      </a:r>
                      <a:endParaRPr lang="en-US" altLang="zh-CN" sz="1800" b="0" i="0" u="none" strike="noStrike">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电影</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13</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电视台</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6</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合唱节</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16</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艺术节</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18</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r h="152753">
                <a:tc>
                  <a:txBody>
                    <a:bodyPr/>
                    <a:lstStyle/>
                    <a:p>
                      <a:pPr algn="l" fontAlgn="ctr"/>
                      <a:r>
                        <a:rPr lang="zh-CN" altLang="en-US" sz="1800" u="none" strike="noStrike">
                          <a:effectLst/>
                          <a:latin typeface="楷体" panose="02010609060101010101" pitchFamily="49" charset="-122"/>
                          <a:ea typeface="楷体" panose="02010609060101010101" pitchFamily="49" charset="-122"/>
                        </a:rPr>
                        <a:t>合唱</a:t>
                      </a:r>
                      <a:endParaRPr lang="zh-CN" altLang="en-US" sz="1800" b="0" i="0" u="none" strike="noStrike">
                        <a:solidFill>
                          <a:srgbClr val="000000"/>
                        </a:solidFill>
                        <a:effectLst/>
                        <a:latin typeface="楷体" panose="02010609060101010101" pitchFamily="49" charset="-122"/>
                        <a:ea typeface="楷体" panose="02010609060101010101" pitchFamily="49" charset="-122"/>
                      </a:endParaRPr>
                    </a:p>
                  </a:txBody>
                  <a:tcPr marL="8195" marR="8195" marT="8195" marB="0" anchor="ctr"/>
                </a:tc>
                <a:tc>
                  <a:txBody>
                    <a:bodyPr/>
                    <a:lstStyle/>
                    <a:p>
                      <a:pPr algn="r" fontAlgn="ctr"/>
                      <a:r>
                        <a:rPr lang="en-US" altLang="zh-CN" sz="1800" u="none" strike="noStrike" dirty="0">
                          <a:effectLst/>
                          <a:latin typeface="+mn-lt"/>
                          <a:ea typeface="楷体" panose="02010609060101010101" pitchFamily="49" charset="-122"/>
                        </a:rPr>
                        <a:t>198</a:t>
                      </a:r>
                      <a:endParaRPr lang="en-US" altLang="zh-CN" sz="1800" b="0" i="0" u="none" strike="noStrike" dirty="0">
                        <a:solidFill>
                          <a:srgbClr val="000000"/>
                        </a:solidFill>
                        <a:effectLst/>
                        <a:latin typeface="+mn-lt"/>
                        <a:ea typeface="楷体" panose="02010609060101010101" pitchFamily="49" charset="-122"/>
                      </a:endParaRPr>
                    </a:p>
                  </a:txBody>
                  <a:tcPr marL="8195" marR="8195" marT="8195" marB="0" anchor="ctr"/>
                </a:tc>
              </a:tr>
            </a:tbl>
          </a:graphicData>
        </a:graphic>
      </p:graphicFrame>
    </p:spTree>
    <p:extLst>
      <p:ext uri="{BB962C8B-B14F-4D97-AF65-F5344CB8AC3E}">
        <p14:creationId xmlns:p14="http://schemas.microsoft.com/office/powerpoint/2010/main" val="363711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69311" y="0"/>
            <a:ext cx="1976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dirty="0" smtClean="0">
                <a:solidFill>
                  <a:schemeClr val="tx1">
                    <a:lumMod val="95000"/>
                    <a:lumOff val="5000"/>
                  </a:schemeClr>
                </a:solidFill>
                <a:latin typeface="+mj-ea"/>
              </a:rPr>
              <a:t>正负面评价</a:t>
            </a:r>
            <a:endParaRPr lang="zh-CN" altLang="en-US" sz="2800" b="1" dirty="0">
              <a:solidFill>
                <a:schemeClr val="tx1">
                  <a:lumMod val="95000"/>
                  <a:lumOff val="5000"/>
                </a:schemeClr>
              </a:solidFill>
              <a:latin typeface="+mj-ea"/>
            </a:endParaRPr>
          </a:p>
        </p:txBody>
      </p:sp>
      <p:cxnSp>
        <p:nvCxnSpPr>
          <p:cNvPr id="75" name="直接连接符 74"/>
          <p:cNvCxnSpPr/>
          <p:nvPr/>
        </p:nvCxnSpPr>
        <p:spPr>
          <a:xfrm>
            <a:off x="2107292" y="674703"/>
            <a:ext cx="490047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16</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02020" y="1795725"/>
            <a:ext cx="8711019"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寻找包含热门活动数据条目的数据</a:t>
            </a:r>
            <a:endParaRPr lang="en-US" altLang="zh-CN" sz="2000" dirty="0"/>
          </a:p>
          <a:p>
            <a:pPr marL="342900" indent="-342900">
              <a:lnSpc>
                <a:spcPct val="150000"/>
              </a:lnSpc>
              <a:buFont typeface="Arial" panose="020B0604020202020204" pitchFamily="34" charset="0"/>
              <a:buChar char="•"/>
            </a:pPr>
            <a:r>
              <a:rPr lang="zh-CN" altLang="en-US" sz="2000" dirty="0" smtClean="0"/>
              <a:t>人工寻找活动的正面和负面的活动方面</a:t>
            </a:r>
            <a:endParaRPr lang="zh-CN" altLang="en-US" sz="2000" dirty="0"/>
          </a:p>
        </p:txBody>
      </p:sp>
    </p:spTree>
    <p:extLst>
      <p:ext uri="{BB962C8B-B14F-4D97-AF65-F5344CB8AC3E}">
        <p14:creationId xmlns:p14="http://schemas.microsoft.com/office/powerpoint/2010/main" val="1187963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82AD984A-7542-478E-BA3D-713A46CD0092}"/>
              </a:ext>
            </a:extLst>
          </p:cNvPr>
          <p:cNvSpPr/>
          <p:nvPr/>
        </p:nvSpPr>
        <p:spPr>
          <a:xfrm>
            <a:off x="278027" y="725609"/>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 xmlns:a16="http://schemas.microsoft.com/office/drawing/2014/main" id="{5A29846D-E7EE-45F3-9A33-515E367DEED5}"/>
              </a:ext>
            </a:extLst>
          </p:cNvPr>
          <p:cNvCxnSpPr/>
          <p:nvPr/>
        </p:nvCxnSpPr>
        <p:spPr>
          <a:xfrm>
            <a:off x="3202073" y="2548231"/>
            <a:ext cx="273985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3AEEF0B3-7C7B-4852-95FF-BFD1FB4BD229}"/>
              </a:ext>
            </a:extLst>
          </p:cNvPr>
          <p:cNvSpPr txBox="1">
            <a:spLocks noChangeArrowheads="1"/>
          </p:cNvSpPr>
          <p:nvPr/>
        </p:nvSpPr>
        <p:spPr bwMode="auto">
          <a:xfrm>
            <a:off x="4018001" y="1901900"/>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tx1">
                    <a:lumMod val="95000"/>
                    <a:lumOff val="5000"/>
                  </a:schemeClr>
                </a:solidFill>
                <a:latin typeface="+mj-ea"/>
              </a:rPr>
              <a:t>结论</a:t>
            </a:r>
            <a:endParaRPr lang="zh-CN" altLang="en-US" sz="3600" b="1" dirty="0">
              <a:solidFill>
                <a:schemeClr val="tx1">
                  <a:lumMod val="95000"/>
                  <a:lumOff val="5000"/>
                </a:schemeClr>
              </a:solidFill>
              <a:latin typeface="+mj-ea"/>
            </a:endParaRPr>
          </a:p>
        </p:txBody>
      </p:sp>
    </p:spTree>
    <p:extLst>
      <p:ext uri="{BB962C8B-B14F-4D97-AF65-F5344CB8AC3E}">
        <p14:creationId xmlns:p14="http://schemas.microsoft.com/office/powerpoint/2010/main" val="2048415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4140278" y="113722"/>
            <a:ext cx="89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dirty="0" smtClean="0">
                <a:solidFill>
                  <a:schemeClr val="tx1">
                    <a:lumMod val="95000"/>
                    <a:lumOff val="5000"/>
                  </a:schemeClr>
                </a:solidFill>
                <a:latin typeface="+mj-ea"/>
              </a:rPr>
              <a:t>结论</a:t>
            </a:r>
            <a:endParaRPr lang="zh-CN" altLang="en-US" sz="2800" b="1" dirty="0">
              <a:solidFill>
                <a:schemeClr val="tx1">
                  <a:lumMod val="95000"/>
                  <a:lumOff val="5000"/>
                </a:schemeClr>
              </a:solidFill>
              <a:latin typeface="+mj-ea"/>
            </a:endParaRPr>
          </a:p>
        </p:txBody>
      </p:sp>
      <p:cxnSp>
        <p:nvCxnSpPr>
          <p:cNvPr id="75" name="直接连接符 74"/>
          <p:cNvCxnSpPr/>
          <p:nvPr/>
        </p:nvCxnSpPr>
        <p:spPr>
          <a:xfrm>
            <a:off x="3470014" y="636942"/>
            <a:ext cx="223832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18</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53266" y="1000926"/>
            <a:ext cx="9090734"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紧张通常被对待为负面情感在体育运动中</a:t>
            </a:r>
            <a:endParaRPr lang="en-US" altLang="zh-CN" sz="2000" dirty="0" smtClean="0"/>
          </a:p>
          <a:p>
            <a:pPr marL="342900" indent="-342900">
              <a:lnSpc>
                <a:spcPct val="150000"/>
              </a:lnSpc>
              <a:buFont typeface="Arial" panose="020B0604020202020204" pitchFamily="34" charset="0"/>
              <a:buChar char="•"/>
            </a:pPr>
            <a:r>
              <a:rPr lang="zh-CN" altLang="en-US" sz="2000" dirty="0" smtClean="0"/>
              <a:t>过少的词语在数据中倾向于被评为一个负面的数据</a:t>
            </a:r>
            <a:endParaRPr lang="en-US" altLang="zh-CN" sz="2000" dirty="0" smtClean="0"/>
          </a:p>
          <a:p>
            <a:pPr marL="342900" indent="-342900">
              <a:lnSpc>
                <a:spcPct val="150000"/>
              </a:lnSpc>
              <a:buFont typeface="Arial" panose="020B0604020202020204" pitchFamily="34" charset="0"/>
              <a:buChar char="•"/>
            </a:pPr>
            <a:r>
              <a:rPr lang="zh-CN" altLang="en-US" sz="2000" dirty="0" smtClean="0"/>
              <a:t>参观，观察，参加，体验，这些词通常被认为是正面的</a:t>
            </a:r>
            <a:endParaRPr lang="en-US" altLang="zh-CN" sz="2000" dirty="0"/>
          </a:p>
          <a:p>
            <a:pPr marL="342900" indent="-342900">
              <a:lnSpc>
                <a:spcPct val="150000"/>
              </a:lnSpc>
              <a:buFont typeface="Arial" panose="020B0604020202020204" pitchFamily="34" charset="0"/>
              <a:buChar char="•"/>
            </a:pPr>
            <a:r>
              <a:rPr lang="zh-CN" altLang="en-US" sz="2000" dirty="0" smtClean="0"/>
              <a:t>与创新成就，游学经历，社团活动相关的数据很可能被认为是正面的</a:t>
            </a:r>
            <a:endParaRPr lang="en-US" altLang="zh-CN" sz="2000" dirty="0"/>
          </a:p>
          <a:p>
            <a:pPr marL="342900" indent="-342900">
              <a:lnSpc>
                <a:spcPct val="150000"/>
              </a:lnSpc>
              <a:buFont typeface="Arial" panose="020B0604020202020204" pitchFamily="34" charset="0"/>
              <a:buChar char="•"/>
            </a:pPr>
            <a:r>
              <a:rPr lang="zh-CN" altLang="en-US" sz="2000" dirty="0" smtClean="0"/>
              <a:t>相较于叙述性的数据，描述性的数据更可能会被认为是正面的</a:t>
            </a:r>
            <a:endParaRPr lang="zh-CN" altLang="en-US" sz="2000" dirty="0"/>
          </a:p>
        </p:txBody>
      </p:sp>
    </p:spTree>
    <p:extLst>
      <p:ext uri="{BB962C8B-B14F-4D97-AF65-F5344CB8AC3E}">
        <p14:creationId xmlns:p14="http://schemas.microsoft.com/office/powerpoint/2010/main" val="1486495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3217" y="11368"/>
            <a:ext cx="4175960" cy="5139174"/>
          </a:xfrm>
          <a:prstGeom prst="rect">
            <a:avLst/>
          </a:prstGeom>
        </p:spPr>
      </p:pic>
      <p:sp>
        <p:nvSpPr>
          <p:cNvPr id="20" name="矩形 19">
            <a:extLst>
              <a:ext uri="{FF2B5EF4-FFF2-40B4-BE49-F238E27FC236}">
                <a16:creationId xmlns="" xmlns:a16="http://schemas.microsoft.com/office/drawing/2014/main" id="{7D70A6CD-5EBC-47FE-9E0E-5956EF37CA04}"/>
              </a:ext>
            </a:extLst>
          </p:cNvPr>
          <p:cNvSpPr/>
          <p:nvPr/>
        </p:nvSpPr>
        <p:spPr>
          <a:xfrm>
            <a:off x="292581" y="0"/>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 xmlns:a16="http://schemas.microsoft.com/office/drawing/2014/main" id="{CB032F11-EA9A-4D95-B60F-C93CD6108D20}"/>
              </a:ext>
            </a:extLst>
          </p:cNvPr>
          <p:cNvSpPr/>
          <p:nvPr/>
        </p:nvSpPr>
        <p:spPr>
          <a:xfrm>
            <a:off x="723588" y="385221"/>
            <a:ext cx="3444810"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F99752B4-5C89-4BB0-90BB-1C0676D5DA4F}"/>
              </a:ext>
            </a:extLst>
          </p:cNvPr>
          <p:cNvSpPr/>
          <p:nvPr/>
        </p:nvSpPr>
        <p:spPr>
          <a:xfrm>
            <a:off x="722952" y="2106315"/>
            <a:ext cx="3565654" cy="530915"/>
          </a:xfrm>
          <a:prstGeom prst="rect">
            <a:avLst/>
          </a:prstGeom>
        </p:spPr>
        <p:txBody>
          <a:bodyPr wrap="square" lIns="68580" tIns="34290" rIns="68580" bIns="34290">
            <a:spAutoFit/>
          </a:bodyPr>
          <a:lstStyle/>
          <a:p>
            <a:pPr>
              <a:defRPr/>
            </a:pPr>
            <a:r>
              <a:rPr lang="zh-CN" altLang="en-US" sz="3000" b="1" spc="600" dirty="0" smtClean="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 xmlns:a16="http://schemas.microsoft.com/office/drawing/2014/main" id="{5318A37A-F8FE-4E8A-BF86-D3AE61B979F9}"/>
              </a:ext>
            </a:extLst>
          </p:cNvPr>
          <p:cNvCxnSpPr>
            <a:cxnSpLocks/>
          </p:cNvCxnSpPr>
          <p:nvPr/>
        </p:nvCxnSpPr>
        <p:spPr>
          <a:xfrm>
            <a:off x="838026" y="1886255"/>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66B967FB-2DB7-4BCC-8646-3A4564CCB99B}"/>
              </a:ext>
            </a:extLst>
          </p:cNvPr>
          <p:cNvCxnSpPr>
            <a:cxnSpLocks/>
          </p:cNvCxnSpPr>
          <p:nvPr/>
        </p:nvCxnSpPr>
        <p:spPr>
          <a:xfrm>
            <a:off x="838026" y="2875044"/>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signing-contract_66138"/>
          <p:cNvSpPr>
            <a:spLocks noChangeAspect="1"/>
          </p:cNvSpPr>
          <p:nvPr/>
        </p:nvSpPr>
        <p:spPr bwMode="auto">
          <a:xfrm>
            <a:off x="996661" y="1148562"/>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
        <p:nvSpPr>
          <p:cNvPr id="2" name="矩形 1"/>
          <p:cNvSpPr/>
          <p:nvPr/>
        </p:nvSpPr>
        <p:spPr>
          <a:xfrm>
            <a:off x="4468541" y="11368"/>
            <a:ext cx="4702529" cy="5521512"/>
          </a:xfrm>
          <a:prstGeom prst="rect">
            <a:avLst/>
          </a:prstGeom>
        </p:spPr>
        <p:txBody>
          <a:bodyPr wrap="square">
            <a:spAutoFit/>
          </a:bodyPr>
          <a:lstStyle/>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 https://gzzp.bjedu.cn, Comprehensive Quality Evaluation Platform for Beijing General High School Students [EB/OL].</a:t>
            </a: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[2]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Ze</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L., Reflections on the Evaluation of Comprehensive Quality in the Reform of College Entrance Examination [J], Contemporary Educational Science, 2017(4): 32-36, 45.</a:t>
            </a: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[3]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Bingbing</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X., From Comprehensive Quality Assessment to Key Competencies Assessment----Research on the Transition of Student Assessment in High School [D]. Shanghai, China: East China Normal University, 2016.</a:t>
            </a: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[4]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Zhaohui</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C., Study on Implementation of Senior High School students' Comprehensive Quality Assessment [D]. Zhengzhou, China: Henan University, 2016</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[5]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Huoyun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C. Zheng K., Research on Comprehensive Quality Evaluation of Senior High School Students [J], Global Education, 2010(9): 3-8,12</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 </a:t>
            </a: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[6] Jing W. Xi J. Dong L., Evaluation of Students’ Comprehensive Quality with the Aim of Promoting Development—The Concept and Practice of the Construction of the Second Class Transcript [J], Learning Resource and Technology, 2018(9).</a:t>
            </a:r>
          </a:p>
          <a:p>
            <a:pPr marL="214313" indent="-214313">
              <a:lnSpc>
                <a:spcPct val="120000"/>
              </a:lnSpc>
              <a:buClr>
                <a:srgbClr val="404040"/>
              </a:buClr>
              <a:buFont typeface="Wingdings" panose="05000000000000000000" pitchFamily="2" charset="2"/>
              <a:buChar char="n"/>
              <a:defRPr/>
            </a:pP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 xmlns:a16="http://schemas.microsoft.com/office/drawing/2014/main"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 xmlns:a16="http://schemas.microsoft.com/office/drawing/2014/main"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49235" y="431886"/>
            <a:ext cx="8851889" cy="395439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6">
            <a:extLst>
              <a:ext uri="{FF2B5EF4-FFF2-40B4-BE49-F238E27FC236}">
                <a16:creationId xmlns="" xmlns:a16="http://schemas.microsoft.com/office/drawing/2014/main" id="{3959FFA8-5A22-4884-B908-735426A4753B}"/>
              </a:ext>
            </a:extLst>
          </p:cNvPr>
          <p:cNvSpPr txBox="1">
            <a:spLocks noChangeArrowheads="1"/>
          </p:cNvSpPr>
          <p:nvPr/>
        </p:nvSpPr>
        <p:spPr bwMode="auto">
          <a:xfrm>
            <a:off x="913024" y="161005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介绍</a:t>
            </a:r>
            <a:endParaRPr lang="zh-CN" altLang="en-US" sz="1600" b="1" dirty="0">
              <a:solidFill>
                <a:schemeClr val="tx1">
                  <a:lumMod val="95000"/>
                  <a:lumOff val="5000"/>
                </a:schemeClr>
              </a:solidFill>
              <a:latin typeface="+mj-ea"/>
              <a:ea typeface="+mj-ea"/>
            </a:endParaRPr>
          </a:p>
        </p:txBody>
      </p:sp>
      <p:sp>
        <p:nvSpPr>
          <p:cNvPr id="83" name="椭圆 82">
            <a:extLst>
              <a:ext uri="{FF2B5EF4-FFF2-40B4-BE49-F238E27FC236}">
                <a16:creationId xmlns="" xmlns:a16="http://schemas.microsoft.com/office/drawing/2014/main" id="{FE3D8DD1-D8C4-49CE-B47B-7E70603875D2}"/>
              </a:ext>
            </a:extLst>
          </p:cNvPr>
          <p:cNvSpPr/>
          <p:nvPr/>
        </p:nvSpPr>
        <p:spPr>
          <a:xfrm>
            <a:off x="519742" y="1568738"/>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9" name="文本框 6">
            <a:extLst>
              <a:ext uri="{FF2B5EF4-FFF2-40B4-BE49-F238E27FC236}">
                <a16:creationId xmlns="" xmlns:a16="http://schemas.microsoft.com/office/drawing/2014/main" id="{B5007828-FFEF-4D64-B1F0-9EA0FD791C91}"/>
              </a:ext>
            </a:extLst>
          </p:cNvPr>
          <p:cNvSpPr txBox="1">
            <a:spLocks noChangeArrowheads="1"/>
          </p:cNvSpPr>
          <p:nvPr/>
        </p:nvSpPr>
        <p:spPr bwMode="auto">
          <a:xfrm>
            <a:off x="913024" y="218576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模型</a:t>
            </a:r>
            <a:endParaRPr lang="zh-CN" altLang="en-US" sz="1600" b="1" dirty="0">
              <a:solidFill>
                <a:schemeClr val="tx1">
                  <a:lumMod val="95000"/>
                  <a:lumOff val="5000"/>
                </a:schemeClr>
              </a:solidFill>
              <a:latin typeface="+mj-ea"/>
              <a:ea typeface="+mj-ea"/>
            </a:endParaRPr>
          </a:p>
        </p:txBody>
      </p:sp>
      <p:sp>
        <p:nvSpPr>
          <p:cNvPr id="91" name="椭圆 90">
            <a:extLst>
              <a:ext uri="{FF2B5EF4-FFF2-40B4-BE49-F238E27FC236}">
                <a16:creationId xmlns="" xmlns:a16="http://schemas.microsoft.com/office/drawing/2014/main" id="{7430155F-A8F4-41BE-A29D-FE3394CA894E}"/>
              </a:ext>
            </a:extLst>
          </p:cNvPr>
          <p:cNvSpPr/>
          <p:nvPr/>
        </p:nvSpPr>
        <p:spPr>
          <a:xfrm>
            <a:off x="519742" y="2144450"/>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2</a:t>
            </a:r>
            <a:endParaRPr lang="zh-CN" altLang="en-US" dirty="0"/>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 xmlns:a16="http://schemas.microsoft.com/office/drawing/2014/main" id="{5F1E62D9-AF5D-4FDB-A844-18FECB16A200}"/>
              </a:ext>
            </a:extLst>
          </p:cNvPr>
          <p:cNvSpPr txBox="1">
            <a:spLocks noChangeArrowheads="1"/>
          </p:cNvSpPr>
          <p:nvPr/>
        </p:nvSpPr>
        <p:spPr bwMode="auto">
          <a:xfrm>
            <a:off x="3625620" y="595595"/>
            <a:ext cx="2211653"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smtClean="0">
                <a:solidFill>
                  <a:schemeClr val="accent1"/>
                </a:solidFill>
                <a:latin typeface="+mj-ea"/>
                <a:ea typeface="+mj-ea"/>
                <a:sym typeface="Calibri" panose="020F0502020204030204" pitchFamily="34" charset="0"/>
              </a:rPr>
              <a:t>目录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 xmlns:a16="http://schemas.microsoft.com/office/drawing/2014/main" id="{09A37DD0-34D6-48F8-95CE-BF28EF85D24B}"/>
              </a:ext>
            </a:extLst>
          </p:cNvPr>
          <p:cNvCxnSpPr/>
          <p:nvPr/>
        </p:nvCxnSpPr>
        <p:spPr>
          <a:xfrm>
            <a:off x="3668151" y="1242556"/>
            <a:ext cx="212659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6">
            <a:extLst>
              <a:ext uri="{FF2B5EF4-FFF2-40B4-BE49-F238E27FC236}">
                <a16:creationId xmlns="" xmlns:a16="http://schemas.microsoft.com/office/drawing/2014/main" id="{3959FFA8-5A22-4884-B908-735426A4753B}"/>
              </a:ext>
            </a:extLst>
          </p:cNvPr>
          <p:cNvSpPr txBox="1">
            <a:spLocks noChangeArrowheads="1"/>
          </p:cNvSpPr>
          <p:nvPr/>
        </p:nvSpPr>
        <p:spPr bwMode="auto">
          <a:xfrm>
            <a:off x="940635" y="278433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结论</a:t>
            </a:r>
            <a:endParaRPr lang="zh-CN" altLang="en-US" sz="1600" b="1" dirty="0">
              <a:solidFill>
                <a:schemeClr val="tx1">
                  <a:lumMod val="95000"/>
                  <a:lumOff val="5000"/>
                </a:schemeClr>
              </a:solidFill>
              <a:latin typeface="+mj-ea"/>
              <a:ea typeface="+mj-ea"/>
            </a:endParaRPr>
          </a:p>
        </p:txBody>
      </p:sp>
      <p:sp>
        <p:nvSpPr>
          <p:cNvPr id="26" name="椭圆 25">
            <a:extLst>
              <a:ext uri="{FF2B5EF4-FFF2-40B4-BE49-F238E27FC236}">
                <a16:creationId xmlns="" xmlns:a16="http://schemas.microsoft.com/office/drawing/2014/main" id="{FE3D8DD1-D8C4-49CE-B47B-7E70603875D2}"/>
              </a:ext>
            </a:extLst>
          </p:cNvPr>
          <p:cNvSpPr/>
          <p:nvPr/>
        </p:nvSpPr>
        <p:spPr>
          <a:xfrm>
            <a:off x="547353" y="2743024"/>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3</a:t>
            </a:r>
            <a:endParaRPr lang="zh-CN" altLang="en-US" dirty="0"/>
          </a:p>
        </p:txBody>
      </p: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B9CED1A2-5756-48A8-994C-1EEAF1E37DC1}"/>
              </a:ext>
            </a:extLst>
          </p:cNvPr>
          <p:cNvSpPr/>
          <p:nvPr/>
        </p:nvSpPr>
        <p:spPr>
          <a:xfrm>
            <a:off x="0" y="115410"/>
            <a:ext cx="9144000" cy="4964116"/>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7]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Xiaoming</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W.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Nianjin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D., History and Evolution of Ten Years Reform of the Comprehensive Quality Evaluation of Students in General Senior High School [J], Modern Education and Management, 2015(11): 74-79</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[8]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Zhijun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L.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Hongxia</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Z., Evaluation on Senior High School Students Comprehensive Quality: Reality, Problem and Prospect [J], Curriculum, Teaching Material and Method, 33(1): 18-23</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[9] Long C., The Difficulty and Breakthrough of "Hard Link" between Comprehensive Quality Evaluation and College Enrollment [J], Journal of The Chinese Society of Education, 2017(7): 19-23</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[10]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Dianjun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W. Hui J.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Weidong</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Meng</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The High School Attached to Tsinghua University, Development and Application of the Comprehensive Student Quality Evaluation System Based on Big Data: Innovative Practice of the High School Attached to Tsinghua University [J], Chinese Examinations, 2018(1): 46-52, 66</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[11] https://blog.csdn.net/daniel\_ustc/article/details/48195287, Source Code Analysis of Chinese Word Segmentation in JIEBA Module [EB/OL</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[12] https://www.cnblogs.com/bymo/p/9334981.html, Keyword extraction based on WORDCLOUD Module: The use of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wordcloud</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source code analysis, generation of Chinese word cloud, and code rewriting [EB/OL</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[13] https://blog.csdn.net/google19890102/article/details/80091502, Emotional Analysis----Deepening the Principle and Practice of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SnowNLP</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[EB/OL</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[14] https://blog.csdn.net/jzy3711/article/details/84760981, Positive and Negative Emotional Words [EB/OL</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[15] https://blog.csdn.net/qq\_16953611/article/details/82414129,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Sklearn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----SVM [EB/OL</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[16]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Haiwei</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W. Yu X. </a:t>
            </a:r>
            <a:r>
              <a:rPr lang="en-US" altLang="zh-CN" sz="1400" dirty="0" err="1">
                <a:solidFill>
                  <a:schemeClr val="tx1">
                    <a:lumMod val="75000"/>
                    <a:lumOff val="25000"/>
                  </a:schemeClr>
                </a:solidFill>
                <a:ea typeface="微软雅黑" panose="020B0503020204020204" pitchFamily="34" charset="-122"/>
                <a:cs typeface="Times New Roman" panose="02020603050405020304" pitchFamily="18" charset="0"/>
              </a:rPr>
              <a:t>Yalin</a:t>
            </a:r>
            <a:r>
              <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rPr>
              <a:t> W. A bivariate hierarchical Bayesian approach to predicting customer purchase behavior [J], Journal of Harbin Engineering University, 2007, 28(8): 949-954</a:t>
            </a:r>
            <a:r>
              <a:rPr lang="en-US" altLang="zh-CN" sz="1400" dirty="0" smtClean="0">
                <a:solidFill>
                  <a:schemeClr val="tx1">
                    <a:lumMod val="75000"/>
                    <a:lumOff val="25000"/>
                  </a:schemeClr>
                </a:solidFill>
                <a:ea typeface="微软雅黑" panose="020B0503020204020204" pitchFamily="34" charset="-122"/>
                <a:cs typeface="Times New Roman" panose="02020603050405020304" pitchFamily="18" charset="0"/>
              </a:rPr>
              <a:t>.</a:t>
            </a:r>
            <a:endParaRPr lang="en-US" altLang="zh-CN" sz="1400" dirty="0">
              <a:solidFill>
                <a:schemeClr val="tx1">
                  <a:lumMod val="75000"/>
                  <a:lumOff val="25000"/>
                </a:schemeClr>
              </a:solidFill>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355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9235" y="691770"/>
            <a:ext cx="8851889" cy="395439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409985" y="362718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7797" y="1997689"/>
            <a:ext cx="8994765"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smtClean="0">
                <a:solidFill>
                  <a:schemeClr val="accent1"/>
                </a:solidFill>
                <a:latin typeface="+mj-ea"/>
                <a:ea typeface="+mj-ea"/>
                <a:sym typeface="Calibri" panose="020F0502020204030204" pitchFamily="34" charset="0"/>
              </a:rPr>
              <a:t>谢谢倾听</a:t>
            </a:r>
            <a:endParaRPr lang="zh-CN" altLang="en-US" sz="3600" dirty="0">
              <a:solidFill>
                <a:schemeClr val="accent1"/>
              </a:solidFill>
              <a:latin typeface="+mj-ea"/>
              <a:ea typeface="+mj-ea"/>
              <a:sym typeface="Calibri" panose="020F0502020204030204" pitchFamily="34" charset="0"/>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47306" y="366791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smtClean="0">
                <a:solidFill>
                  <a:schemeClr val="accent1"/>
                </a:solidFill>
                <a:latin typeface="+mj-ea"/>
                <a:ea typeface="+mj-ea"/>
                <a:sym typeface="Calibri" panose="020F0502020204030204" pitchFamily="34" charset="0"/>
              </a:rPr>
              <a:t>日期</a:t>
            </a:r>
            <a:r>
              <a:rPr lang="en-US" altLang="zh-CN" sz="1400" dirty="0" smtClean="0">
                <a:solidFill>
                  <a:schemeClr val="accent1"/>
                </a:solidFill>
                <a:latin typeface="+mj-ea"/>
                <a:ea typeface="+mj-ea"/>
                <a:sym typeface="Calibri" panose="020F0502020204030204" pitchFamily="34" charset="0"/>
              </a:rPr>
              <a:t>: </a:t>
            </a:r>
            <a:r>
              <a:rPr lang="en-US" altLang="zh-CN" sz="1400" dirty="0" smtClean="0">
                <a:solidFill>
                  <a:schemeClr val="accent1"/>
                </a:solidFill>
                <a:latin typeface="+mj-ea"/>
                <a:ea typeface="+mj-ea"/>
                <a:sym typeface="Calibri" panose="020F0502020204030204" pitchFamily="34" charset="0"/>
              </a:rPr>
              <a:t>05/23/2019</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67837" y="3640266"/>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32049" y="3655571"/>
            <a:ext cx="248491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smtClean="0">
                <a:solidFill>
                  <a:schemeClr val="accent1"/>
                </a:solidFill>
                <a:latin typeface="+mj-ea"/>
                <a:ea typeface="+mj-ea"/>
                <a:sym typeface="Calibri" panose="020F0502020204030204" pitchFamily="34" charset="0"/>
              </a:rPr>
              <a:t>演讲者</a:t>
            </a:r>
            <a:r>
              <a:rPr lang="en-US" altLang="zh-CN" sz="1400" dirty="0" smtClean="0">
                <a:solidFill>
                  <a:schemeClr val="accent1"/>
                </a:solidFill>
                <a:latin typeface="+mj-ea"/>
                <a:ea typeface="+mj-ea"/>
                <a:sym typeface="Calibri" panose="020F0502020204030204" pitchFamily="34" charset="0"/>
              </a:rPr>
              <a:t>:</a:t>
            </a:r>
            <a:r>
              <a:rPr lang="zh-CN" altLang="en-US" sz="1400" dirty="0">
                <a:solidFill>
                  <a:schemeClr val="accent1"/>
                </a:solidFill>
                <a:latin typeface="+mj-ea"/>
                <a:ea typeface="+mj-ea"/>
                <a:sym typeface="Calibri" panose="020F0502020204030204" pitchFamily="34" charset="0"/>
              </a:rPr>
              <a:t> </a:t>
            </a:r>
            <a:r>
              <a:rPr lang="zh-CN" altLang="en-US" sz="1400" dirty="0" smtClean="0">
                <a:solidFill>
                  <a:schemeClr val="accent1"/>
                </a:solidFill>
                <a:latin typeface="+mj-ea"/>
                <a:ea typeface="+mj-ea"/>
                <a:sym typeface="Calibri" panose="020F0502020204030204" pitchFamily="34" charset="0"/>
              </a:rPr>
              <a:t>田肇阳</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1493457" y="3676082"/>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47319" y="3706272"/>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spTree>
    <p:extLst>
      <p:ext uri="{BB962C8B-B14F-4D97-AF65-F5344CB8AC3E}">
        <p14:creationId xmlns:p14="http://schemas.microsoft.com/office/powerpoint/2010/main" val="2432866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82AD984A-7542-478E-BA3D-713A46CD0092}"/>
              </a:ext>
            </a:extLst>
          </p:cNvPr>
          <p:cNvSpPr/>
          <p:nvPr/>
        </p:nvSpPr>
        <p:spPr>
          <a:xfrm>
            <a:off x="278027" y="725609"/>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 xmlns:a16="http://schemas.microsoft.com/office/drawing/2014/main" id="{3AEEF0B3-7C7B-4852-95FF-BFD1FB4BD229}"/>
              </a:ext>
            </a:extLst>
          </p:cNvPr>
          <p:cNvSpPr txBox="1">
            <a:spLocks noChangeArrowheads="1"/>
          </p:cNvSpPr>
          <p:nvPr/>
        </p:nvSpPr>
        <p:spPr bwMode="auto">
          <a:xfrm>
            <a:off x="4018005" y="1888069"/>
            <a:ext cx="11079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accent1"/>
                </a:solidFill>
                <a:latin typeface="+mj-ea"/>
                <a:ea typeface="+mj-ea"/>
              </a:rPr>
              <a:t>介绍</a:t>
            </a:r>
            <a:endParaRPr lang="zh-CN" altLang="en-US" sz="3600" b="1" dirty="0">
              <a:solidFill>
                <a:schemeClr val="accent1"/>
              </a:solidFill>
              <a:latin typeface="+mj-ea"/>
              <a:ea typeface="+mj-ea"/>
            </a:endParaRPr>
          </a:p>
        </p:txBody>
      </p:sp>
      <p:cxnSp>
        <p:nvCxnSpPr>
          <p:cNvPr id="23" name="直接连接符 22">
            <a:extLst>
              <a:ext uri="{FF2B5EF4-FFF2-40B4-BE49-F238E27FC236}">
                <a16:creationId xmlns="" xmlns:a16="http://schemas.microsoft.com/office/drawing/2014/main" id="{5A29846D-E7EE-45F3-9A33-515E367DEED5}"/>
              </a:ext>
            </a:extLst>
          </p:cNvPr>
          <p:cNvCxnSpPr/>
          <p:nvPr/>
        </p:nvCxnSpPr>
        <p:spPr>
          <a:xfrm>
            <a:off x="3021258" y="2548231"/>
            <a:ext cx="310149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4120597" y="8731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介绍</a:t>
            </a:r>
            <a:endParaRPr lang="zh-CN" altLang="en-US" sz="2800" b="1" dirty="0">
              <a:solidFill>
                <a:schemeClr val="accent1"/>
              </a:solidFill>
              <a:latin typeface="+mj-ea"/>
              <a:ea typeface="+mj-ea"/>
            </a:endParaRPr>
          </a:p>
        </p:txBody>
      </p:sp>
      <p:cxnSp>
        <p:nvCxnSpPr>
          <p:cNvPr id="75" name="直接连接符 74"/>
          <p:cNvCxnSpPr/>
          <p:nvPr/>
        </p:nvCxnSpPr>
        <p:spPr>
          <a:xfrm>
            <a:off x="3223505" y="610533"/>
            <a:ext cx="25748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pic>
        <p:nvPicPr>
          <p:cNvPr id="6" name="图片 5"/>
          <p:cNvPicPr>
            <a:picLocks noChangeAspect="1"/>
          </p:cNvPicPr>
          <p:nvPr/>
        </p:nvPicPr>
        <p:blipFill rotWithShape="1">
          <a:blip r:embed="rId3"/>
          <a:srcRect t="4209"/>
          <a:stretch/>
        </p:blipFill>
        <p:spPr>
          <a:xfrm>
            <a:off x="369476" y="731097"/>
            <a:ext cx="8405053" cy="4290882"/>
          </a:xfrm>
          <a:prstGeom prst="rect">
            <a:avLst/>
          </a:prstGeom>
        </p:spPr>
      </p:pic>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4120597" y="8731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介绍</a:t>
            </a:r>
            <a:endParaRPr lang="zh-CN" altLang="en-US" sz="2800" b="1" dirty="0">
              <a:solidFill>
                <a:schemeClr val="accent1"/>
              </a:solidFill>
              <a:latin typeface="+mj-ea"/>
              <a:ea typeface="+mj-ea"/>
            </a:endParaRPr>
          </a:p>
        </p:txBody>
      </p:sp>
      <p:cxnSp>
        <p:nvCxnSpPr>
          <p:cNvPr id="75" name="直接连接符 74"/>
          <p:cNvCxnSpPr/>
          <p:nvPr/>
        </p:nvCxnSpPr>
        <p:spPr>
          <a:xfrm>
            <a:off x="3223505" y="610533"/>
            <a:ext cx="25748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sp>
        <p:nvSpPr>
          <p:cNvPr id="33" name="矩形 32">
            <a:extLst>
              <a:ext uri="{FF2B5EF4-FFF2-40B4-BE49-F238E27FC236}">
                <a16:creationId xmlns="" xmlns:a16="http://schemas.microsoft.com/office/drawing/2014/main" id="{2AC3931F-42E2-4CBB-875F-CFF0CA1439C8}"/>
              </a:ext>
            </a:extLst>
          </p:cNvPr>
          <p:cNvSpPr/>
          <p:nvPr/>
        </p:nvSpPr>
        <p:spPr>
          <a:xfrm>
            <a:off x="216493" y="777817"/>
            <a:ext cx="8711019"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政府正在将录取系统从基于分数的转变为基于综合素质的</a:t>
            </a:r>
            <a:endParaRPr lang="en-US" altLang="zh-CN" sz="2000" dirty="0" smtClean="0"/>
          </a:p>
          <a:p>
            <a:pPr marL="342900" indent="-342900">
              <a:lnSpc>
                <a:spcPct val="150000"/>
              </a:lnSpc>
              <a:buFont typeface="Arial" panose="020B0604020202020204" pitchFamily="34" charset="0"/>
              <a:buChar char="•"/>
            </a:pPr>
            <a:r>
              <a:rPr lang="zh-CN" altLang="en-US" sz="2000" dirty="0" smtClean="0"/>
              <a:t>新的高等学校招生系统关注学生全方面的发展而非他们的考试分数</a:t>
            </a:r>
            <a:endParaRPr lang="en-US" altLang="zh-CN" sz="2000" dirty="0" smtClean="0"/>
          </a:p>
          <a:p>
            <a:pPr marL="342900" indent="-342900">
              <a:lnSpc>
                <a:spcPct val="150000"/>
              </a:lnSpc>
              <a:buFont typeface="Arial" panose="020B0604020202020204" pitchFamily="34" charset="0"/>
              <a:buChar char="•"/>
            </a:pPr>
            <a:r>
              <a:rPr lang="zh-CN" altLang="en-US" sz="2000" dirty="0" smtClean="0"/>
              <a:t>学生自愿上传照片和文字描述以显示不能被在课堂中或通过分数反映的他们的特殊活动的长处</a:t>
            </a:r>
            <a:endParaRPr lang="zh-CN" altLang="en-US" sz="2000" dirty="0"/>
          </a:p>
        </p:txBody>
      </p:sp>
    </p:spTree>
    <p:extLst>
      <p:ext uri="{BB962C8B-B14F-4D97-AF65-F5344CB8AC3E}">
        <p14:creationId xmlns:p14="http://schemas.microsoft.com/office/powerpoint/2010/main" val="237171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4120597" y="8731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介绍</a:t>
            </a:r>
            <a:endParaRPr lang="zh-CN" altLang="en-US" sz="2800" b="1" dirty="0">
              <a:solidFill>
                <a:schemeClr val="accent1"/>
              </a:solidFill>
              <a:latin typeface="+mj-ea"/>
              <a:ea typeface="+mj-ea"/>
            </a:endParaRPr>
          </a:p>
        </p:txBody>
      </p:sp>
      <p:cxnSp>
        <p:nvCxnSpPr>
          <p:cNvPr id="75" name="直接连接符 74"/>
          <p:cNvCxnSpPr/>
          <p:nvPr/>
        </p:nvCxnSpPr>
        <p:spPr>
          <a:xfrm>
            <a:off x="3223505" y="610533"/>
            <a:ext cx="25748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graphicFrame>
        <p:nvGraphicFramePr>
          <p:cNvPr id="3" name="图示 2"/>
          <p:cNvGraphicFramePr/>
          <p:nvPr>
            <p:extLst>
              <p:ext uri="{D42A27DB-BD31-4B8C-83A1-F6EECF244321}">
                <p14:modId xmlns:p14="http://schemas.microsoft.com/office/powerpoint/2010/main" val="43373834"/>
              </p:ext>
            </p:extLst>
          </p:nvPr>
        </p:nvGraphicFramePr>
        <p:xfrm>
          <a:off x="177361" y="821057"/>
          <a:ext cx="878928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93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4120597" y="8731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介绍</a:t>
            </a:r>
            <a:endParaRPr lang="zh-CN" altLang="en-US" sz="2800" b="1" dirty="0">
              <a:solidFill>
                <a:schemeClr val="accent1"/>
              </a:solidFill>
              <a:latin typeface="+mj-ea"/>
              <a:ea typeface="+mj-ea"/>
            </a:endParaRPr>
          </a:p>
        </p:txBody>
      </p:sp>
      <p:cxnSp>
        <p:nvCxnSpPr>
          <p:cNvPr id="75" name="直接连接符 74"/>
          <p:cNvCxnSpPr/>
          <p:nvPr/>
        </p:nvCxnSpPr>
        <p:spPr>
          <a:xfrm>
            <a:off x="3223505" y="610533"/>
            <a:ext cx="25748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7</a:t>
            </a:fld>
            <a:endParaRPr lang="zh-CN" altLang="en-US"/>
          </a:p>
        </p:txBody>
      </p:sp>
      <p:sp>
        <p:nvSpPr>
          <p:cNvPr id="6" name="矩形 5">
            <a:extLst>
              <a:ext uri="{FF2B5EF4-FFF2-40B4-BE49-F238E27FC236}">
                <a16:creationId xmlns="" xmlns:a16="http://schemas.microsoft.com/office/drawing/2014/main" id="{2AC3931F-42E2-4CBB-875F-CFF0CA1439C8}"/>
              </a:ext>
            </a:extLst>
          </p:cNvPr>
          <p:cNvSpPr/>
          <p:nvPr/>
        </p:nvSpPr>
        <p:spPr>
          <a:xfrm>
            <a:off x="216493" y="947938"/>
            <a:ext cx="8711019"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t>以</a:t>
            </a:r>
            <a:r>
              <a:rPr lang="zh-CN" altLang="en-US" sz="2000" dirty="0" smtClean="0"/>
              <a:t>一种全新的方式展示数据</a:t>
            </a:r>
            <a:endParaRPr lang="en-US" altLang="zh-CN" sz="2000" dirty="0" smtClean="0"/>
          </a:p>
          <a:p>
            <a:pPr marL="342900" indent="-342900">
              <a:lnSpc>
                <a:spcPct val="150000"/>
              </a:lnSpc>
              <a:buFont typeface="Arial" panose="020B0604020202020204" pitchFamily="34" charset="0"/>
              <a:buChar char="•"/>
            </a:pPr>
            <a:r>
              <a:rPr lang="zh-CN" altLang="en-US" sz="2000" dirty="0" smtClean="0"/>
              <a:t>在数据后评价正面和负面的感情</a:t>
            </a:r>
            <a:endParaRPr lang="en-US" altLang="zh-CN" sz="2000" dirty="0" smtClean="0"/>
          </a:p>
          <a:p>
            <a:pPr marL="342900" indent="-342900">
              <a:lnSpc>
                <a:spcPct val="150000"/>
              </a:lnSpc>
              <a:buFont typeface="Arial" panose="020B0604020202020204" pitchFamily="34" charset="0"/>
              <a:buChar char="•"/>
            </a:pPr>
            <a:r>
              <a:rPr lang="zh-CN" altLang="en-US" sz="2000" dirty="0" smtClean="0"/>
              <a:t>评价最广受欢迎的和流行的活动在学生中</a:t>
            </a:r>
            <a:endParaRPr lang="en-US" altLang="zh-CN" sz="2000" dirty="0" smtClean="0"/>
          </a:p>
          <a:p>
            <a:pPr marL="342900" indent="-342900">
              <a:lnSpc>
                <a:spcPct val="150000"/>
              </a:lnSpc>
              <a:buFont typeface="Arial" panose="020B0604020202020204" pitchFamily="34" charset="0"/>
              <a:buChar char="•"/>
            </a:pPr>
            <a:r>
              <a:rPr lang="zh-CN" altLang="en-US" sz="2000" dirty="0" smtClean="0"/>
              <a:t>评价流行活动的正负面方面</a:t>
            </a:r>
            <a:endParaRPr lang="zh-CN" altLang="en-US" sz="2000" dirty="0"/>
          </a:p>
        </p:txBody>
      </p:sp>
    </p:spTree>
    <p:extLst>
      <p:ext uri="{BB962C8B-B14F-4D97-AF65-F5344CB8AC3E}">
        <p14:creationId xmlns:p14="http://schemas.microsoft.com/office/powerpoint/2010/main" val="2240318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82365" y="332410"/>
            <a:ext cx="880535"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开始</a:t>
            </a:r>
            <a:endParaRPr lang="zh-CN" altLang="en-US" sz="27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633633" y="1468967"/>
            <a:ext cx="1778000" cy="923330"/>
          </a:xfrm>
          <a:prstGeom prst="rect">
            <a:avLst/>
          </a:prstGeom>
          <a:noFill/>
          <a:ln>
            <a:solidFill>
              <a:schemeClr val="tx1"/>
            </a:solidFill>
          </a:ln>
        </p:spPr>
        <p:txBody>
          <a:bodyPr wrap="square" rtlCol="0">
            <a:spAutoFit/>
          </a:bodyPr>
          <a:lstStyle/>
          <a:p>
            <a:r>
              <a:rPr lang="en-US" altLang="zh-CN" sz="2700" dirty="0">
                <a:latin typeface="Times New Roman" panose="02020603050405020304" pitchFamily="18" charset="0"/>
                <a:cs typeface="Times New Roman" panose="02020603050405020304" pitchFamily="18" charset="0"/>
              </a:rPr>
              <a:t>JIEBA</a:t>
            </a:r>
            <a:r>
              <a:rPr lang="zh-CN" altLang="en-US" sz="2700" dirty="0">
                <a:latin typeface="Times New Roman" panose="02020603050405020304" pitchFamily="18" charset="0"/>
                <a:cs typeface="Times New Roman" panose="02020603050405020304" pitchFamily="18" charset="0"/>
              </a:rPr>
              <a:t>分词</a:t>
            </a:r>
            <a:endParaRPr lang="zh-CN" altLang="en-US" sz="27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758515" y="2705100"/>
            <a:ext cx="1528235" cy="923330"/>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词频分析</a:t>
            </a:r>
            <a:endParaRPr lang="zh-CN" altLang="en-US" sz="27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278032" y="3941233"/>
            <a:ext cx="2489201" cy="923330"/>
          </a:xfrm>
          <a:prstGeom prst="rect">
            <a:avLst/>
          </a:prstGeom>
          <a:noFill/>
          <a:ln>
            <a:solidFill>
              <a:schemeClr val="tx1"/>
            </a:solidFill>
          </a:ln>
        </p:spPr>
        <p:txBody>
          <a:bodyPr wrap="square" rtlCol="0">
            <a:spAutoFit/>
          </a:bodyPr>
          <a:lstStyle/>
          <a:p>
            <a:r>
              <a:rPr lang="en-US" altLang="zh-CN" sz="2700" dirty="0">
                <a:latin typeface="Times New Roman" panose="02020603050405020304" pitchFamily="18" charset="0"/>
                <a:cs typeface="Times New Roman" panose="02020603050405020304" pitchFamily="18" charset="0"/>
              </a:rPr>
              <a:t>WORDCLOUD</a:t>
            </a:r>
            <a:r>
              <a:rPr lang="zh-CN" altLang="en-US" sz="2700" dirty="0">
                <a:latin typeface="Times New Roman" panose="02020603050405020304" pitchFamily="18" charset="0"/>
                <a:cs typeface="Times New Roman" panose="02020603050405020304" pitchFamily="18" charset="0"/>
              </a:rPr>
              <a:t>词云</a:t>
            </a:r>
            <a:endParaRPr lang="zh-CN" altLang="en-US" sz="27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373966" y="3038770"/>
            <a:ext cx="1659467" cy="507831"/>
          </a:xfrm>
          <a:prstGeom prst="rect">
            <a:avLst/>
          </a:prstGeom>
          <a:noFill/>
          <a:ln>
            <a:solidFill>
              <a:schemeClr val="tx1"/>
            </a:solidFill>
          </a:ln>
        </p:spPr>
        <p:txBody>
          <a:bodyPr wrap="square" rtlCol="0">
            <a:spAutoFit/>
          </a:bodyPr>
          <a:lstStyle/>
          <a:p>
            <a:r>
              <a:rPr lang="en-US" altLang="zh-CN" sz="2700" dirty="0" err="1">
                <a:latin typeface="Times New Roman" panose="02020603050405020304" pitchFamily="18" charset="0"/>
                <a:cs typeface="Times New Roman" panose="02020603050405020304" pitchFamily="18" charset="0"/>
              </a:rPr>
              <a:t>SnowNLP</a:t>
            </a:r>
            <a:endParaRPr lang="zh-CN" altLang="en-US" sz="27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77030" y="3941233"/>
            <a:ext cx="2235200" cy="923330"/>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原创情感分析</a:t>
            </a:r>
            <a:endParaRPr lang="zh-CN" altLang="en-US" sz="27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532341" y="2371675"/>
            <a:ext cx="1936750"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支持向量机</a:t>
            </a:r>
            <a:endParaRPr lang="zh-CN" altLang="en-US" sz="27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034855" y="1309948"/>
            <a:ext cx="919550"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结论</a:t>
            </a:r>
            <a:endParaRPr lang="zh-CN" altLang="en-US" sz="27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1034855" y="332410"/>
            <a:ext cx="919550" cy="507831"/>
          </a:xfrm>
          <a:prstGeom prst="rect">
            <a:avLst/>
          </a:prstGeom>
          <a:noFill/>
          <a:ln>
            <a:solidFill>
              <a:schemeClr val="tx1"/>
            </a:solidFill>
          </a:ln>
        </p:spPr>
        <p:txBody>
          <a:bodyPr wrap="square" rtlCol="0">
            <a:spAutoFit/>
          </a:bodyPr>
          <a:lstStyle/>
          <a:p>
            <a:r>
              <a:rPr lang="zh-CN" altLang="en-US" sz="2700" dirty="0">
                <a:latin typeface="Times New Roman" panose="02020603050405020304" pitchFamily="18" charset="0"/>
                <a:cs typeface="Times New Roman" panose="02020603050405020304" pitchFamily="18" charset="0"/>
              </a:rPr>
              <a:t>结束</a:t>
            </a:r>
            <a:endParaRPr lang="zh-CN" altLang="en-US" sz="2700" dirty="0">
              <a:latin typeface="Times New Roman" panose="02020603050405020304" pitchFamily="18" charset="0"/>
              <a:cs typeface="Times New Roman" panose="02020603050405020304" pitchFamily="18" charset="0"/>
            </a:endParaRPr>
          </a:p>
        </p:txBody>
      </p:sp>
      <p:cxnSp>
        <p:nvCxnSpPr>
          <p:cNvPr id="14" name="直接箭头连接符 13"/>
          <p:cNvCxnSpPr>
            <a:stCxn id="4" idx="2"/>
            <a:endCxn id="5" idx="0"/>
          </p:cNvCxnSpPr>
          <p:nvPr/>
        </p:nvCxnSpPr>
        <p:spPr>
          <a:xfrm>
            <a:off x="7522633" y="840241"/>
            <a:ext cx="0" cy="6287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7522633" y="2392297"/>
            <a:ext cx="0" cy="312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7" idx="0"/>
          </p:cNvCxnSpPr>
          <p:nvPr/>
        </p:nvCxnSpPr>
        <p:spPr>
          <a:xfrm>
            <a:off x="7522633" y="3628430"/>
            <a:ext cx="0" cy="312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1"/>
            <a:endCxn id="8" idx="3"/>
          </p:cNvCxnSpPr>
          <p:nvPr/>
        </p:nvCxnSpPr>
        <p:spPr>
          <a:xfrm flipH="1">
            <a:off x="5033433" y="3166765"/>
            <a:ext cx="1725082" cy="1259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9" idx="3"/>
          </p:cNvCxnSpPr>
          <p:nvPr/>
        </p:nvCxnSpPr>
        <p:spPr>
          <a:xfrm flipH="1">
            <a:off x="2612230" y="3628430"/>
            <a:ext cx="4910403" cy="7744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0"/>
            <a:endCxn id="10" idx="2"/>
          </p:cNvCxnSpPr>
          <p:nvPr/>
        </p:nvCxnSpPr>
        <p:spPr>
          <a:xfrm flipV="1">
            <a:off x="1494630" y="2879506"/>
            <a:ext cx="6086" cy="10617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1"/>
            <a:endCxn id="10" idx="3"/>
          </p:cNvCxnSpPr>
          <p:nvPr/>
        </p:nvCxnSpPr>
        <p:spPr>
          <a:xfrm flipH="1" flipV="1">
            <a:off x="2469091" y="2625591"/>
            <a:ext cx="904875" cy="6670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1"/>
            <a:endCxn id="10" idx="3"/>
          </p:cNvCxnSpPr>
          <p:nvPr/>
        </p:nvCxnSpPr>
        <p:spPr>
          <a:xfrm flipH="1" flipV="1">
            <a:off x="2469091" y="2625591"/>
            <a:ext cx="4289424" cy="5411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1" idx="0"/>
            <a:endCxn id="12" idx="2"/>
          </p:cNvCxnSpPr>
          <p:nvPr/>
        </p:nvCxnSpPr>
        <p:spPr>
          <a:xfrm flipV="1">
            <a:off x="1494630" y="840241"/>
            <a:ext cx="0" cy="4697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0" idx="0"/>
            <a:endCxn id="11" idx="2"/>
          </p:cNvCxnSpPr>
          <p:nvPr/>
        </p:nvCxnSpPr>
        <p:spPr>
          <a:xfrm flipH="1" flipV="1">
            <a:off x="1494630" y="1817779"/>
            <a:ext cx="6086" cy="5538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5"/>
          <p:cNvSpPr txBox="1">
            <a:spLocks noChangeArrowheads="1"/>
          </p:cNvSpPr>
          <p:nvPr/>
        </p:nvSpPr>
        <p:spPr bwMode="auto">
          <a:xfrm>
            <a:off x="4120597" y="87313"/>
            <a:ext cx="902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smtClean="0">
                <a:solidFill>
                  <a:schemeClr val="accent1"/>
                </a:solidFill>
                <a:latin typeface="+mj-ea"/>
                <a:ea typeface="+mj-ea"/>
              </a:rPr>
              <a:t>介绍</a:t>
            </a:r>
            <a:endParaRPr lang="zh-CN" altLang="en-US" sz="2800" b="1" dirty="0">
              <a:solidFill>
                <a:schemeClr val="accent1"/>
              </a:solidFill>
              <a:latin typeface="+mj-ea"/>
              <a:ea typeface="+mj-ea"/>
            </a:endParaRPr>
          </a:p>
        </p:txBody>
      </p:sp>
      <p:cxnSp>
        <p:nvCxnSpPr>
          <p:cNvPr id="34" name="直接连接符 33"/>
          <p:cNvCxnSpPr/>
          <p:nvPr/>
        </p:nvCxnSpPr>
        <p:spPr>
          <a:xfrm>
            <a:off x="3223505" y="610533"/>
            <a:ext cx="25748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70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82AD984A-7542-478E-BA3D-713A46CD0092}"/>
              </a:ext>
            </a:extLst>
          </p:cNvPr>
          <p:cNvSpPr/>
          <p:nvPr/>
        </p:nvSpPr>
        <p:spPr>
          <a:xfrm>
            <a:off x="278027" y="725609"/>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 xmlns:a16="http://schemas.microsoft.com/office/drawing/2014/main" id="{5A29846D-E7EE-45F3-9A33-515E367DEED5}"/>
              </a:ext>
            </a:extLst>
          </p:cNvPr>
          <p:cNvCxnSpPr/>
          <p:nvPr/>
        </p:nvCxnSpPr>
        <p:spPr>
          <a:xfrm flipV="1">
            <a:off x="3538704" y="2631562"/>
            <a:ext cx="2416046" cy="1197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3AEEF0B3-7C7B-4852-95FF-BFD1FB4BD229}"/>
              </a:ext>
            </a:extLst>
          </p:cNvPr>
          <p:cNvSpPr txBox="1">
            <a:spLocks noChangeArrowheads="1"/>
          </p:cNvSpPr>
          <p:nvPr/>
        </p:nvSpPr>
        <p:spPr bwMode="auto">
          <a:xfrm>
            <a:off x="4192729" y="1901900"/>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tx1">
                    <a:lumMod val="95000"/>
                    <a:lumOff val="5000"/>
                  </a:schemeClr>
                </a:solidFill>
                <a:latin typeface="+mj-ea"/>
              </a:rPr>
              <a:t>模型</a:t>
            </a:r>
            <a:endParaRPr lang="zh-CN" altLang="en-US" sz="3600" b="1" dirty="0">
              <a:solidFill>
                <a:schemeClr val="tx1">
                  <a:lumMod val="95000"/>
                  <a:lumOff val="5000"/>
                </a:schemeClr>
              </a:solidFill>
              <a:latin typeface="+mj-ea"/>
            </a:endParaRPr>
          </a:p>
        </p:txBody>
      </p:sp>
    </p:spTree>
    <p:extLst>
      <p:ext uri="{BB962C8B-B14F-4D97-AF65-F5344CB8AC3E}">
        <p14:creationId xmlns:p14="http://schemas.microsoft.com/office/powerpoint/2010/main" val="395311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第一PPT，www.1ppt.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TotalTime>
  <Words>1037</Words>
  <Application>Microsoft Office PowerPoint</Application>
  <PresentationFormat>全屏显示(16:9)</PresentationFormat>
  <Paragraphs>209</Paragraphs>
  <Slides>21</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宋体</vt:lpstr>
      <vt:lpstr>微软雅黑</vt:lpstr>
      <vt:lpstr>微软雅黑 Light</vt:lpstr>
      <vt:lpstr>方正宋刻本秀楷简体</vt:lpstr>
      <vt:lpstr>楷体</vt:lpstr>
      <vt:lpstr>Arial</vt:lpstr>
      <vt:lpstr>Calibri</vt:lpstr>
      <vt:lpstr>Calibri Light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Windows 用户</cp:lastModifiedBy>
  <cp:revision>401</cp:revision>
  <dcterms:created xsi:type="dcterms:W3CDTF">2017-06-30T01:20:51Z</dcterms:created>
  <dcterms:modified xsi:type="dcterms:W3CDTF">2019-05-18T07:14:05Z</dcterms:modified>
</cp:coreProperties>
</file>