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4.jpg" ContentType="image/png"/>
  <Override PartName="/ppt/media/image5.jpg" ContentType="image/pn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9" r:id="rId3"/>
    <p:sldId id="302" r:id="rId4"/>
    <p:sldId id="322" r:id="rId5"/>
    <p:sldId id="351" r:id="rId6"/>
    <p:sldId id="352" r:id="rId7"/>
    <p:sldId id="353" r:id="rId8"/>
    <p:sldId id="354" r:id="rId9"/>
    <p:sldId id="356" r:id="rId10"/>
    <p:sldId id="357" r:id="rId11"/>
    <p:sldId id="361" r:id="rId12"/>
    <p:sldId id="359" r:id="rId13"/>
    <p:sldId id="360" r:id="rId14"/>
    <p:sldId id="365" r:id="rId15"/>
    <p:sldId id="358" r:id="rId16"/>
    <p:sldId id="355" r:id="rId17"/>
    <p:sldId id="362" r:id="rId18"/>
    <p:sldId id="367" r:id="rId19"/>
    <p:sldId id="363" r:id="rId20"/>
    <p:sldId id="366" r:id="rId21"/>
    <p:sldId id="364" r:id="rId22"/>
    <p:sldId id="368" r:id="rId23"/>
    <p:sldId id="340" r:id="rId24"/>
    <p:sldId id="370" r:id="rId25"/>
    <p:sldId id="369" r:id="rId26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663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1D3E6B"/>
    <a:srgbClr val="F2F2F2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56" autoAdjust="0"/>
  </p:normalViewPr>
  <p:slideViewPr>
    <p:cSldViewPr snapToGrid="0" showGuides="1">
      <p:cViewPr varScale="1">
        <p:scale>
          <a:sx n="108" d="100"/>
          <a:sy n="108" d="100"/>
        </p:scale>
        <p:origin x="318" y="102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22CFF-1901-47D1-8D59-5EC44666804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185DE1-3257-4E3C-8868-DE721F1089AE}">
      <dgm:prSet phldrT="[文本]" custT="1"/>
      <dgm:spPr/>
      <dgm:t>
        <a:bodyPr/>
        <a:lstStyle/>
        <a:p>
          <a:r>
            <a:rPr lang="en-US" altLang="zh-CN" sz="2400" dirty="0" smtClean="0"/>
            <a:t>Achievements</a:t>
          </a:r>
          <a:endParaRPr lang="zh-CN" altLang="en-US" sz="2400" dirty="0"/>
        </a:p>
      </dgm:t>
    </dgm:pt>
    <dgm:pt modelId="{7EBCCDB4-2A28-4D87-BE3E-EE57166E8D31}" type="parTrans" cxnId="{4FADE6C4-8C60-4008-92AB-D281257399EF}">
      <dgm:prSet/>
      <dgm:spPr/>
      <dgm:t>
        <a:bodyPr/>
        <a:lstStyle/>
        <a:p>
          <a:endParaRPr lang="zh-CN" altLang="en-US"/>
        </a:p>
      </dgm:t>
    </dgm:pt>
    <dgm:pt modelId="{80D31B3F-F38F-43C7-9581-12402DBB1A51}" type="sibTrans" cxnId="{4FADE6C4-8C60-4008-92AB-D281257399EF}">
      <dgm:prSet/>
      <dgm:spPr/>
      <dgm:t>
        <a:bodyPr/>
        <a:lstStyle/>
        <a:p>
          <a:endParaRPr lang="zh-CN" altLang="en-US"/>
        </a:p>
      </dgm:t>
    </dgm:pt>
    <dgm:pt modelId="{86195620-A702-4494-8FAF-710D8C83FCA9}">
      <dgm:prSet phldrT="[文本]" custT="1"/>
      <dgm:spPr/>
      <dgm:t>
        <a:bodyPr/>
        <a:lstStyle/>
        <a:p>
          <a:r>
            <a:rPr lang="en-US" altLang="en-US" sz="2400" dirty="0" smtClean="0"/>
            <a:t>Design and purpose of CQE</a:t>
          </a:r>
          <a:endParaRPr lang="zh-CN" altLang="en-US" sz="2400" dirty="0"/>
        </a:p>
      </dgm:t>
    </dgm:pt>
    <dgm:pt modelId="{12EFE009-AD55-42AF-A47E-8A31FFE6CEFA}" type="parTrans" cxnId="{C88B2976-EA2A-44D5-B70F-C8D0ED47E427}">
      <dgm:prSet/>
      <dgm:spPr/>
      <dgm:t>
        <a:bodyPr/>
        <a:lstStyle/>
        <a:p>
          <a:endParaRPr lang="zh-CN" altLang="en-US"/>
        </a:p>
      </dgm:t>
    </dgm:pt>
    <dgm:pt modelId="{802B4004-270D-4FBB-88FA-47F5AF3784D2}" type="sibTrans" cxnId="{C88B2976-EA2A-44D5-B70F-C8D0ED47E427}">
      <dgm:prSet/>
      <dgm:spPr/>
      <dgm:t>
        <a:bodyPr/>
        <a:lstStyle/>
        <a:p>
          <a:endParaRPr lang="zh-CN" altLang="en-US"/>
        </a:p>
      </dgm:t>
    </dgm:pt>
    <dgm:pt modelId="{3C0C8E12-4FC1-47BD-9CFB-109B7B25522B}">
      <dgm:prSet phldrT="[文本]" custT="1"/>
      <dgm:spPr/>
      <dgm:t>
        <a:bodyPr/>
        <a:lstStyle/>
        <a:p>
          <a:r>
            <a:rPr lang="en-US" altLang="en-US" sz="2400" dirty="0" smtClean="0"/>
            <a:t>Ideas of Student Assessment system</a:t>
          </a:r>
          <a:endParaRPr lang="zh-CN" altLang="en-US" sz="2400" dirty="0"/>
        </a:p>
      </dgm:t>
    </dgm:pt>
    <dgm:pt modelId="{416A169A-D8F9-48F6-8535-8C4EE2D20F03}" type="parTrans" cxnId="{31887F9F-75D9-4BB1-AFAB-6689FBAF6637}">
      <dgm:prSet/>
      <dgm:spPr/>
      <dgm:t>
        <a:bodyPr/>
        <a:lstStyle/>
        <a:p>
          <a:endParaRPr lang="zh-CN" altLang="en-US"/>
        </a:p>
      </dgm:t>
    </dgm:pt>
    <dgm:pt modelId="{ADABC212-E0D6-41A5-8F3A-E4C647A6DC09}" type="sibTrans" cxnId="{31887F9F-75D9-4BB1-AFAB-6689FBAF6637}">
      <dgm:prSet/>
      <dgm:spPr/>
      <dgm:t>
        <a:bodyPr/>
        <a:lstStyle/>
        <a:p>
          <a:endParaRPr lang="zh-CN" altLang="en-US"/>
        </a:p>
      </dgm:t>
    </dgm:pt>
    <dgm:pt modelId="{1E12526E-F8CD-46C9-A3F0-133F8A8BD54B}">
      <dgm:prSet phldrT="[文本]" custT="1"/>
      <dgm:spPr/>
      <dgm:t>
        <a:bodyPr/>
        <a:lstStyle/>
        <a:p>
          <a:r>
            <a:rPr lang="en-US" altLang="zh-CN" sz="2400" dirty="0" smtClean="0"/>
            <a:t>Limitations</a:t>
          </a:r>
          <a:endParaRPr lang="zh-CN" altLang="en-US" sz="2400" dirty="0"/>
        </a:p>
      </dgm:t>
    </dgm:pt>
    <dgm:pt modelId="{24C32CDE-2E02-416C-A2A7-0D9B37F8B6E3}" type="parTrans" cxnId="{819E0663-6704-4F2F-BDB4-A24EF8825A02}">
      <dgm:prSet/>
      <dgm:spPr/>
      <dgm:t>
        <a:bodyPr/>
        <a:lstStyle/>
        <a:p>
          <a:endParaRPr lang="zh-CN" altLang="en-US"/>
        </a:p>
      </dgm:t>
    </dgm:pt>
    <dgm:pt modelId="{1D18C275-B478-4572-9496-503CE02A8B03}" type="sibTrans" cxnId="{819E0663-6704-4F2F-BDB4-A24EF8825A02}">
      <dgm:prSet/>
      <dgm:spPr/>
      <dgm:t>
        <a:bodyPr/>
        <a:lstStyle/>
        <a:p>
          <a:endParaRPr lang="zh-CN" altLang="en-US"/>
        </a:p>
      </dgm:t>
    </dgm:pt>
    <dgm:pt modelId="{C3AD02D0-EBF3-4432-B793-211CABCD6BDD}">
      <dgm:prSet phldrT="[文本]" custT="1"/>
      <dgm:spPr/>
      <dgm:t>
        <a:bodyPr/>
        <a:lstStyle/>
        <a:p>
          <a:r>
            <a:rPr lang="en-US" altLang="en-US" sz="2400" dirty="0" smtClean="0"/>
            <a:t>Small amount of data</a:t>
          </a:r>
          <a:endParaRPr lang="zh-CN" altLang="en-US" sz="2400" dirty="0"/>
        </a:p>
      </dgm:t>
    </dgm:pt>
    <dgm:pt modelId="{F830ED4F-13AA-4A96-A54B-AB960297DA56}" type="parTrans" cxnId="{A55DC67C-7B8D-4FF9-97EC-403DA79358C8}">
      <dgm:prSet/>
      <dgm:spPr/>
      <dgm:t>
        <a:bodyPr/>
        <a:lstStyle/>
        <a:p>
          <a:endParaRPr lang="zh-CN" altLang="en-US"/>
        </a:p>
      </dgm:t>
    </dgm:pt>
    <dgm:pt modelId="{5A6FA231-61E7-465D-B9ED-807E9A6DE924}" type="sibTrans" cxnId="{A55DC67C-7B8D-4FF9-97EC-403DA79358C8}">
      <dgm:prSet/>
      <dgm:spPr/>
      <dgm:t>
        <a:bodyPr/>
        <a:lstStyle/>
        <a:p>
          <a:endParaRPr lang="zh-CN" altLang="en-US"/>
        </a:p>
      </dgm:t>
    </dgm:pt>
    <dgm:pt modelId="{9F452C88-C1F5-4271-8CB1-55F89B98DD4F}">
      <dgm:prSet phldrT="[文本]" custT="1"/>
      <dgm:spPr/>
      <dgm:t>
        <a:bodyPr/>
        <a:lstStyle/>
        <a:p>
          <a:r>
            <a:rPr lang="en-US" altLang="zh-CN" sz="2400" dirty="0" smtClean="0"/>
            <a:t>Specific Experiment</a:t>
          </a:r>
          <a:endParaRPr lang="zh-CN" altLang="en-US" sz="2400" dirty="0"/>
        </a:p>
      </dgm:t>
    </dgm:pt>
    <dgm:pt modelId="{B59E2855-C99A-4988-BF8C-B1A7E2D1E3AD}" type="parTrans" cxnId="{90F3AAD9-4D78-4888-AB82-356E578FE2FD}">
      <dgm:prSet/>
      <dgm:spPr/>
      <dgm:t>
        <a:bodyPr/>
        <a:lstStyle/>
        <a:p>
          <a:endParaRPr lang="zh-CN" altLang="en-US"/>
        </a:p>
      </dgm:t>
    </dgm:pt>
    <dgm:pt modelId="{A27BEB5F-3D87-4F42-87A9-32FC5254B573}" type="sibTrans" cxnId="{90F3AAD9-4D78-4888-AB82-356E578FE2FD}">
      <dgm:prSet/>
      <dgm:spPr/>
      <dgm:t>
        <a:bodyPr/>
        <a:lstStyle/>
        <a:p>
          <a:endParaRPr lang="zh-CN" altLang="en-US"/>
        </a:p>
      </dgm:t>
    </dgm:pt>
    <dgm:pt modelId="{A6D83CFD-A9A3-4A31-91FE-B697A6966039}">
      <dgm:prSet phldrT="[文本]" custT="1"/>
      <dgm:spPr/>
      <dgm:t>
        <a:bodyPr/>
        <a:lstStyle/>
        <a:p>
          <a:r>
            <a:rPr lang="en-US" altLang="en-US" sz="2400" dirty="0" smtClean="0"/>
            <a:t>A elaborate technique to analyze students' interest</a:t>
          </a:r>
          <a:endParaRPr lang="zh-CN" altLang="en-US" sz="2400" dirty="0"/>
        </a:p>
      </dgm:t>
    </dgm:pt>
    <dgm:pt modelId="{9FC95E0A-7A5E-40F4-9C8A-014019A73F7C}" type="parTrans" cxnId="{FADB1DD1-2065-4D6C-9B8C-7B2AB1225B19}">
      <dgm:prSet/>
      <dgm:spPr/>
      <dgm:t>
        <a:bodyPr/>
        <a:lstStyle/>
        <a:p>
          <a:endParaRPr lang="zh-CN" altLang="en-US"/>
        </a:p>
      </dgm:t>
    </dgm:pt>
    <dgm:pt modelId="{CE1C3359-4D69-46CF-8E29-5174EEECB221}" type="sibTrans" cxnId="{FADB1DD1-2065-4D6C-9B8C-7B2AB1225B19}">
      <dgm:prSet/>
      <dgm:spPr/>
      <dgm:t>
        <a:bodyPr/>
        <a:lstStyle/>
        <a:p>
          <a:endParaRPr lang="zh-CN" altLang="en-US"/>
        </a:p>
      </dgm:t>
    </dgm:pt>
    <dgm:pt modelId="{2F6D695D-63AE-407B-8BDA-CBBF83963EBB}">
      <dgm:prSet phldrT="[文本]" custT="1"/>
      <dgm:spPr/>
      <dgm:t>
        <a:bodyPr/>
        <a:lstStyle/>
        <a:p>
          <a:r>
            <a:rPr lang="en-US" altLang="zh-CN" sz="2400" dirty="0" smtClean="0"/>
            <a:t>My research</a:t>
          </a:r>
          <a:endParaRPr lang="zh-CN" altLang="en-US" sz="2400" dirty="0"/>
        </a:p>
      </dgm:t>
    </dgm:pt>
    <dgm:pt modelId="{D7D3B119-6278-4BE1-82AF-8D3303DEC1FE}" type="parTrans" cxnId="{48E5A2BE-7E60-4EA7-AE56-788A63833A1A}">
      <dgm:prSet/>
      <dgm:spPr/>
      <dgm:t>
        <a:bodyPr/>
        <a:lstStyle/>
        <a:p>
          <a:endParaRPr lang="zh-CN" altLang="en-US"/>
        </a:p>
      </dgm:t>
    </dgm:pt>
    <dgm:pt modelId="{1DCB771F-865F-407E-BFCD-21C715C482DD}" type="sibTrans" cxnId="{48E5A2BE-7E60-4EA7-AE56-788A63833A1A}">
      <dgm:prSet/>
      <dgm:spPr/>
      <dgm:t>
        <a:bodyPr/>
        <a:lstStyle/>
        <a:p>
          <a:endParaRPr lang="zh-CN" altLang="en-US"/>
        </a:p>
      </dgm:t>
    </dgm:pt>
    <dgm:pt modelId="{92E92892-6DC8-4B26-B007-4CA9D21456BD}" type="pres">
      <dgm:prSet presAssocID="{57322CFF-1901-47D1-8D59-5EC44666804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6F1480-A3BF-4AF3-8C72-F2A1C3EDE645}" type="pres">
      <dgm:prSet presAssocID="{2F6D695D-63AE-407B-8BDA-CBBF83963EBB}" presName="boxAndChildren" presStyleCnt="0"/>
      <dgm:spPr/>
    </dgm:pt>
    <dgm:pt modelId="{7B3A1E0A-B2BC-4CC8-8AB3-41C2A1FAB1DB}" type="pres">
      <dgm:prSet presAssocID="{2F6D695D-63AE-407B-8BDA-CBBF83963EBB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03B686B2-E5AF-410B-8993-E49F16119A1F}" type="pres">
      <dgm:prSet presAssocID="{2F6D695D-63AE-407B-8BDA-CBBF83963EBB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5A329AA2-2E34-4D42-93F7-A13E0A837FF2}" type="pres">
      <dgm:prSet presAssocID="{2F6D695D-63AE-407B-8BDA-CBBF83963EBB}" presName="descendantBox" presStyleCnt="0"/>
      <dgm:spPr/>
    </dgm:pt>
    <dgm:pt modelId="{76CEA3CD-95B4-44D0-A2C9-46DBAE6EDC37}" type="pres">
      <dgm:prSet presAssocID="{A6D83CFD-A9A3-4A31-91FE-B697A6966039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E18343-E3FE-4AE9-97BE-7A26117A1E74}" type="pres">
      <dgm:prSet presAssocID="{1D18C275-B478-4572-9496-503CE02A8B03}" presName="sp" presStyleCnt="0"/>
      <dgm:spPr/>
    </dgm:pt>
    <dgm:pt modelId="{416BBA54-8E6D-4F62-A4AC-FF9D2BB2D6E3}" type="pres">
      <dgm:prSet presAssocID="{1E12526E-F8CD-46C9-A3F0-133F8A8BD54B}" presName="arrowAndChildren" presStyleCnt="0"/>
      <dgm:spPr/>
    </dgm:pt>
    <dgm:pt modelId="{F3368572-9813-4CBD-9577-38057FDA10A2}" type="pres">
      <dgm:prSet presAssocID="{1E12526E-F8CD-46C9-A3F0-133F8A8BD54B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E7409A6-1454-4487-91C8-43975ABFD51E}" type="pres">
      <dgm:prSet presAssocID="{1E12526E-F8CD-46C9-A3F0-133F8A8BD54B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EF74CB6C-0B24-435E-B836-F13B7BC3E4A5}" type="pres">
      <dgm:prSet presAssocID="{1E12526E-F8CD-46C9-A3F0-133F8A8BD54B}" presName="descendantArrow" presStyleCnt="0"/>
      <dgm:spPr/>
    </dgm:pt>
    <dgm:pt modelId="{9DE0EF66-9401-43A4-85C7-86832B2E8B6A}" type="pres">
      <dgm:prSet presAssocID="{C3AD02D0-EBF3-4432-B793-211CABCD6BDD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D3B0A3-FE57-44B3-84DD-A20E3BBDE9E2}" type="pres">
      <dgm:prSet presAssocID="{9F452C88-C1F5-4271-8CB1-55F89B98DD4F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843B12-913A-4D19-85AC-108704B501BC}" type="pres">
      <dgm:prSet presAssocID="{80D31B3F-F38F-43C7-9581-12402DBB1A51}" presName="sp" presStyleCnt="0"/>
      <dgm:spPr/>
    </dgm:pt>
    <dgm:pt modelId="{2DDBFE60-B98F-44BA-B27C-F43443B06E66}" type="pres">
      <dgm:prSet presAssocID="{CD185DE1-3257-4E3C-8868-DE721F1089AE}" presName="arrowAndChildren" presStyleCnt="0"/>
      <dgm:spPr/>
    </dgm:pt>
    <dgm:pt modelId="{E77609F5-99DB-40BD-9DF6-1A4142E7E40D}" type="pres">
      <dgm:prSet presAssocID="{CD185DE1-3257-4E3C-8868-DE721F1089AE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B9B386E0-07D8-4849-B0D0-F6D4F42E230E}" type="pres">
      <dgm:prSet presAssocID="{CD185DE1-3257-4E3C-8868-DE721F1089AE}" presName="arrow" presStyleLbl="node1" presStyleIdx="2" presStyleCnt="3" custLinFactNeighborX="-165"/>
      <dgm:spPr/>
      <dgm:t>
        <a:bodyPr/>
        <a:lstStyle/>
        <a:p>
          <a:endParaRPr lang="zh-CN" altLang="en-US"/>
        </a:p>
      </dgm:t>
    </dgm:pt>
    <dgm:pt modelId="{D15DC630-2C79-4D27-A46A-E69E919FC703}" type="pres">
      <dgm:prSet presAssocID="{CD185DE1-3257-4E3C-8868-DE721F1089AE}" presName="descendantArrow" presStyleCnt="0"/>
      <dgm:spPr/>
    </dgm:pt>
    <dgm:pt modelId="{FA825AAC-2CF8-499B-9AF0-D1A71E3758DF}" type="pres">
      <dgm:prSet presAssocID="{86195620-A702-4494-8FAF-710D8C83FCA9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3398DB-CAD8-41EB-A0BF-491AA8B335D6}" type="pres">
      <dgm:prSet presAssocID="{3C0C8E12-4FC1-47BD-9CFB-109B7B25522B}" presName="childTextArrow" presStyleLbl="fgAccFollowNode1" presStyleIdx="4" presStyleCnt="5" custScaleX="1237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B9D794-A56E-4E0C-BDE8-85AD93C12FAA}" type="presOf" srcId="{57322CFF-1901-47D1-8D59-5EC446668042}" destId="{92E92892-6DC8-4B26-B007-4CA9D21456BD}" srcOrd="0" destOrd="0" presId="urn:microsoft.com/office/officeart/2005/8/layout/process4"/>
    <dgm:cxn modelId="{9B252B28-FD11-4FE8-A928-56A55E948BD1}" type="presOf" srcId="{C3AD02D0-EBF3-4432-B793-211CABCD6BDD}" destId="{9DE0EF66-9401-43A4-85C7-86832B2E8B6A}" srcOrd="0" destOrd="0" presId="urn:microsoft.com/office/officeart/2005/8/layout/process4"/>
    <dgm:cxn modelId="{FADB1DD1-2065-4D6C-9B8C-7B2AB1225B19}" srcId="{2F6D695D-63AE-407B-8BDA-CBBF83963EBB}" destId="{A6D83CFD-A9A3-4A31-91FE-B697A6966039}" srcOrd="0" destOrd="0" parTransId="{9FC95E0A-7A5E-40F4-9C8A-014019A73F7C}" sibTransId="{CE1C3359-4D69-46CF-8E29-5174EEECB221}"/>
    <dgm:cxn modelId="{C9A87CD6-2835-4675-A338-3B1E18455461}" type="presOf" srcId="{CD185DE1-3257-4E3C-8868-DE721F1089AE}" destId="{B9B386E0-07D8-4849-B0D0-F6D4F42E230E}" srcOrd="1" destOrd="0" presId="urn:microsoft.com/office/officeart/2005/8/layout/process4"/>
    <dgm:cxn modelId="{294131DC-38F9-4615-A21B-45C077D16A43}" type="presOf" srcId="{86195620-A702-4494-8FAF-710D8C83FCA9}" destId="{FA825AAC-2CF8-499B-9AF0-D1A71E3758DF}" srcOrd="0" destOrd="0" presId="urn:microsoft.com/office/officeart/2005/8/layout/process4"/>
    <dgm:cxn modelId="{1C613F2C-6DCF-4988-8B2D-3936B691BDB7}" type="presOf" srcId="{3C0C8E12-4FC1-47BD-9CFB-109B7B25522B}" destId="{543398DB-CAD8-41EB-A0BF-491AA8B335D6}" srcOrd="0" destOrd="0" presId="urn:microsoft.com/office/officeart/2005/8/layout/process4"/>
    <dgm:cxn modelId="{31887F9F-75D9-4BB1-AFAB-6689FBAF6637}" srcId="{CD185DE1-3257-4E3C-8868-DE721F1089AE}" destId="{3C0C8E12-4FC1-47BD-9CFB-109B7B25522B}" srcOrd="1" destOrd="0" parTransId="{416A169A-D8F9-48F6-8535-8C4EE2D20F03}" sibTransId="{ADABC212-E0D6-41A5-8F3A-E4C647A6DC09}"/>
    <dgm:cxn modelId="{A55DC67C-7B8D-4FF9-97EC-403DA79358C8}" srcId="{1E12526E-F8CD-46C9-A3F0-133F8A8BD54B}" destId="{C3AD02D0-EBF3-4432-B793-211CABCD6BDD}" srcOrd="0" destOrd="0" parTransId="{F830ED4F-13AA-4A96-A54B-AB960297DA56}" sibTransId="{5A6FA231-61E7-465D-B9ED-807E9A6DE924}"/>
    <dgm:cxn modelId="{4FADE6C4-8C60-4008-92AB-D281257399EF}" srcId="{57322CFF-1901-47D1-8D59-5EC446668042}" destId="{CD185DE1-3257-4E3C-8868-DE721F1089AE}" srcOrd="0" destOrd="0" parTransId="{7EBCCDB4-2A28-4D87-BE3E-EE57166E8D31}" sibTransId="{80D31B3F-F38F-43C7-9581-12402DBB1A51}"/>
    <dgm:cxn modelId="{5F64F3F2-AC25-4C3B-8C24-F448A9F196F1}" type="presOf" srcId="{2F6D695D-63AE-407B-8BDA-CBBF83963EBB}" destId="{03B686B2-E5AF-410B-8993-E49F16119A1F}" srcOrd="1" destOrd="0" presId="urn:microsoft.com/office/officeart/2005/8/layout/process4"/>
    <dgm:cxn modelId="{C1DD18F0-1951-47AC-8DD8-03CD347607E8}" type="presOf" srcId="{A6D83CFD-A9A3-4A31-91FE-B697A6966039}" destId="{76CEA3CD-95B4-44D0-A2C9-46DBAE6EDC37}" srcOrd="0" destOrd="0" presId="urn:microsoft.com/office/officeart/2005/8/layout/process4"/>
    <dgm:cxn modelId="{CEC5692E-7BEB-46F1-ADEC-AA0F4FD723B1}" type="presOf" srcId="{1E12526E-F8CD-46C9-A3F0-133F8A8BD54B}" destId="{F3368572-9813-4CBD-9577-38057FDA10A2}" srcOrd="0" destOrd="0" presId="urn:microsoft.com/office/officeart/2005/8/layout/process4"/>
    <dgm:cxn modelId="{9145AB25-0C7F-473A-9664-783A4221C48B}" type="presOf" srcId="{2F6D695D-63AE-407B-8BDA-CBBF83963EBB}" destId="{7B3A1E0A-B2BC-4CC8-8AB3-41C2A1FAB1DB}" srcOrd="0" destOrd="0" presId="urn:microsoft.com/office/officeart/2005/8/layout/process4"/>
    <dgm:cxn modelId="{00AF7B06-A101-49A4-B82F-6EBCB80CEE75}" type="presOf" srcId="{CD185DE1-3257-4E3C-8868-DE721F1089AE}" destId="{E77609F5-99DB-40BD-9DF6-1A4142E7E40D}" srcOrd="0" destOrd="0" presId="urn:microsoft.com/office/officeart/2005/8/layout/process4"/>
    <dgm:cxn modelId="{64798034-BD50-4C2E-9266-3BB89D16C088}" type="presOf" srcId="{1E12526E-F8CD-46C9-A3F0-133F8A8BD54B}" destId="{3E7409A6-1454-4487-91C8-43975ABFD51E}" srcOrd="1" destOrd="0" presId="urn:microsoft.com/office/officeart/2005/8/layout/process4"/>
    <dgm:cxn modelId="{F4A56034-BC39-4763-A746-6E2FA82BF55F}" type="presOf" srcId="{9F452C88-C1F5-4271-8CB1-55F89B98DD4F}" destId="{32D3B0A3-FE57-44B3-84DD-A20E3BBDE9E2}" srcOrd="0" destOrd="0" presId="urn:microsoft.com/office/officeart/2005/8/layout/process4"/>
    <dgm:cxn modelId="{48E5A2BE-7E60-4EA7-AE56-788A63833A1A}" srcId="{57322CFF-1901-47D1-8D59-5EC446668042}" destId="{2F6D695D-63AE-407B-8BDA-CBBF83963EBB}" srcOrd="2" destOrd="0" parTransId="{D7D3B119-6278-4BE1-82AF-8D3303DEC1FE}" sibTransId="{1DCB771F-865F-407E-BFCD-21C715C482DD}"/>
    <dgm:cxn modelId="{C88B2976-EA2A-44D5-B70F-C8D0ED47E427}" srcId="{CD185DE1-3257-4E3C-8868-DE721F1089AE}" destId="{86195620-A702-4494-8FAF-710D8C83FCA9}" srcOrd="0" destOrd="0" parTransId="{12EFE009-AD55-42AF-A47E-8A31FFE6CEFA}" sibTransId="{802B4004-270D-4FBB-88FA-47F5AF3784D2}"/>
    <dgm:cxn modelId="{90F3AAD9-4D78-4888-AB82-356E578FE2FD}" srcId="{1E12526E-F8CD-46C9-A3F0-133F8A8BD54B}" destId="{9F452C88-C1F5-4271-8CB1-55F89B98DD4F}" srcOrd="1" destOrd="0" parTransId="{B59E2855-C99A-4988-BF8C-B1A7E2D1E3AD}" sibTransId="{A27BEB5F-3D87-4F42-87A9-32FC5254B573}"/>
    <dgm:cxn modelId="{819E0663-6704-4F2F-BDB4-A24EF8825A02}" srcId="{57322CFF-1901-47D1-8D59-5EC446668042}" destId="{1E12526E-F8CD-46C9-A3F0-133F8A8BD54B}" srcOrd="1" destOrd="0" parTransId="{24C32CDE-2E02-416C-A2A7-0D9B37F8B6E3}" sibTransId="{1D18C275-B478-4572-9496-503CE02A8B03}"/>
    <dgm:cxn modelId="{0D2C2E55-4603-41B6-BC8D-78A23F9BAA39}" type="presParOf" srcId="{92E92892-6DC8-4B26-B007-4CA9D21456BD}" destId="{AE6F1480-A3BF-4AF3-8C72-F2A1C3EDE645}" srcOrd="0" destOrd="0" presId="urn:microsoft.com/office/officeart/2005/8/layout/process4"/>
    <dgm:cxn modelId="{76153EAC-4DAF-4E11-B675-7C3933403A7C}" type="presParOf" srcId="{AE6F1480-A3BF-4AF3-8C72-F2A1C3EDE645}" destId="{7B3A1E0A-B2BC-4CC8-8AB3-41C2A1FAB1DB}" srcOrd="0" destOrd="0" presId="urn:microsoft.com/office/officeart/2005/8/layout/process4"/>
    <dgm:cxn modelId="{6A004EFB-FCE2-48E7-A89D-DDE86C021634}" type="presParOf" srcId="{AE6F1480-A3BF-4AF3-8C72-F2A1C3EDE645}" destId="{03B686B2-E5AF-410B-8993-E49F16119A1F}" srcOrd="1" destOrd="0" presId="urn:microsoft.com/office/officeart/2005/8/layout/process4"/>
    <dgm:cxn modelId="{D633FD74-F8E0-4260-8B46-D4A627A4506C}" type="presParOf" srcId="{AE6F1480-A3BF-4AF3-8C72-F2A1C3EDE645}" destId="{5A329AA2-2E34-4D42-93F7-A13E0A837FF2}" srcOrd="2" destOrd="0" presId="urn:microsoft.com/office/officeart/2005/8/layout/process4"/>
    <dgm:cxn modelId="{FB2F6095-0259-4B3D-A2C9-D58157E7F48D}" type="presParOf" srcId="{5A329AA2-2E34-4D42-93F7-A13E0A837FF2}" destId="{76CEA3CD-95B4-44D0-A2C9-46DBAE6EDC37}" srcOrd="0" destOrd="0" presId="urn:microsoft.com/office/officeart/2005/8/layout/process4"/>
    <dgm:cxn modelId="{C7893BE8-D3C7-4F9D-9A46-781F6D738282}" type="presParOf" srcId="{92E92892-6DC8-4B26-B007-4CA9D21456BD}" destId="{B4E18343-E3FE-4AE9-97BE-7A26117A1E74}" srcOrd="1" destOrd="0" presId="urn:microsoft.com/office/officeart/2005/8/layout/process4"/>
    <dgm:cxn modelId="{D3551EFA-36CE-417B-A401-80B2F4DE4861}" type="presParOf" srcId="{92E92892-6DC8-4B26-B007-4CA9D21456BD}" destId="{416BBA54-8E6D-4F62-A4AC-FF9D2BB2D6E3}" srcOrd="2" destOrd="0" presId="urn:microsoft.com/office/officeart/2005/8/layout/process4"/>
    <dgm:cxn modelId="{C4EF9318-58B1-4ED8-B729-029BF7098C03}" type="presParOf" srcId="{416BBA54-8E6D-4F62-A4AC-FF9D2BB2D6E3}" destId="{F3368572-9813-4CBD-9577-38057FDA10A2}" srcOrd="0" destOrd="0" presId="urn:microsoft.com/office/officeart/2005/8/layout/process4"/>
    <dgm:cxn modelId="{DC1587E9-19B9-4AF9-8EF4-64B5661CCE7F}" type="presParOf" srcId="{416BBA54-8E6D-4F62-A4AC-FF9D2BB2D6E3}" destId="{3E7409A6-1454-4487-91C8-43975ABFD51E}" srcOrd="1" destOrd="0" presId="urn:microsoft.com/office/officeart/2005/8/layout/process4"/>
    <dgm:cxn modelId="{A31ED6D3-45B1-493B-8201-CFFF4C251BF1}" type="presParOf" srcId="{416BBA54-8E6D-4F62-A4AC-FF9D2BB2D6E3}" destId="{EF74CB6C-0B24-435E-B836-F13B7BC3E4A5}" srcOrd="2" destOrd="0" presId="urn:microsoft.com/office/officeart/2005/8/layout/process4"/>
    <dgm:cxn modelId="{00867769-5AC5-412B-B142-E0FB2786E6AD}" type="presParOf" srcId="{EF74CB6C-0B24-435E-B836-F13B7BC3E4A5}" destId="{9DE0EF66-9401-43A4-85C7-86832B2E8B6A}" srcOrd="0" destOrd="0" presId="urn:microsoft.com/office/officeart/2005/8/layout/process4"/>
    <dgm:cxn modelId="{6068CB10-535D-4308-B99D-7C7914589588}" type="presParOf" srcId="{EF74CB6C-0B24-435E-B836-F13B7BC3E4A5}" destId="{32D3B0A3-FE57-44B3-84DD-A20E3BBDE9E2}" srcOrd="1" destOrd="0" presId="urn:microsoft.com/office/officeart/2005/8/layout/process4"/>
    <dgm:cxn modelId="{A4629557-490B-462C-8E60-984A747DFCD5}" type="presParOf" srcId="{92E92892-6DC8-4B26-B007-4CA9D21456BD}" destId="{4F843B12-913A-4D19-85AC-108704B501BC}" srcOrd="3" destOrd="0" presId="urn:microsoft.com/office/officeart/2005/8/layout/process4"/>
    <dgm:cxn modelId="{EDAA6C04-40BF-4218-8F8F-86EF57AC193F}" type="presParOf" srcId="{92E92892-6DC8-4B26-B007-4CA9D21456BD}" destId="{2DDBFE60-B98F-44BA-B27C-F43443B06E66}" srcOrd="4" destOrd="0" presId="urn:microsoft.com/office/officeart/2005/8/layout/process4"/>
    <dgm:cxn modelId="{D7F538B8-B34B-4634-949D-5913039C5D31}" type="presParOf" srcId="{2DDBFE60-B98F-44BA-B27C-F43443B06E66}" destId="{E77609F5-99DB-40BD-9DF6-1A4142E7E40D}" srcOrd="0" destOrd="0" presId="urn:microsoft.com/office/officeart/2005/8/layout/process4"/>
    <dgm:cxn modelId="{46E7EE0A-A9B0-4399-B5FE-785232277A6B}" type="presParOf" srcId="{2DDBFE60-B98F-44BA-B27C-F43443B06E66}" destId="{B9B386E0-07D8-4849-B0D0-F6D4F42E230E}" srcOrd="1" destOrd="0" presId="urn:microsoft.com/office/officeart/2005/8/layout/process4"/>
    <dgm:cxn modelId="{2A30B4DD-8F02-43FD-AE56-F0F7E945F2CC}" type="presParOf" srcId="{2DDBFE60-B98F-44BA-B27C-F43443B06E66}" destId="{D15DC630-2C79-4D27-A46A-E69E919FC703}" srcOrd="2" destOrd="0" presId="urn:microsoft.com/office/officeart/2005/8/layout/process4"/>
    <dgm:cxn modelId="{069C7211-FF84-46D9-AD69-EC9780445561}" type="presParOf" srcId="{D15DC630-2C79-4D27-A46A-E69E919FC703}" destId="{FA825AAC-2CF8-499B-9AF0-D1A71E3758DF}" srcOrd="0" destOrd="0" presId="urn:microsoft.com/office/officeart/2005/8/layout/process4"/>
    <dgm:cxn modelId="{B1BD2299-7299-4C9E-8621-A11E2394041C}" type="presParOf" srcId="{D15DC630-2C79-4D27-A46A-E69E919FC703}" destId="{543398DB-CAD8-41EB-A0BF-491AA8B335D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20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70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15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3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95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77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667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16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8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9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86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33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09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78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E57E-5129-4A67-8B2B-B871289EF23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87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E57E-5129-4A67-8B2B-B871289EF23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55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51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0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2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0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6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07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5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1F93-42D3-4309-BA09-285A4B9DE9C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185-AD91-4D38-93DB-EA459E1C8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8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=""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=""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=""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=""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=""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=""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959724" y="47980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80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=""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=""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9235" y="691770"/>
            <a:ext cx="8851889" cy="39543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409985" y="362718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08898" y="1001998"/>
            <a:ext cx="8994765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Emotional Analysis and Evaluation of Positive and Negative Aspects </a:t>
            </a:r>
            <a:r>
              <a:rPr lang="en-US" altLang="zh-CN" sz="36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Based </a:t>
            </a:r>
            <a:r>
              <a:rPr lang="en-US" altLang="zh-CN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on </a:t>
            </a:r>
            <a:endParaRPr lang="en-US" altLang="zh-CN" sz="3600" dirty="0" smtClean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36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Comprehensive </a:t>
            </a:r>
            <a:r>
              <a:rPr lang="en-US" altLang="zh-CN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Quality Evaluation </a:t>
            </a:r>
            <a:endParaRPr lang="en-US" altLang="zh-CN" sz="3600" dirty="0" smtClean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36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in </a:t>
            </a:r>
            <a:r>
              <a:rPr lang="en-US" altLang="zh-CN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Tsinghua University High School</a:t>
            </a:r>
            <a:endParaRPr lang="zh-CN" altLang="en-US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47306" y="366791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Date: 05/23/2019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67837" y="364026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132049" y="3655571"/>
            <a:ext cx="248491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Presenter: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Zhaoyang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 Tian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1493457" y="3676082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47319" y="3706272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086664" y="87313"/>
            <a:ext cx="2970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Data Extraction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086664" y="610533"/>
            <a:ext cx="297068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216496" y="777817"/>
            <a:ext cx="87110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Data </a:t>
            </a:r>
            <a:r>
              <a:rPr lang="en-US" altLang="zh-CN" sz="2400" dirty="0"/>
              <a:t>in the CQE system of grade G17(senior 2 in 2018-2019 academic year) in Tsinghua University High School from February, 2018 to June, </a:t>
            </a:r>
            <a:r>
              <a:rPr lang="en-US" altLang="zh-CN" sz="2400" dirty="0" smtClean="0"/>
              <a:t>2018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6 dimensions to study, which are PE Practices(</a:t>
            </a:r>
            <a:r>
              <a:rPr lang="zh-CN" altLang="en-US" sz="2400" dirty="0"/>
              <a:t>体育类实践活动</a:t>
            </a:r>
            <a:r>
              <a:rPr lang="en-US" altLang="zh-CN" sz="2400" dirty="0"/>
              <a:t>), Innovative Achievement(</a:t>
            </a:r>
            <a:r>
              <a:rPr lang="zh-CN" altLang="en-US" sz="2400" dirty="0"/>
              <a:t>创新成果</a:t>
            </a:r>
            <a:r>
              <a:rPr lang="en-US" altLang="zh-CN" sz="2400" dirty="0"/>
              <a:t>), Excursion Experiences(</a:t>
            </a:r>
            <a:r>
              <a:rPr lang="zh-CN" altLang="en-US" sz="2400" dirty="0"/>
              <a:t>游学经历</a:t>
            </a:r>
            <a:r>
              <a:rPr lang="en-US" altLang="zh-CN" sz="2400" dirty="0"/>
              <a:t>), Club Events(</a:t>
            </a:r>
            <a:r>
              <a:rPr lang="zh-CN" altLang="en-US" sz="2400" dirty="0"/>
              <a:t>社团活动</a:t>
            </a:r>
            <a:r>
              <a:rPr lang="en-US" altLang="zh-CN" sz="2400" dirty="0"/>
              <a:t>), Artistic Achievements(</a:t>
            </a:r>
            <a:r>
              <a:rPr lang="zh-CN" altLang="en-US" sz="2400" dirty="0"/>
              <a:t>艺术成果展示</a:t>
            </a:r>
            <a:r>
              <a:rPr lang="en-US" altLang="zh-CN" sz="2400" dirty="0"/>
              <a:t>), and Artistic Practices(</a:t>
            </a:r>
            <a:r>
              <a:rPr lang="zh-CN" altLang="en-US" sz="2400" dirty="0"/>
              <a:t>艺术类实践活动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65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78027" y="725609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1694259" y="2534400"/>
            <a:ext cx="61950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4259" y="1888069"/>
            <a:ext cx="63088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JIEBA Word Segmentation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69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354660" y="87313"/>
            <a:ext cx="4944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JIEBA 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Word Segmentation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354660" y="610533"/>
            <a:ext cx="49448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216496" y="777817"/>
            <a:ext cx="8711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Divide </a:t>
            </a:r>
            <a:r>
              <a:rPr lang="en-US" altLang="zh-CN" sz="2400" dirty="0"/>
              <a:t>sentences into separate </a:t>
            </a:r>
            <a:r>
              <a:rPr lang="en-US" altLang="zh-CN" sz="2400" dirty="0" smtClean="0"/>
              <a:t>words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Word </a:t>
            </a:r>
            <a:r>
              <a:rPr lang="en-US" altLang="zh-CN" sz="2400" dirty="0"/>
              <a:t>frequency </a:t>
            </a:r>
            <a:r>
              <a:rPr lang="en-US" altLang="zh-CN" sz="2400" dirty="0" smtClean="0"/>
              <a:t>analysis with </a:t>
            </a:r>
            <a:r>
              <a:rPr lang="en-US" altLang="zh-CN" sz="2400" dirty="0" err="1" smtClean="0"/>
              <a:t>stopwords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1" y="1995409"/>
            <a:ext cx="4572000" cy="2752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39" y="1995409"/>
            <a:ext cx="45720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4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78027" y="725609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3090861" y="2534400"/>
            <a:ext cx="340189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1" y="1888069"/>
            <a:ext cx="34018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WORDCLOUD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49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354660" y="87313"/>
            <a:ext cx="4944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JIEBA 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Word Segmentation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354660" y="610533"/>
            <a:ext cx="49448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216496" y="777817"/>
            <a:ext cx="8711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With the aid of WORDCLOUD </a:t>
            </a:r>
            <a:r>
              <a:rPr lang="en-US" altLang="zh-CN" sz="2400" dirty="0" smtClean="0"/>
              <a:t>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Generates </a:t>
            </a:r>
            <a:r>
              <a:rPr lang="en-US" altLang="zh-CN" sz="2400" dirty="0" err="1"/>
              <a:t>wordclouds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through set </a:t>
            </a:r>
            <a:r>
              <a:rPr lang="en-US" altLang="zh-CN" sz="2400" dirty="0"/>
              <a:t>of </a:t>
            </a:r>
            <a:r>
              <a:rPr lang="en-US" altLang="zh-CN" sz="2400" dirty="0" smtClean="0"/>
              <a:t>parameters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0" t="7764" r="24757" b="8433"/>
          <a:stretch/>
        </p:blipFill>
        <p:spPr>
          <a:xfrm>
            <a:off x="955457" y="1978146"/>
            <a:ext cx="3696442" cy="31535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9742" r="24951" b="9026"/>
          <a:stretch/>
        </p:blipFill>
        <p:spPr>
          <a:xfrm>
            <a:off x="4651899" y="1978146"/>
            <a:ext cx="3719870" cy="31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9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78027" y="725609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2243514" y="2534400"/>
            <a:ext cx="50965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514" y="1888069"/>
            <a:ext cx="5096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Emotional Evaluation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89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745962" y="-30322"/>
            <a:ext cx="36038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Emotional Analysis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786455" y="492898"/>
            <a:ext cx="35892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89577" y="621256"/>
            <a:ext cx="8301814" cy="4398529"/>
            <a:chOff x="389577" y="621256"/>
            <a:chExt cx="8301814" cy="4398529"/>
          </a:xfrm>
        </p:grpSpPr>
        <p:sp>
          <p:nvSpPr>
            <p:cNvPr id="26" name="文本框 25"/>
            <p:cNvSpPr txBox="1"/>
            <p:nvPr/>
          </p:nvSpPr>
          <p:spPr>
            <a:xfrm>
              <a:off x="6804958" y="804968"/>
              <a:ext cx="145716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Beginning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462329" y="1713323"/>
              <a:ext cx="214242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cs typeface="Times New Roman" panose="02020603050405020304" pitchFamily="18" charset="0"/>
                </a:rPr>
                <a:t>Enumeration of word lists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375687" y="2840819"/>
              <a:ext cx="231570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cs typeface="Times New Roman" panose="02020603050405020304" pitchFamily="18" charset="0"/>
                </a:rPr>
                <a:t>Preparation of the data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75686" y="4188788"/>
              <a:ext cx="231570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Number of Positive words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924072" y="1624998"/>
              <a:ext cx="258579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Number of exclamation </a:t>
              </a:r>
              <a:r>
                <a:rPr lang="en-US" altLang="zh-CN" sz="2400" dirty="0">
                  <a:cs typeface="Times New Roman" panose="02020603050405020304" pitchFamily="18" charset="0"/>
                </a:rPr>
                <a:t>marks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998734" y="3065419"/>
              <a:ext cx="19261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Number of Degree words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106379" y="637733"/>
              <a:ext cx="222118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Number of reverse </a:t>
              </a:r>
              <a:r>
                <a:rPr lang="en-US" altLang="zh-CN" sz="2400" dirty="0">
                  <a:cs typeface="Times New Roman" panose="02020603050405020304" pitchFamily="18" charset="0"/>
                </a:rPr>
                <a:t>words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31271" y="621256"/>
              <a:ext cx="69215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End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箭头连接符 33"/>
            <p:cNvCxnSpPr>
              <a:stCxn id="26" idx="2"/>
              <a:endCxn id="27" idx="0"/>
            </p:cNvCxnSpPr>
            <p:nvPr/>
          </p:nvCxnSpPr>
          <p:spPr>
            <a:xfrm>
              <a:off x="7533539" y="1266633"/>
              <a:ext cx="0" cy="4466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7" idx="2"/>
              <a:endCxn id="28" idx="0"/>
            </p:cNvCxnSpPr>
            <p:nvPr/>
          </p:nvCxnSpPr>
          <p:spPr>
            <a:xfrm>
              <a:off x="7533539" y="2544320"/>
              <a:ext cx="0" cy="296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8" idx="2"/>
              <a:endCxn id="29" idx="0"/>
            </p:cNvCxnSpPr>
            <p:nvPr/>
          </p:nvCxnSpPr>
          <p:spPr>
            <a:xfrm flipH="1">
              <a:off x="7533538" y="3671816"/>
              <a:ext cx="1" cy="516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52" idx="0"/>
              <a:endCxn id="33" idx="2"/>
            </p:cNvCxnSpPr>
            <p:nvPr/>
          </p:nvCxnSpPr>
          <p:spPr>
            <a:xfrm flipV="1">
              <a:off x="1476048" y="1082921"/>
              <a:ext cx="1299" cy="3858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879954" y="4179335"/>
              <a:ext cx="218689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Number of Negative words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89577" y="3585341"/>
              <a:ext cx="217294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Score of a single sentence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81345" y="2428804"/>
              <a:ext cx="159200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Score of a paragraph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41" name="左大括号 40"/>
            <p:cNvSpPr/>
            <p:nvPr/>
          </p:nvSpPr>
          <p:spPr>
            <a:xfrm>
              <a:off x="2677819" y="880961"/>
              <a:ext cx="108639" cy="3788617"/>
            </a:xfrm>
            <a:prstGeom prst="leftBrace">
              <a:avLst>
                <a:gd name="adj1" fmla="val 40433"/>
                <a:gd name="adj2" fmla="val 8409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5119678" y="3213728"/>
              <a:ext cx="125617" cy="1194185"/>
            </a:xfrm>
            <a:prstGeom prst="leftBrace">
              <a:avLst>
                <a:gd name="adj1" fmla="val 40433"/>
                <a:gd name="adj2" fmla="val 2410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345712" y="3068151"/>
              <a:ext cx="32831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345712" y="3585341"/>
              <a:ext cx="32831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345712" y="4103562"/>
              <a:ext cx="6726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087559" y="2506545"/>
              <a:ext cx="107849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Weight</a:t>
              </a:r>
            </a:p>
          </p:txBody>
        </p:sp>
        <p:cxnSp>
          <p:nvCxnSpPr>
            <p:cNvPr id="47" name="直接箭头连接符 46"/>
            <p:cNvCxnSpPr>
              <a:stCxn id="29" idx="1"/>
              <a:endCxn id="38" idx="3"/>
            </p:cNvCxnSpPr>
            <p:nvPr/>
          </p:nvCxnSpPr>
          <p:spPr>
            <a:xfrm flipH="1" flipV="1">
              <a:off x="5066853" y="4594834"/>
              <a:ext cx="1308833" cy="94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38" idx="0"/>
              <a:endCxn id="31" idx="2"/>
            </p:cNvCxnSpPr>
            <p:nvPr/>
          </p:nvCxnSpPr>
          <p:spPr>
            <a:xfrm flipH="1" flipV="1">
              <a:off x="3961826" y="3896416"/>
              <a:ext cx="11578" cy="2829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9" idx="0"/>
              <a:endCxn id="40" idx="2"/>
            </p:cNvCxnSpPr>
            <p:nvPr/>
          </p:nvCxnSpPr>
          <p:spPr>
            <a:xfrm flipV="1">
              <a:off x="1476048" y="3259801"/>
              <a:ext cx="1299" cy="3255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1" idx="0"/>
              <a:endCxn id="30" idx="2"/>
            </p:cNvCxnSpPr>
            <p:nvPr/>
          </p:nvCxnSpPr>
          <p:spPr>
            <a:xfrm flipV="1">
              <a:off x="3961826" y="2455995"/>
              <a:ext cx="255146" cy="6094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0" idx="0"/>
              <a:endCxn id="32" idx="2"/>
            </p:cNvCxnSpPr>
            <p:nvPr/>
          </p:nvCxnSpPr>
          <p:spPr>
            <a:xfrm flipH="1" flipV="1">
              <a:off x="4216971" y="1468730"/>
              <a:ext cx="1" cy="1562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760278" y="1468730"/>
              <a:ext cx="143154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Cross-test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52"/>
            <p:cNvCxnSpPr>
              <a:stCxn id="40" idx="0"/>
              <a:endCxn id="52" idx="2"/>
            </p:cNvCxnSpPr>
            <p:nvPr/>
          </p:nvCxnSpPr>
          <p:spPr>
            <a:xfrm flipH="1" flipV="1">
              <a:off x="1476048" y="1930395"/>
              <a:ext cx="1299" cy="4984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958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78027" y="725609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1504337" y="2548231"/>
            <a:ext cx="657494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337" y="1848430"/>
            <a:ext cx="65749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Supporting Vector Machine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00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250721" y="87313"/>
            <a:ext cx="51527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Supporting Vector Machine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354660" y="610533"/>
            <a:ext cx="49448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228653" y="1702787"/>
            <a:ext cx="29939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To extract keywords of the activities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09220"/>
              </p:ext>
            </p:extLst>
          </p:nvPr>
        </p:nvGraphicFramePr>
        <p:xfrm>
          <a:off x="6431603" y="910065"/>
          <a:ext cx="2086252" cy="3955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586"/>
                <a:gridCol w="967666"/>
              </a:tblGrid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运动会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</a:rPr>
                        <a:t>249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足球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篮球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数理化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创新英语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高研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力学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厦门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84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79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都江堰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武侯祠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龙舟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763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草堂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</a:rPr>
                        <a:t>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宽窄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</a:rPr>
                        <a:t>23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21145"/>
              </p:ext>
            </p:extLst>
          </p:nvPr>
        </p:nvGraphicFramePr>
        <p:xfrm>
          <a:off x="3920135" y="784254"/>
          <a:ext cx="1813927" cy="4237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854"/>
                <a:gridCol w="590073"/>
              </a:tblGrid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华侨大学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大熊猫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四川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川剧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变脸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辩论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模联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34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艺术节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明哲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李宁杯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楷体" panose="02010609060101010101" pitchFamily="49" charset="-122"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电影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13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电视台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合唱节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艺术节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18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合唱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198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1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78027" y="725609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1915054" y="2548231"/>
            <a:ext cx="52403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282" y="1332572"/>
            <a:ext cx="531389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Evaluation of Positive </a:t>
            </a:r>
            <a:endParaRPr lang="en-US" altLang="zh-CN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and </a:t>
            </a: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Negative Aspects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93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="" xmlns:a16="http://schemas.microsoft.com/office/drawing/2014/main" id="{62962B9A-D085-43E3-A5C9-CE16E389C64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="" xmlns:a16="http://schemas.microsoft.com/office/drawing/2014/main" id="{14245B21-C5D9-4338-B7A4-0626EED40CF3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49235" y="431886"/>
            <a:ext cx="8851889" cy="39543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6">
            <a:extLst>
              <a:ext uri="{FF2B5EF4-FFF2-40B4-BE49-F238E27FC236}">
                <a16:creationId xmlns="" xmlns:a16="http://schemas.microsoft.com/office/drawing/2014/main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24" y="1610053"/>
            <a:ext cx="14804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Introduction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=""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519742" y="1568738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5" name="文本框 6">
            <a:extLst>
              <a:ext uri="{FF2B5EF4-FFF2-40B4-BE49-F238E27FC236}">
                <a16:creationId xmlns="" xmlns:a16="http://schemas.microsoft.com/office/drawing/2014/main" id="{61184507-C9F6-4FDB-B17E-E5A487B9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161" y="1598742"/>
            <a:ext cx="17764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Data Extraction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="" xmlns:a16="http://schemas.microsoft.com/office/drawing/2014/main" id="{13871200-F8FB-453F-A6A4-2CBEA7EF277D}"/>
              </a:ext>
            </a:extLst>
          </p:cNvPr>
          <p:cNvSpPr/>
          <p:nvPr/>
        </p:nvSpPr>
        <p:spPr>
          <a:xfrm>
            <a:off x="4954879" y="1569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9" name="文本框 6">
            <a:extLst>
              <a:ext uri="{FF2B5EF4-FFF2-40B4-BE49-F238E27FC236}">
                <a16:creationId xmlns="" xmlns:a16="http://schemas.microsoft.com/office/drawing/2014/main" id="{B5007828-FFEF-4D64-B1F0-9EA0FD79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24" y="2185765"/>
            <a:ext cx="29077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JIEBA Word Segmentation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="" xmlns:a16="http://schemas.microsoft.com/office/drawing/2014/main" id="{7430155F-A8F4-41BE-A29D-FE3394CA894E}"/>
              </a:ext>
            </a:extLst>
          </p:cNvPr>
          <p:cNvSpPr/>
          <p:nvPr/>
        </p:nvSpPr>
        <p:spPr>
          <a:xfrm>
            <a:off x="519742" y="2144450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3" name="文本框 6">
            <a:extLst>
              <a:ext uri="{FF2B5EF4-FFF2-40B4-BE49-F238E27FC236}">
                <a16:creationId xmlns="" xmlns:a16="http://schemas.microsoft.com/office/drawing/2014/main" id="{E0ECE42C-09E8-42E7-9BB1-04B2D77D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748" y="2211698"/>
            <a:ext cx="16120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WORDCLOUD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="" xmlns:a16="http://schemas.microsoft.com/office/drawing/2014/main" id="{9DD90895-C501-4657-BA08-133F6D252F6B}"/>
              </a:ext>
            </a:extLst>
          </p:cNvPr>
          <p:cNvSpPr/>
          <p:nvPr/>
        </p:nvSpPr>
        <p:spPr>
          <a:xfrm>
            <a:off x="4954879" y="2144450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="" xmlns:a16="http://schemas.microsoft.com/office/drawing/2014/main" id="{5F1E62D9-AF5D-4FDB-A844-18FECB1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620" y="595595"/>
            <a:ext cx="221165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36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Agenda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="" xmlns:a16="http://schemas.microsoft.com/office/drawing/2014/main" id="{09A37DD0-34D6-48F8-95CE-BF28EF85D24B}"/>
              </a:ext>
            </a:extLst>
          </p:cNvPr>
          <p:cNvCxnSpPr/>
          <p:nvPr/>
        </p:nvCxnSpPr>
        <p:spPr>
          <a:xfrm>
            <a:off x="3668151" y="1242556"/>
            <a:ext cx="212659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6">
            <a:extLst>
              <a:ext uri="{FF2B5EF4-FFF2-40B4-BE49-F238E27FC236}">
                <a16:creationId xmlns="" xmlns:a16="http://schemas.microsoft.com/office/drawing/2014/main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635" y="2784339"/>
            <a:ext cx="23693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Emotional Evaluation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547353" y="2743024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文本框 6">
            <a:extLst>
              <a:ext uri="{FF2B5EF4-FFF2-40B4-BE49-F238E27FC236}">
                <a16:creationId xmlns="" xmlns:a16="http://schemas.microsoft.com/office/drawing/2014/main" id="{61184507-C9F6-4FDB-B17E-E5A487B9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772" y="2773028"/>
            <a:ext cx="30258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Supporting Vector Machine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="" xmlns:a16="http://schemas.microsoft.com/office/drawing/2014/main" id="{13871200-F8FB-453F-A6A4-2CBEA7EF277D}"/>
              </a:ext>
            </a:extLst>
          </p:cNvPr>
          <p:cNvSpPr/>
          <p:nvPr/>
        </p:nvSpPr>
        <p:spPr>
          <a:xfrm>
            <a:off x="4982490" y="2744179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" name="文本框 6">
            <a:extLst>
              <a:ext uri="{FF2B5EF4-FFF2-40B4-BE49-F238E27FC236}">
                <a16:creationId xmlns="" xmlns:a16="http://schemas.microsoft.com/office/drawing/2014/main" id="{B5007828-FFEF-4D64-B1F0-9EA0FD79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635" y="3360051"/>
            <a:ext cx="47112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Evaluation of Positive and Negative Aspects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7430155F-A8F4-41BE-A29D-FE3394CA894E}"/>
              </a:ext>
            </a:extLst>
          </p:cNvPr>
          <p:cNvSpPr/>
          <p:nvPr/>
        </p:nvSpPr>
        <p:spPr>
          <a:xfrm>
            <a:off x="547353" y="3318736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文本框 6">
            <a:extLst>
              <a:ext uri="{FF2B5EF4-FFF2-40B4-BE49-F238E27FC236}">
                <a16:creationId xmlns="" xmlns:a16="http://schemas.microsoft.com/office/drawing/2014/main" id="{E0ECE42C-09E8-42E7-9BB1-04B2D77D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22" y="3939644"/>
            <a:ext cx="13195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Conclusion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9DD90895-C501-4657-BA08-133F6D252F6B}"/>
              </a:ext>
            </a:extLst>
          </p:cNvPr>
          <p:cNvSpPr/>
          <p:nvPr/>
        </p:nvSpPr>
        <p:spPr>
          <a:xfrm>
            <a:off x="547353" y="3872396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0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452761" y="87313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Evaluation of Positive 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and 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Negative Aspects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514905" y="683582"/>
            <a:ext cx="7918881" cy="3550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202020" y="1795725"/>
            <a:ext cx="87110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</a:t>
            </a:r>
            <a:r>
              <a:rPr lang="en-US" altLang="zh-CN" sz="2400" dirty="0" smtClean="0"/>
              <a:t>earch </a:t>
            </a:r>
            <a:r>
              <a:rPr lang="en-US" altLang="zh-CN" sz="2400" dirty="0"/>
              <a:t>the pieces of data that contains the fields of the names of hot </a:t>
            </a:r>
            <a:r>
              <a:rPr lang="en-US" altLang="zh-CN" sz="2400" dirty="0" smtClean="0"/>
              <a:t>activities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Find </a:t>
            </a:r>
            <a:r>
              <a:rPr lang="en-US" altLang="zh-CN" sz="2400" dirty="0"/>
              <a:t>the positive and negative aspects of the activities </a:t>
            </a:r>
            <a:r>
              <a:rPr lang="en-US" altLang="zh-CN" sz="2400" dirty="0" smtClean="0"/>
              <a:t>manually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796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78027" y="725609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3202073" y="2548231"/>
            <a:ext cx="273985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073" y="1901900"/>
            <a:ext cx="27398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Conclusion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84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470014" y="113722"/>
            <a:ext cx="2175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Conclusion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470014" y="636942"/>
            <a:ext cx="223832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53266" y="636942"/>
            <a:ext cx="90907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“Nervous”(</a:t>
            </a:r>
            <a:r>
              <a:rPr lang="zh-CN" altLang="en-US" sz="2400" dirty="0"/>
              <a:t>紧张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: treated </a:t>
            </a:r>
            <a:r>
              <a:rPr lang="en-US" altLang="zh-CN" sz="2400" dirty="0"/>
              <a:t>as negative in sports </a:t>
            </a:r>
            <a:r>
              <a:rPr lang="en-US" altLang="zh-CN" sz="2400" dirty="0" smtClean="0"/>
              <a:t>activities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Too </a:t>
            </a:r>
            <a:r>
              <a:rPr lang="en-US" altLang="zh-CN" sz="2400" dirty="0"/>
              <a:t>less words in a piece of </a:t>
            </a:r>
            <a:r>
              <a:rPr lang="en-US" altLang="zh-CN" sz="2400" dirty="0" smtClean="0"/>
              <a:t>data: a negative one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“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isit”(</a:t>
            </a:r>
            <a:r>
              <a:rPr lang="zh-CN" altLang="en-US" sz="2400" dirty="0"/>
              <a:t>参观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“observe”(</a:t>
            </a:r>
            <a:r>
              <a:rPr lang="zh-CN" altLang="en-US" sz="2400" dirty="0" smtClean="0"/>
              <a:t>观察</a:t>
            </a:r>
            <a:r>
              <a:rPr lang="en-US" altLang="zh-CN" sz="2400" dirty="0" smtClean="0"/>
              <a:t>): negative/ “participate”(</a:t>
            </a:r>
            <a:r>
              <a:rPr lang="zh-CN" altLang="en-US" sz="2400" dirty="0"/>
              <a:t>参加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“involvement”(</a:t>
            </a:r>
            <a:r>
              <a:rPr lang="zh-CN" altLang="en-US" sz="2400" dirty="0"/>
              <a:t>体验</a:t>
            </a:r>
            <a:r>
              <a:rPr lang="en-US" altLang="zh-CN" sz="2400" dirty="0" smtClean="0"/>
              <a:t>): positive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Data </a:t>
            </a:r>
            <a:r>
              <a:rPr lang="en-US" altLang="zh-CN" sz="2400" dirty="0"/>
              <a:t>related to innovative achievements, excursion experience, club events are very likely to be viewed as positive.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</a:t>
            </a:r>
            <a:r>
              <a:rPr lang="en-US" altLang="zh-CN" sz="2400" dirty="0"/>
              <a:t>piece of descriptive data is more likely to be positive than a piece of narrative data.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64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09B51B13-D3DA-43D6-82B4-A91419B1F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217" y="11368"/>
            <a:ext cx="4175960" cy="513917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7D70A6CD-5EBC-47FE-9E0E-5956EF37CA04}"/>
              </a:ext>
            </a:extLst>
          </p:cNvPr>
          <p:cNvSpPr/>
          <p:nvPr/>
        </p:nvSpPr>
        <p:spPr>
          <a:xfrm>
            <a:off x="292581" y="0"/>
            <a:ext cx="4175960" cy="514349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CB032F11-EA9A-4D95-B60F-C93CD6108D20}"/>
              </a:ext>
            </a:extLst>
          </p:cNvPr>
          <p:cNvSpPr/>
          <p:nvPr/>
        </p:nvSpPr>
        <p:spPr>
          <a:xfrm>
            <a:off x="723588" y="385221"/>
            <a:ext cx="3444810" cy="4479590"/>
          </a:xfrm>
          <a:prstGeom prst="rect">
            <a:avLst/>
          </a:prstGeom>
          <a:solidFill>
            <a:schemeClr val="accent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F99752B4-5C89-4BB0-90BB-1C0676D5DA4F}"/>
              </a:ext>
            </a:extLst>
          </p:cNvPr>
          <p:cNvSpPr/>
          <p:nvPr/>
        </p:nvSpPr>
        <p:spPr>
          <a:xfrm>
            <a:off x="722952" y="2106315"/>
            <a:ext cx="3565654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000" b="1" spc="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  <a:endParaRPr lang="zh-CN" altLang="en-US" sz="3000" b="1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5318A37A-F8FE-4E8A-BF86-D3AE61B979F9}"/>
              </a:ext>
            </a:extLst>
          </p:cNvPr>
          <p:cNvCxnSpPr>
            <a:cxnSpLocks/>
          </p:cNvCxnSpPr>
          <p:nvPr/>
        </p:nvCxnSpPr>
        <p:spPr>
          <a:xfrm>
            <a:off x="838026" y="1886255"/>
            <a:ext cx="13782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66B967FB-2DB7-4BCC-8646-3A4564CCB99B}"/>
              </a:ext>
            </a:extLst>
          </p:cNvPr>
          <p:cNvCxnSpPr>
            <a:cxnSpLocks/>
          </p:cNvCxnSpPr>
          <p:nvPr/>
        </p:nvCxnSpPr>
        <p:spPr>
          <a:xfrm>
            <a:off x="838026" y="2875044"/>
            <a:ext cx="8126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igning-contract_66138"/>
          <p:cNvSpPr>
            <a:spLocks noChangeAspect="1"/>
          </p:cNvSpPr>
          <p:nvPr/>
        </p:nvSpPr>
        <p:spPr bwMode="auto">
          <a:xfrm>
            <a:off x="996661" y="1148562"/>
            <a:ext cx="530498" cy="530196"/>
          </a:xfrm>
          <a:custGeom>
            <a:avLst/>
            <a:gdLst>
              <a:gd name="connsiteX0" fmla="*/ 177088 w 577759"/>
              <a:gd name="connsiteY0" fmla="*/ 396051 h 577432"/>
              <a:gd name="connsiteX1" fmla="*/ 185388 w 577759"/>
              <a:gd name="connsiteY1" fmla="*/ 400653 h 577432"/>
              <a:gd name="connsiteX2" fmla="*/ 178010 w 577759"/>
              <a:gd name="connsiteY2" fmla="*/ 436543 h 577432"/>
              <a:gd name="connsiteX3" fmla="*/ 184466 w 577759"/>
              <a:gd name="connsiteY3" fmla="*/ 440224 h 577432"/>
              <a:gd name="connsiteX4" fmla="*/ 186310 w 577759"/>
              <a:gd name="connsiteY4" fmla="*/ 442985 h 577432"/>
              <a:gd name="connsiteX5" fmla="*/ 201988 w 577759"/>
              <a:gd name="connsiteY5" fmla="*/ 452188 h 577432"/>
              <a:gd name="connsiteX6" fmla="*/ 204755 w 577759"/>
              <a:gd name="connsiteY6" fmla="*/ 458630 h 577432"/>
              <a:gd name="connsiteX7" fmla="*/ 274843 w 577759"/>
              <a:gd name="connsiteY7" fmla="*/ 460470 h 577432"/>
              <a:gd name="connsiteX8" fmla="*/ 274843 w 577759"/>
              <a:gd name="connsiteY8" fmla="*/ 480716 h 577432"/>
              <a:gd name="connsiteX9" fmla="*/ 206599 w 577759"/>
              <a:gd name="connsiteY9" fmla="*/ 478876 h 577432"/>
              <a:gd name="connsiteX10" fmla="*/ 194610 w 577759"/>
              <a:gd name="connsiteY10" fmla="*/ 481636 h 577432"/>
              <a:gd name="connsiteX11" fmla="*/ 183544 w 577759"/>
              <a:gd name="connsiteY11" fmla="*/ 473354 h 577432"/>
              <a:gd name="connsiteX12" fmla="*/ 183544 w 577759"/>
              <a:gd name="connsiteY12" fmla="*/ 466912 h 577432"/>
              <a:gd name="connsiteX13" fmla="*/ 178933 w 577759"/>
              <a:gd name="connsiteY13" fmla="*/ 474274 h 577432"/>
              <a:gd name="connsiteX14" fmla="*/ 161410 w 577759"/>
              <a:gd name="connsiteY14" fmla="*/ 465992 h 577432"/>
              <a:gd name="connsiteX15" fmla="*/ 162333 w 577759"/>
              <a:gd name="connsiteY15" fmla="*/ 464151 h 577432"/>
              <a:gd name="connsiteX16" fmla="*/ 163255 w 577759"/>
              <a:gd name="connsiteY16" fmla="*/ 460470 h 577432"/>
              <a:gd name="connsiteX17" fmla="*/ 156799 w 577759"/>
              <a:gd name="connsiteY17" fmla="*/ 466912 h 577432"/>
              <a:gd name="connsiteX18" fmla="*/ 140199 w 577759"/>
              <a:gd name="connsiteY18" fmla="*/ 456789 h 577432"/>
              <a:gd name="connsiteX19" fmla="*/ 154033 w 577759"/>
              <a:gd name="connsiteY19" fmla="*/ 435623 h 577432"/>
              <a:gd name="connsiteX20" fmla="*/ 103311 w 577759"/>
              <a:gd name="connsiteY20" fmla="*/ 495441 h 577432"/>
              <a:gd name="connsiteX21" fmla="*/ 85789 w 577759"/>
              <a:gd name="connsiteY21" fmla="*/ 485318 h 577432"/>
              <a:gd name="connsiteX22" fmla="*/ 143888 w 577759"/>
              <a:gd name="connsiteY22" fmla="*/ 417217 h 577432"/>
              <a:gd name="connsiteX23" fmla="*/ 177088 w 577759"/>
              <a:gd name="connsiteY23" fmla="*/ 396051 h 577432"/>
              <a:gd name="connsiteX24" fmla="*/ 326592 w 577759"/>
              <a:gd name="connsiteY24" fmla="*/ 382185 h 577432"/>
              <a:gd name="connsiteX25" fmla="*/ 324748 w 577759"/>
              <a:gd name="connsiteY25" fmla="*/ 412582 h 577432"/>
              <a:gd name="connsiteX26" fmla="*/ 340423 w 577759"/>
              <a:gd name="connsiteY26" fmla="*/ 420871 h 577432"/>
              <a:gd name="connsiteX27" fmla="*/ 355177 w 577759"/>
              <a:gd name="connsiteY27" fmla="*/ 430082 h 577432"/>
              <a:gd name="connsiteX28" fmla="*/ 380995 w 577759"/>
              <a:gd name="connsiteY28" fmla="*/ 413503 h 577432"/>
              <a:gd name="connsiteX29" fmla="*/ 356099 w 577759"/>
              <a:gd name="connsiteY29" fmla="*/ 393238 h 577432"/>
              <a:gd name="connsiteX30" fmla="*/ 326592 w 577759"/>
              <a:gd name="connsiteY30" fmla="*/ 382185 h 577432"/>
              <a:gd name="connsiteX31" fmla="*/ 125443 w 577759"/>
              <a:gd name="connsiteY31" fmla="*/ 299294 h 577432"/>
              <a:gd name="connsiteX32" fmla="*/ 224189 w 577759"/>
              <a:gd name="connsiteY32" fmla="*/ 299294 h 577432"/>
              <a:gd name="connsiteX33" fmla="*/ 250029 w 577759"/>
              <a:gd name="connsiteY33" fmla="*/ 326015 h 577432"/>
              <a:gd name="connsiteX34" fmla="*/ 224189 w 577759"/>
              <a:gd name="connsiteY34" fmla="*/ 351815 h 577432"/>
              <a:gd name="connsiteX35" fmla="*/ 125443 w 577759"/>
              <a:gd name="connsiteY35" fmla="*/ 351815 h 577432"/>
              <a:gd name="connsiteX36" fmla="*/ 98680 w 577759"/>
              <a:gd name="connsiteY36" fmla="*/ 326015 h 577432"/>
              <a:gd name="connsiteX37" fmla="*/ 125443 w 577759"/>
              <a:gd name="connsiteY37" fmla="*/ 299294 h 577432"/>
              <a:gd name="connsiteX38" fmla="*/ 125436 w 577759"/>
              <a:gd name="connsiteY38" fmla="*/ 200762 h 577432"/>
              <a:gd name="connsiteX39" fmla="*/ 321952 w 577759"/>
              <a:gd name="connsiteY39" fmla="*/ 200762 h 577432"/>
              <a:gd name="connsiteX40" fmla="*/ 348708 w 577759"/>
              <a:gd name="connsiteY40" fmla="*/ 227483 h 577432"/>
              <a:gd name="connsiteX41" fmla="*/ 321952 w 577759"/>
              <a:gd name="connsiteY41" fmla="*/ 253283 h 577432"/>
              <a:gd name="connsiteX42" fmla="*/ 125436 w 577759"/>
              <a:gd name="connsiteY42" fmla="*/ 253283 h 577432"/>
              <a:gd name="connsiteX43" fmla="*/ 98680 w 577759"/>
              <a:gd name="connsiteY43" fmla="*/ 227483 h 577432"/>
              <a:gd name="connsiteX44" fmla="*/ 125436 w 577759"/>
              <a:gd name="connsiteY44" fmla="*/ 200762 h 577432"/>
              <a:gd name="connsiteX45" fmla="*/ 125436 w 577759"/>
              <a:gd name="connsiteY45" fmla="*/ 103118 h 577432"/>
              <a:gd name="connsiteX46" fmla="*/ 321952 w 577759"/>
              <a:gd name="connsiteY46" fmla="*/ 103118 h 577432"/>
              <a:gd name="connsiteX47" fmla="*/ 348708 w 577759"/>
              <a:gd name="connsiteY47" fmla="*/ 128918 h 577432"/>
              <a:gd name="connsiteX48" fmla="*/ 321952 w 577759"/>
              <a:gd name="connsiteY48" fmla="*/ 155639 h 577432"/>
              <a:gd name="connsiteX49" fmla="*/ 125436 w 577759"/>
              <a:gd name="connsiteY49" fmla="*/ 155639 h 577432"/>
              <a:gd name="connsiteX50" fmla="*/ 98680 w 577759"/>
              <a:gd name="connsiteY50" fmla="*/ 128918 h 577432"/>
              <a:gd name="connsiteX51" fmla="*/ 125436 w 577759"/>
              <a:gd name="connsiteY51" fmla="*/ 103118 h 577432"/>
              <a:gd name="connsiteX52" fmla="*/ 497753 w 577759"/>
              <a:gd name="connsiteY52" fmla="*/ 64639 h 577432"/>
              <a:gd name="connsiteX53" fmla="*/ 537748 w 577759"/>
              <a:gd name="connsiteY53" fmla="*/ 78225 h 577432"/>
              <a:gd name="connsiteX54" fmla="*/ 577398 w 577759"/>
              <a:gd name="connsiteY54" fmla="*/ 121516 h 577432"/>
              <a:gd name="connsiteX55" fmla="*/ 575554 w 577759"/>
              <a:gd name="connsiteY55" fmla="*/ 130727 h 577432"/>
              <a:gd name="connsiteX56" fmla="*/ 411424 w 577759"/>
              <a:gd name="connsiteY56" fmla="*/ 415345 h 577432"/>
              <a:gd name="connsiteX57" fmla="*/ 407735 w 577759"/>
              <a:gd name="connsiteY57" fmla="*/ 419029 h 577432"/>
              <a:gd name="connsiteX58" fmla="*/ 321982 w 577759"/>
              <a:gd name="connsiteY58" fmla="*/ 476137 h 577432"/>
              <a:gd name="connsiteX59" fmla="*/ 308151 w 577759"/>
              <a:gd name="connsiteY59" fmla="*/ 476137 h 577432"/>
              <a:gd name="connsiteX60" fmla="*/ 301696 w 577759"/>
              <a:gd name="connsiteY60" fmla="*/ 464163 h 577432"/>
              <a:gd name="connsiteX61" fmla="*/ 307229 w 577759"/>
              <a:gd name="connsiteY61" fmla="*/ 361921 h 577432"/>
              <a:gd name="connsiteX62" fmla="*/ 309073 w 577759"/>
              <a:gd name="connsiteY62" fmla="*/ 355473 h 577432"/>
              <a:gd name="connsiteX63" fmla="*/ 473203 w 577759"/>
              <a:gd name="connsiteY63" fmla="*/ 71777 h 577432"/>
              <a:gd name="connsiteX64" fmla="*/ 480580 w 577759"/>
              <a:gd name="connsiteY64" fmla="*/ 66250 h 577432"/>
              <a:gd name="connsiteX65" fmla="*/ 497753 w 577759"/>
              <a:gd name="connsiteY65" fmla="*/ 64639 h 577432"/>
              <a:gd name="connsiteX66" fmla="*/ 26751 w 577759"/>
              <a:gd name="connsiteY66" fmla="*/ 0 h 577432"/>
              <a:gd name="connsiteX67" fmla="*/ 420637 w 577759"/>
              <a:gd name="connsiteY67" fmla="*/ 0 h 577432"/>
              <a:gd name="connsiteX68" fmla="*/ 447388 w 577759"/>
              <a:gd name="connsiteY68" fmla="*/ 25786 h 577432"/>
              <a:gd name="connsiteX69" fmla="*/ 447388 w 577759"/>
              <a:gd name="connsiteY69" fmla="*/ 65387 h 577432"/>
              <a:gd name="connsiteX70" fmla="*/ 394808 w 577759"/>
              <a:gd name="connsiteY70" fmla="*/ 156560 h 577432"/>
              <a:gd name="connsiteX71" fmla="*/ 394808 w 577759"/>
              <a:gd name="connsiteY71" fmla="*/ 52494 h 577432"/>
              <a:gd name="connsiteX72" fmla="*/ 52580 w 577759"/>
              <a:gd name="connsiteY72" fmla="*/ 52494 h 577432"/>
              <a:gd name="connsiteX73" fmla="*/ 52580 w 577759"/>
              <a:gd name="connsiteY73" fmla="*/ 524938 h 577432"/>
              <a:gd name="connsiteX74" fmla="*/ 394808 w 577759"/>
              <a:gd name="connsiteY74" fmla="*/ 524938 h 577432"/>
              <a:gd name="connsiteX75" fmla="*/ 394808 w 577759"/>
              <a:gd name="connsiteY75" fmla="*/ 459551 h 577432"/>
              <a:gd name="connsiteX76" fmla="*/ 422482 w 577759"/>
              <a:gd name="connsiteY76" fmla="*/ 441132 h 577432"/>
              <a:gd name="connsiteX77" fmla="*/ 434474 w 577759"/>
              <a:gd name="connsiteY77" fmla="*/ 428239 h 577432"/>
              <a:gd name="connsiteX78" fmla="*/ 447388 w 577759"/>
              <a:gd name="connsiteY78" fmla="*/ 406137 h 577432"/>
              <a:gd name="connsiteX79" fmla="*/ 447388 w 577759"/>
              <a:gd name="connsiteY79" fmla="*/ 550725 h 577432"/>
              <a:gd name="connsiteX80" fmla="*/ 420637 w 577759"/>
              <a:gd name="connsiteY80" fmla="*/ 577432 h 577432"/>
              <a:gd name="connsiteX81" fmla="*/ 26751 w 577759"/>
              <a:gd name="connsiteY81" fmla="*/ 577432 h 577432"/>
              <a:gd name="connsiteX82" fmla="*/ 0 w 577759"/>
              <a:gd name="connsiteY82" fmla="*/ 550725 h 577432"/>
              <a:gd name="connsiteX83" fmla="*/ 0 w 577759"/>
              <a:gd name="connsiteY83" fmla="*/ 25786 h 577432"/>
              <a:gd name="connsiteX84" fmla="*/ 26751 w 577759"/>
              <a:gd name="connsiteY84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77759" h="577432">
                <a:moveTo>
                  <a:pt x="177088" y="396051"/>
                </a:moveTo>
                <a:cubicBezTo>
                  <a:pt x="179855" y="396051"/>
                  <a:pt x="183544" y="397892"/>
                  <a:pt x="185388" y="400653"/>
                </a:cubicBezTo>
                <a:cubicBezTo>
                  <a:pt x="189999" y="411696"/>
                  <a:pt x="185388" y="423659"/>
                  <a:pt x="178010" y="436543"/>
                </a:cubicBezTo>
                <a:cubicBezTo>
                  <a:pt x="180777" y="436543"/>
                  <a:pt x="182621" y="438384"/>
                  <a:pt x="184466" y="440224"/>
                </a:cubicBezTo>
                <a:cubicBezTo>
                  <a:pt x="185388" y="441145"/>
                  <a:pt x="185388" y="442065"/>
                  <a:pt x="186310" y="442985"/>
                </a:cubicBezTo>
                <a:cubicBezTo>
                  <a:pt x="191844" y="442065"/>
                  <a:pt x="197377" y="444826"/>
                  <a:pt x="201988" y="452188"/>
                </a:cubicBezTo>
                <a:cubicBezTo>
                  <a:pt x="203832" y="454949"/>
                  <a:pt x="204755" y="456789"/>
                  <a:pt x="204755" y="458630"/>
                </a:cubicBezTo>
                <a:cubicBezTo>
                  <a:pt x="229654" y="454028"/>
                  <a:pt x="249943" y="460470"/>
                  <a:pt x="274843" y="460470"/>
                </a:cubicBezTo>
                <a:cubicBezTo>
                  <a:pt x="287754" y="460470"/>
                  <a:pt x="287754" y="480716"/>
                  <a:pt x="274843" y="480716"/>
                </a:cubicBezTo>
                <a:cubicBezTo>
                  <a:pt x="253632" y="480716"/>
                  <a:pt x="226888" y="468753"/>
                  <a:pt x="206599" y="478876"/>
                </a:cubicBezTo>
                <a:cubicBezTo>
                  <a:pt x="202910" y="480716"/>
                  <a:pt x="198299" y="483477"/>
                  <a:pt x="194610" y="481636"/>
                </a:cubicBezTo>
                <a:cubicBezTo>
                  <a:pt x="189999" y="479796"/>
                  <a:pt x="184466" y="478876"/>
                  <a:pt x="183544" y="473354"/>
                </a:cubicBezTo>
                <a:cubicBezTo>
                  <a:pt x="183544" y="470593"/>
                  <a:pt x="183544" y="468753"/>
                  <a:pt x="183544" y="466912"/>
                </a:cubicBezTo>
                <a:cubicBezTo>
                  <a:pt x="181699" y="469673"/>
                  <a:pt x="180777" y="471513"/>
                  <a:pt x="178933" y="474274"/>
                </a:cubicBezTo>
                <a:cubicBezTo>
                  <a:pt x="173399" y="482557"/>
                  <a:pt x="156799" y="477035"/>
                  <a:pt x="161410" y="465992"/>
                </a:cubicBezTo>
                <a:cubicBezTo>
                  <a:pt x="161410" y="465992"/>
                  <a:pt x="161410" y="465072"/>
                  <a:pt x="162333" y="464151"/>
                </a:cubicBezTo>
                <a:cubicBezTo>
                  <a:pt x="162333" y="462311"/>
                  <a:pt x="163255" y="461391"/>
                  <a:pt x="163255" y="460470"/>
                </a:cubicBezTo>
                <a:cubicBezTo>
                  <a:pt x="161410" y="462311"/>
                  <a:pt x="158644" y="464151"/>
                  <a:pt x="156799" y="466912"/>
                </a:cubicBezTo>
                <a:cubicBezTo>
                  <a:pt x="150344" y="477035"/>
                  <a:pt x="132822" y="467832"/>
                  <a:pt x="140199" y="456789"/>
                </a:cubicBezTo>
                <a:cubicBezTo>
                  <a:pt x="144811" y="449427"/>
                  <a:pt x="149422" y="442985"/>
                  <a:pt x="154033" y="435623"/>
                </a:cubicBezTo>
                <a:cubicBezTo>
                  <a:pt x="135588" y="454028"/>
                  <a:pt x="118988" y="474274"/>
                  <a:pt x="103311" y="495441"/>
                </a:cubicBezTo>
                <a:cubicBezTo>
                  <a:pt x="95011" y="504643"/>
                  <a:pt x="78411" y="495441"/>
                  <a:pt x="85789" y="485318"/>
                </a:cubicBezTo>
                <a:cubicBezTo>
                  <a:pt x="104233" y="462311"/>
                  <a:pt x="122677" y="438384"/>
                  <a:pt x="143888" y="417217"/>
                </a:cubicBezTo>
                <a:cubicBezTo>
                  <a:pt x="152188" y="408935"/>
                  <a:pt x="163255" y="396051"/>
                  <a:pt x="177088" y="396051"/>
                </a:cubicBezTo>
                <a:close/>
                <a:moveTo>
                  <a:pt x="326592" y="382185"/>
                </a:moveTo>
                <a:lnTo>
                  <a:pt x="324748" y="412582"/>
                </a:lnTo>
                <a:cubicBezTo>
                  <a:pt x="329358" y="414424"/>
                  <a:pt x="334891" y="417187"/>
                  <a:pt x="340423" y="420871"/>
                </a:cubicBezTo>
                <a:cubicBezTo>
                  <a:pt x="345956" y="423635"/>
                  <a:pt x="350566" y="427319"/>
                  <a:pt x="355177" y="430082"/>
                </a:cubicBezTo>
                <a:lnTo>
                  <a:pt x="380995" y="413503"/>
                </a:lnTo>
                <a:cubicBezTo>
                  <a:pt x="376385" y="407976"/>
                  <a:pt x="369008" y="400607"/>
                  <a:pt x="356099" y="393238"/>
                </a:cubicBezTo>
                <a:cubicBezTo>
                  <a:pt x="343190" y="385869"/>
                  <a:pt x="333047" y="383106"/>
                  <a:pt x="326592" y="382185"/>
                </a:cubicBezTo>
                <a:close/>
                <a:moveTo>
                  <a:pt x="125443" y="299294"/>
                </a:moveTo>
                <a:lnTo>
                  <a:pt x="224189" y="299294"/>
                </a:lnTo>
                <a:cubicBezTo>
                  <a:pt x="238032" y="299294"/>
                  <a:pt x="250029" y="311272"/>
                  <a:pt x="250029" y="326015"/>
                </a:cubicBezTo>
                <a:cubicBezTo>
                  <a:pt x="250029" y="339836"/>
                  <a:pt x="238032" y="351815"/>
                  <a:pt x="224189" y="351815"/>
                </a:cubicBezTo>
                <a:lnTo>
                  <a:pt x="125443" y="351815"/>
                </a:lnTo>
                <a:cubicBezTo>
                  <a:pt x="110677" y="351815"/>
                  <a:pt x="98680" y="339836"/>
                  <a:pt x="98680" y="326015"/>
                </a:cubicBezTo>
                <a:cubicBezTo>
                  <a:pt x="98680" y="311272"/>
                  <a:pt x="110677" y="299294"/>
                  <a:pt x="125443" y="299294"/>
                </a:cubicBezTo>
                <a:close/>
                <a:moveTo>
                  <a:pt x="125436" y="200762"/>
                </a:moveTo>
                <a:lnTo>
                  <a:pt x="321952" y="200762"/>
                </a:lnTo>
                <a:cubicBezTo>
                  <a:pt x="336714" y="200762"/>
                  <a:pt x="348708" y="212740"/>
                  <a:pt x="348708" y="227483"/>
                </a:cubicBezTo>
                <a:cubicBezTo>
                  <a:pt x="348708" y="242226"/>
                  <a:pt x="336714" y="253283"/>
                  <a:pt x="321952" y="253283"/>
                </a:cubicBezTo>
                <a:lnTo>
                  <a:pt x="125436" y="253283"/>
                </a:lnTo>
                <a:cubicBezTo>
                  <a:pt x="110674" y="253283"/>
                  <a:pt x="98680" y="242226"/>
                  <a:pt x="98680" y="227483"/>
                </a:cubicBezTo>
                <a:cubicBezTo>
                  <a:pt x="98680" y="212740"/>
                  <a:pt x="110674" y="200762"/>
                  <a:pt x="125436" y="200762"/>
                </a:cubicBezTo>
                <a:close/>
                <a:moveTo>
                  <a:pt x="125436" y="103118"/>
                </a:moveTo>
                <a:lnTo>
                  <a:pt x="321952" y="103118"/>
                </a:lnTo>
                <a:cubicBezTo>
                  <a:pt x="336714" y="103118"/>
                  <a:pt x="348708" y="114175"/>
                  <a:pt x="348708" y="128918"/>
                </a:cubicBezTo>
                <a:cubicBezTo>
                  <a:pt x="348708" y="143660"/>
                  <a:pt x="336714" y="155639"/>
                  <a:pt x="321952" y="155639"/>
                </a:cubicBezTo>
                <a:lnTo>
                  <a:pt x="125436" y="155639"/>
                </a:lnTo>
                <a:cubicBezTo>
                  <a:pt x="110674" y="155639"/>
                  <a:pt x="98680" y="143660"/>
                  <a:pt x="98680" y="128918"/>
                </a:cubicBezTo>
                <a:cubicBezTo>
                  <a:pt x="98680" y="114175"/>
                  <a:pt x="110674" y="103118"/>
                  <a:pt x="125436" y="103118"/>
                </a:cubicBezTo>
                <a:close/>
                <a:moveTo>
                  <a:pt x="497753" y="64639"/>
                </a:moveTo>
                <a:cubicBezTo>
                  <a:pt x="507550" y="65329"/>
                  <a:pt x="521151" y="68553"/>
                  <a:pt x="537748" y="78225"/>
                </a:cubicBezTo>
                <a:cubicBezTo>
                  <a:pt x="570943" y="97568"/>
                  <a:pt x="576476" y="118753"/>
                  <a:pt x="577398" y="121516"/>
                </a:cubicBezTo>
                <a:cubicBezTo>
                  <a:pt x="578320" y="124279"/>
                  <a:pt x="577398" y="127964"/>
                  <a:pt x="575554" y="130727"/>
                </a:cubicBezTo>
                <a:lnTo>
                  <a:pt x="411424" y="415345"/>
                </a:lnTo>
                <a:cubicBezTo>
                  <a:pt x="410501" y="416266"/>
                  <a:pt x="409579" y="418108"/>
                  <a:pt x="407735" y="419029"/>
                </a:cubicBezTo>
                <a:lnTo>
                  <a:pt x="321982" y="476137"/>
                </a:lnTo>
                <a:cubicBezTo>
                  <a:pt x="317371" y="478900"/>
                  <a:pt x="312761" y="478900"/>
                  <a:pt x="308151" y="476137"/>
                </a:cubicBezTo>
                <a:cubicBezTo>
                  <a:pt x="303540" y="473374"/>
                  <a:pt x="300774" y="468768"/>
                  <a:pt x="301696" y="464163"/>
                </a:cubicBezTo>
                <a:lnTo>
                  <a:pt x="307229" y="361921"/>
                </a:lnTo>
                <a:cubicBezTo>
                  <a:pt x="308151" y="359158"/>
                  <a:pt x="308151" y="357316"/>
                  <a:pt x="309073" y="355473"/>
                </a:cubicBezTo>
                <a:lnTo>
                  <a:pt x="473203" y="71777"/>
                </a:lnTo>
                <a:cubicBezTo>
                  <a:pt x="475047" y="69014"/>
                  <a:pt x="477813" y="67172"/>
                  <a:pt x="480580" y="66250"/>
                </a:cubicBezTo>
                <a:cubicBezTo>
                  <a:pt x="481963" y="65790"/>
                  <a:pt x="487956" y="63948"/>
                  <a:pt x="497753" y="64639"/>
                </a:cubicBezTo>
                <a:close/>
                <a:moveTo>
                  <a:pt x="26751" y="0"/>
                </a:moveTo>
                <a:lnTo>
                  <a:pt x="420637" y="0"/>
                </a:lnTo>
                <a:cubicBezTo>
                  <a:pt x="435396" y="0"/>
                  <a:pt x="447388" y="11972"/>
                  <a:pt x="447388" y="25786"/>
                </a:cubicBezTo>
                <a:lnTo>
                  <a:pt x="447388" y="65387"/>
                </a:lnTo>
                <a:lnTo>
                  <a:pt x="394808" y="156560"/>
                </a:lnTo>
                <a:lnTo>
                  <a:pt x="394808" y="52494"/>
                </a:lnTo>
                <a:lnTo>
                  <a:pt x="52580" y="52494"/>
                </a:lnTo>
                <a:lnTo>
                  <a:pt x="52580" y="524938"/>
                </a:lnTo>
                <a:lnTo>
                  <a:pt x="394808" y="524938"/>
                </a:lnTo>
                <a:lnTo>
                  <a:pt x="394808" y="459551"/>
                </a:lnTo>
                <a:lnTo>
                  <a:pt x="422482" y="441132"/>
                </a:lnTo>
                <a:cubicBezTo>
                  <a:pt x="427094" y="437449"/>
                  <a:pt x="431706" y="432844"/>
                  <a:pt x="434474" y="428239"/>
                </a:cubicBezTo>
                <a:lnTo>
                  <a:pt x="447388" y="406137"/>
                </a:lnTo>
                <a:lnTo>
                  <a:pt x="447388" y="550725"/>
                </a:lnTo>
                <a:cubicBezTo>
                  <a:pt x="447388" y="565460"/>
                  <a:pt x="435396" y="577432"/>
                  <a:pt x="420637" y="577432"/>
                </a:cubicBezTo>
                <a:lnTo>
                  <a:pt x="26751" y="577432"/>
                </a:lnTo>
                <a:cubicBezTo>
                  <a:pt x="11992" y="577432"/>
                  <a:pt x="0" y="565460"/>
                  <a:pt x="0" y="550725"/>
                </a:cubicBezTo>
                <a:lnTo>
                  <a:pt x="0" y="25786"/>
                </a:lnTo>
                <a:cubicBezTo>
                  <a:pt x="0" y="11972"/>
                  <a:pt x="11992" y="0"/>
                  <a:pt x="26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矩形 1"/>
          <p:cNvSpPr/>
          <p:nvPr/>
        </p:nvSpPr>
        <p:spPr>
          <a:xfrm>
            <a:off x="4898276" y="118896"/>
            <a:ext cx="4009156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[1] https://gzzp.bjedu.cn, Comprehensive Quality Evaluation Platform for Beijing General High School Students [EB/OL].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L., Reflections on the Evaluation of Comprehensive Quality in the Reform of College Entrance Examination [J], Contemporary Educational Science, 2017(4): 32-36, 45.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Bingbing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X., From Comprehensive Quality Assessment to Key Competencies Assessment----Research on the Transition of Student Assessment in High School [D]. Shanghai, China: East China Normal University, 2016.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[4]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Zhaohui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C., Study on Implementation of Senior High School students' Comprehensive Quality Assessment [D]. Zhengzhou, China: Henan University, 2016.</a:t>
            </a:r>
          </a:p>
        </p:txBody>
      </p:sp>
    </p:spTree>
    <p:extLst>
      <p:ext uri="{BB962C8B-B14F-4D97-AF65-F5344CB8AC3E}">
        <p14:creationId xmlns:p14="http://schemas.microsoft.com/office/powerpoint/2010/main" val="212815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B9CED1A2-5756-48A8-994C-1EEAF1E37DC1}"/>
              </a:ext>
            </a:extLst>
          </p:cNvPr>
          <p:cNvSpPr/>
          <p:nvPr/>
        </p:nvSpPr>
        <p:spPr>
          <a:xfrm>
            <a:off x="0" y="0"/>
            <a:ext cx="9144000" cy="538762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5]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Huoyun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C. Zheng K., Research on Comprehensive Quality Evaluation of Senior High School Students [J], Global Education, 2010(9): 3-8,12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[6] Jing W. Xi J. Dong L., Evaluation of Students’ Comprehensive Quality with the Aim of Promoting Development—The Concept and Practice of the Construction of the Second Class Transcript [J], Learning Resource and Technology,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2018(9).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[7]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Xiaoming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W.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Nianjin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D., History and Evolution of Ten Years Reform of the Comprehensive Quality Evaluation of Students in General Senior High School [J], Modern Education and Management, 2015(11): 74-79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[8]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Zhijun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L.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Hongxia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Z., Evaluation on Senior High School Students Comprehensive Quality: Reality, Problem and Prospect [J], Curriculum, Teaching Material and Method, 33(1): 18-23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[9] Long C., The Difficulty and Breakthrough of "Hard Link" between Comprehensive Quality Evaluation and College Enrollment [J], Journal of The Chinese Society of Education, 2017(7): 19-23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[10]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Dianjun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W. Hui J.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Weidong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Meng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The High School Attached to Tsinghua University, Development and Application of the Comprehensive Student Quality Evaluation System Based on Big Data: Innovative Practice of the High School Attached to Tsinghua University [J], Chinese Examinations, 2018(1): 46-52, 66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[11] https://blog.csdn.net/daniel\_ustc/article/details/48195287, Source Code Analysis of Chinese Word Segmentation in JIEBA Module [EB/OL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[12] https://www.cnblogs.com/bymo/p/9334981.html, Keyword extraction based on WORDCLOUD Module: The use of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wordcloud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source code analysis, generation of Chinese word cloud, and code rewriting [EB/OL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[13] https://blog.csdn.net/google19890102/article/details/80091502, Emotional Analysis----Deepening the Principle and Practice of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SnowNLP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[EB/OL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[14] https://blog.csdn.net/jzy3711/article/details/84760981, Positive and Negative Emotional Words [EB/OL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[15] https://blog.csdn.net/qq\_16953611/article/details/82414129,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Sklearn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----SVM [EB/OL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[16]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Haiwei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W. Yu X.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Yalin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W. A bivariate hierarchical Bayesian approach to predicting customer purchase behavior [J], Journal of Harbin Engineering University, 2007, 28(8): 949-954.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=""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=""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9235" y="691770"/>
            <a:ext cx="8851889" cy="39543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409985" y="362718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77797" y="1997689"/>
            <a:ext cx="899476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36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Thanks for your listening</a:t>
            </a:r>
            <a:endParaRPr lang="zh-CN" altLang="en-US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47306" y="366791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Date: 05/23/2019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67837" y="364026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132049" y="3655571"/>
            <a:ext cx="248491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Presenter: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Zhaoyang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 Tian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1493457" y="3676082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47319" y="3706272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8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78027" y="725609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=""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258" y="1888069"/>
            <a:ext cx="31014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 smtClean="0">
                <a:solidFill>
                  <a:schemeClr val="accent1"/>
                </a:solidFill>
                <a:latin typeface="+mj-ea"/>
                <a:ea typeface="+mj-ea"/>
              </a:rPr>
              <a:t>Introduction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3021258" y="2548231"/>
            <a:ext cx="310149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345610" y="87313"/>
            <a:ext cx="2452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Introduction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223505" y="610533"/>
            <a:ext cx="25748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4209"/>
          <a:stretch/>
        </p:blipFill>
        <p:spPr>
          <a:xfrm>
            <a:off x="369476" y="731097"/>
            <a:ext cx="8405053" cy="42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345610" y="87313"/>
            <a:ext cx="2452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Introduction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223505" y="610533"/>
            <a:ext cx="25748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216493" y="777817"/>
            <a:ext cx="87110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Transforming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enrollment system to comprehensive-quality-oriented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Concentrated </a:t>
            </a:r>
            <a:r>
              <a:rPr lang="en-US" altLang="zh-CN" sz="2400" dirty="0"/>
              <a:t>on the all-round developments of students rather than their test </a:t>
            </a:r>
            <a:r>
              <a:rPr lang="en-US" altLang="zh-CN" sz="2400" dirty="0" smtClean="0"/>
              <a:t>scores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Students </a:t>
            </a:r>
            <a:r>
              <a:rPr lang="en-US" altLang="zh-CN" sz="2400" dirty="0"/>
              <a:t>can voluntarily upload the photos and text description and reveal their special activities and strength that cannot be reflected in class or by scores.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17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345610" y="87313"/>
            <a:ext cx="2452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Introduction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223505" y="610533"/>
            <a:ext cx="25748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2086843"/>
              </p:ext>
            </p:extLst>
          </p:nvPr>
        </p:nvGraphicFramePr>
        <p:xfrm>
          <a:off x="177361" y="821057"/>
          <a:ext cx="87892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293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345610" y="87313"/>
            <a:ext cx="2452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Introduction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223505" y="610533"/>
            <a:ext cx="25748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216493" y="947938"/>
            <a:ext cx="87110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To demonstrate the data set in a brand new manner.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To </a:t>
            </a:r>
            <a:r>
              <a:rPr lang="en-US" altLang="zh-CN" sz="2400" dirty="0"/>
              <a:t>evaluate the positive and negative feelings behind the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To </a:t>
            </a:r>
            <a:r>
              <a:rPr lang="en-US" altLang="zh-CN" sz="2400" dirty="0"/>
              <a:t>judge the most popular and welcomed activities among school students.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To </a:t>
            </a:r>
            <a:r>
              <a:rPr lang="en-US" altLang="zh-CN" sz="2400" dirty="0"/>
              <a:t>evaluate the positive and negative aspect of the popular activities.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031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345610" y="87313"/>
            <a:ext cx="2452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Introduction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223505" y="610533"/>
            <a:ext cx="25748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2878" y="619972"/>
            <a:ext cx="8880585" cy="4233944"/>
            <a:chOff x="558369" y="712451"/>
            <a:chExt cx="9146849" cy="4360889"/>
          </a:xfrm>
        </p:grpSpPr>
        <p:sp>
          <p:nvSpPr>
            <p:cNvPr id="7" name="文本框 6"/>
            <p:cNvSpPr txBox="1"/>
            <p:nvPr/>
          </p:nvSpPr>
          <p:spPr>
            <a:xfrm>
              <a:off x="7142616" y="789739"/>
              <a:ext cx="1773215" cy="5389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Times New Roman" panose="02020603050405020304" pitchFamily="18" charset="0"/>
                </a:rPr>
                <a:t>Beginning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353230" y="1900306"/>
              <a:ext cx="3351988" cy="5389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Times New Roman" panose="02020603050405020304" pitchFamily="18" charset="0"/>
                </a:rPr>
                <a:t>JIEBA Segmentation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59868" y="2985954"/>
              <a:ext cx="2754861" cy="9827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Times New Roman" panose="02020603050405020304" pitchFamily="18" charset="0"/>
                </a:rPr>
                <a:t>Word Frequency Analysis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723392" y="4534433"/>
              <a:ext cx="2627810" cy="538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Times New Roman" panose="02020603050405020304" pitchFamily="18" charset="0"/>
                </a:rPr>
                <a:t>WORDCLOUD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63597" y="3682862"/>
              <a:ext cx="1751874" cy="5389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>
                  <a:cs typeface="Times New Roman" panose="02020603050405020304" pitchFamily="18" charset="0"/>
                </a:rPr>
                <a:t>SnowNLP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60370" y="4510238"/>
              <a:ext cx="4397558" cy="5389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Times New Roman" panose="02020603050405020304" pitchFamily="18" charset="0"/>
                </a:rPr>
                <a:t>Original Emotional Analysis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58369" y="2838403"/>
              <a:ext cx="2520550" cy="9827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Times New Roman" panose="02020603050405020304" pitchFamily="18" charset="0"/>
                </a:rPr>
                <a:t>Supporting Vector Machine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46955" y="1758891"/>
              <a:ext cx="1943377" cy="538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Times New Roman" panose="02020603050405020304" pitchFamily="18" charset="0"/>
                </a:rPr>
                <a:t>Conclusion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25923" y="712451"/>
              <a:ext cx="785438" cy="5389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Times New Roman" panose="02020603050405020304" pitchFamily="18" charset="0"/>
                </a:rPr>
                <a:t>End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>
              <a:off x="8029224" y="1328646"/>
              <a:ext cx="0" cy="5716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9" idx="0"/>
            </p:cNvCxnSpPr>
            <p:nvPr/>
          </p:nvCxnSpPr>
          <p:spPr>
            <a:xfrm>
              <a:off x="8029224" y="2439214"/>
              <a:ext cx="8075" cy="5467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0" idx="0"/>
            </p:cNvCxnSpPr>
            <p:nvPr/>
          </p:nvCxnSpPr>
          <p:spPr>
            <a:xfrm flipH="1">
              <a:off x="8037298" y="3968668"/>
              <a:ext cx="1" cy="5657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1"/>
              <a:endCxn id="11" idx="3"/>
            </p:cNvCxnSpPr>
            <p:nvPr/>
          </p:nvCxnSpPr>
          <p:spPr>
            <a:xfrm flipH="1">
              <a:off x="5515471" y="3477312"/>
              <a:ext cx="1144397" cy="4750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2"/>
              <a:endCxn id="12" idx="3"/>
            </p:cNvCxnSpPr>
            <p:nvPr/>
          </p:nvCxnSpPr>
          <p:spPr>
            <a:xfrm flipH="1">
              <a:off x="5557928" y="3968668"/>
              <a:ext cx="2479371" cy="811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2" idx="0"/>
              <a:endCxn id="13" idx="2"/>
            </p:cNvCxnSpPr>
            <p:nvPr/>
          </p:nvCxnSpPr>
          <p:spPr>
            <a:xfrm flipH="1" flipV="1">
              <a:off x="1818645" y="3821117"/>
              <a:ext cx="1540505" cy="689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1" idx="1"/>
              <a:endCxn id="13" idx="3"/>
            </p:cNvCxnSpPr>
            <p:nvPr/>
          </p:nvCxnSpPr>
          <p:spPr>
            <a:xfrm flipH="1" flipV="1">
              <a:off x="3078919" y="3329761"/>
              <a:ext cx="684678" cy="6225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1"/>
              <a:endCxn id="13" idx="3"/>
            </p:cNvCxnSpPr>
            <p:nvPr/>
          </p:nvCxnSpPr>
          <p:spPr>
            <a:xfrm flipH="1" flipV="1">
              <a:off x="3078919" y="3329761"/>
              <a:ext cx="3580949" cy="1475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0"/>
              <a:endCxn id="15" idx="2"/>
            </p:cNvCxnSpPr>
            <p:nvPr/>
          </p:nvCxnSpPr>
          <p:spPr>
            <a:xfrm flipH="1" flipV="1">
              <a:off x="1818642" y="1251359"/>
              <a:ext cx="1" cy="5075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3" idx="0"/>
              <a:endCxn id="14" idx="2"/>
            </p:cNvCxnSpPr>
            <p:nvPr/>
          </p:nvCxnSpPr>
          <p:spPr>
            <a:xfrm flipH="1" flipV="1">
              <a:off x="1818643" y="2297797"/>
              <a:ext cx="1" cy="540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78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78027" y="725609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2863840" y="2534400"/>
            <a:ext cx="3765774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40" y="1888069"/>
            <a:ext cx="37657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Data Extraction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31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第一PPT，www.1ppt.com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</TotalTime>
  <Words>1116</Words>
  <Application>Microsoft Office PowerPoint</Application>
  <PresentationFormat>全屏显示(16:9)</PresentationFormat>
  <Paragraphs>212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宋体</vt:lpstr>
      <vt:lpstr>微软雅黑</vt:lpstr>
      <vt:lpstr>微软雅黑 Light</vt:lpstr>
      <vt:lpstr>方正宋刻本秀楷简体</vt:lpstr>
      <vt:lpstr>楷体</vt:lpstr>
      <vt:lpstr>Arial</vt:lpstr>
      <vt:lpstr>Calibri</vt:lpstr>
      <vt:lpstr>Calibri Light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Windows 用户</cp:lastModifiedBy>
  <cp:revision>383</cp:revision>
  <dcterms:created xsi:type="dcterms:W3CDTF">2017-06-30T01:20:51Z</dcterms:created>
  <dcterms:modified xsi:type="dcterms:W3CDTF">2019-05-12T13:24:13Z</dcterms:modified>
</cp:coreProperties>
</file>