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9" r:id="rId3"/>
    <p:sldId id="271" r:id="rId4"/>
    <p:sldId id="272" r:id="rId5"/>
    <p:sldId id="273" r:id="rId6"/>
    <p:sldId id="275" r:id="rId7"/>
    <p:sldId id="276" r:id="rId8"/>
  </p:sldIdLst>
  <p:sldSz cx="12193270" cy="6858000"/>
  <p:notesSz cx="6858000" cy="9144000"/>
  <p:custDataLst>
    <p:tags r:id="rId13"/>
  </p:custDataLst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9" autoAdjust="0"/>
    <p:restoredTop sz="91429"/>
  </p:normalViewPr>
  <p:slideViewPr>
    <p:cSldViewPr snapToGrid="0" snapToObjects="1">
      <p:cViewPr varScale="1">
        <p:scale>
          <a:sx n="84" d="100"/>
          <a:sy n="84" d="100"/>
        </p:scale>
        <p:origin x="474" y="90"/>
      </p:cViewPr>
      <p:guideLst>
        <p:guide orient="horz" pos="2077"/>
        <p:guide pos="38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FCC11-95DA-442E-933F-F5304AB3F7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740C4-B3C1-4262-B21E-40FE28E3EB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pattFill prst="pct5">
          <a:fgClr>
            <a:schemeClr val="tx2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5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5" dirty="0" smtClean="0"/>
              <a:t>CLICK</a:t>
            </a:r>
            <a:r>
              <a:rPr kumimoji="1" lang="zh-CN" altLang="en-US" sz="2665" dirty="0" smtClean="0"/>
              <a:t> </a:t>
            </a:r>
            <a:r>
              <a:rPr kumimoji="1" lang="en-US" altLang="zh-CN" sz="2665" dirty="0" smtClean="0"/>
              <a:t>HERE</a:t>
            </a:r>
            <a:r>
              <a:rPr kumimoji="1" lang="zh-CN" altLang="en-US" sz="2665" dirty="0" smtClean="0"/>
              <a:t> </a:t>
            </a:r>
            <a:r>
              <a:rPr kumimoji="1" lang="en-US" altLang="zh-CN" sz="2665" dirty="0" smtClean="0"/>
              <a:t>TO</a:t>
            </a:r>
            <a:r>
              <a:rPr kumimoji="1" lang="zh-CN" altLang="en-US" sz="2665" dirty="0" smtClean="0"/>
              <a:t> </a:t>
            </a:r>
            <a:r>
              <a:rPr kumimoji="1" lang="en-US" altLang="zh-CN" sz="2665" dirty="0" smtClean="0"/>
              <a:t>ADD</a:t>
            </a:r>
            <a:r>
              <a:rPr kumimoji="1" lang="zh-CN" altLang="en-US" sz="2665" dirty="0" smtClean="0"/>
              <a:t> </a:t>
            </a:r>
            <a:r>
              <a:rPr kumimoji="1" lang="en-US" altLang="zh-CN" sz="2665" dirty="0" smtClean="0"/>
              <a:t>YOUR</a:t>
            </a:r>
            <a:r>
              <a:rPr kumimoji="1" lang="zh-CN" altLang="en-US" sz="2665" dirty="0" smtClean="0"/>
              <a:t> </a:t>
            </a:r>
            <a:r>
              <a:rPr kumimoji="1" lang="en-US" altLang="zh-CN" sz="2665" dirty="0" smtClean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5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zh-CN" altLang="en-US" dirty="0">
                <a:solidFill>
                  <a:srgbClr val="404040"/>
                </a:solidFill>
                <a:latin typeface="Century Gothic" panose="020B0502020202020204"/>
                <a:ea typeface="微软雅黑" panose="020B0503020204020204" charset="-122"/>
              </a:rPr>
              <a:t>科学的萌芽</a:t>
            </a:r>
            <a:r>
              <a:rPr kumimoji="1" lang="zh-CN" altLang="en-US" dirty="0">
                <a:solidFill>
                  <a:srgbClr val="404040"/>
                </a:solidFill>
                <a:latin typeface="Century Gothic" panose="020B0502020202020204"/>
                <a:ea typeface="微软雅黑" panose="020B0503020204020204" charset="-122"/>
              </a:rPr>
              <a:t>时期</a:t>
            </a:r>
            <a:endParaRPr kumimoji="1" lang="zh-CN" altLang="en-US" dirty="0">
              <a:solidFill>
                <a:srgbClr val="40404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633" y="3261755"/>
            <a:ext cx="12192000" cy="3325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" name="组合 3"/>
          <p:cNvGrpSpPr/>
          <p:nvPr/>
        </p:nvGrpSpPr>
        <p:grpSpPr>
          <a:xfrm>
            <a:off x="858603" y="1535875"/>
            <a:ext cx="221673" cy="2002971"/>
            <a:chOff x="643356" y="1151906"/>
            <a:chExt cx="166255" cy="1502228"/>
          </a:xfrm>
        </p:grpSpPr>
        <p:sp>
          <p:nvSpPr>
            <p:cNvPr id="19" name="椭圆 18"/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21" name="直线连接符 20"/>
            <p:cNvCxnSpPr>
              <a:stCxn id="19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ln w="19050">
              <a:solidFill>
                <a:schemeClr val="accent1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1080276" y="1710045"/>
            <a:ext cx="2468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古埃及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人发明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象形文字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古巴比伦发明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楔形文字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80274" y="1232837"/>
            <a:ext cx="22606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Century Gothic" panose="020B0502020202020204"/>
                <a:ea typeface="微软雅黑" panose="020B0503020204020204" charset="-122"/>
              </a:rPr>
              <a:t>4000 BC-3100 BC</a:t>
            </a:r>
            <a:endParaRPr lang="zh-CN" altLang="en-US" sz="2000" b="1" dirty="0">
              <a:solidFill>
                <a:schemeClr val="accent1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50281" y="3317172"/>
            <a:ext cx="221673" cy="1990765"/>
            <a:chOff x="2525772" y="2487879"/>
            <a:chExt cx="166255" cy="1493074"/>
          </a:xfrm>
        </p:grpSpPr>
        <p:sp>
          <p:nvSpPr>
            <p:cNvPr id="42" name="椭圆 41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5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ln w="19050">
              <a:solidFill>
                <a:schemeClr val="accent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2671954" y="4124687"/>
            <a:ext cx="2240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金字塔和狮身人面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像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古印度发展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梵文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671952" y="3647478"/>
            <a:ext cx="22606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Century Gothic" panose="020B0502020202020204"/>
                <a:ea typeface="微软雅黑" panose="020B0503020204020204" charset="-122"/>
              </a:rPr>
              <a:t>2600 BC-2500 BC</a:t>
            </a:r>
            <a:endParaRPr lang="en-US" altLang="zh-CN" sz="2000" b="1" dirty="0">
              <a:solidFill>
                <a:schemeClr val="accent2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95654" y="1535875"/>
            <a:ext cx="221673" cy="2002971"/>
            <a:chOff x="4408188" y="1151906"/>
            <a:chExt cx="166255" cy="1502228"/>
          </a:xfrm>
        </p:grpSpPr>
        <p:sp>
          <p:nvSpPr>
            <p:cNvPr id="43" name="椭圆 42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9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ln w="19050">
              <a:solidFill>
                <a:schemeClr val="accent3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60"/>
          <p:cNvSpPr/>
          <p:nvPr/>
        </p:nvSpPr>
        <p:spPr>
          <a:xfrm>
            <a:off x="4617326" y="1710045"/>
            <a:ext cx="3840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古中国人发明甲骨文，创造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周易八卦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617324" y="1232837"/>
            <a:ext cx="22606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3"/>
                </a:solidFill>
                <a:latin typeface="Century Gothic" panose="020B0502020202020204"/>
                <a:ea typeface="微软雅黑" panose="020B0503020204020204" charset="-122"/>
              </a:rPr>
              <a:t>1600 BC-1000 BC</a:t>
            </a:r>
            <a:endParaRPr lang="en-US" altLang="zh-CN" sz="2000" b="1" dirty="0">
              <a:solidFill>
                <a:schemeClr val="accent3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51517" y="3318442"/>
            <a:ext cx="221673" cy="1990765"/>
            <a:chOff x="6290604" y="2487879"/>
            <a:chExt cx="166255" cy="1493074"/>
          </a:xfrm>
        </p:grpSpPr>
        <p:sp>
          <p:nvSpPr>
            <p:cNvPr id="46" name="椭圆 45"/>
            <p:cNvSpPr/>
            <p:nvPr/>
          </p:nvSpPr>
          <p:spPr>
            <a:xfrm>
              <a:off x="6290604" y="2487879"/>
              <a:ext cx="166255" cy="16625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63" name="直线连接符 62"/>
            <p:cNvCxnSpPr/>
            <p:nvPr/>
          </p:nvCxnSpPr>
          <p:spPr>
            <a:xfrm>
              <a:off x="6373731" y="2644980"/>
              <a:ext cx="0" cy="1335973"/>
            </a:xfrm>
            <a:prstGeom prst="line">
              <a:avLst/>
            </a:prstGeom>
            <a:ln w="19050">
              <a:solidFill>
                <a:schemeClr val="tx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 64"/>
          <p:cNvSpPr/>
          <p:nvPr/>
        </p:nvSpPr>
        <p:spPr>
          <a:xfrm>
            <a:off x="6673189" y="4125957"/>
            <a:ext cx="3611880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古希腊人建立自然哲学、逻辑推理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学、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和几何学力学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等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算盘算筹的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发明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原子论和无限论的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提出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73187" y="3648748"/>
            <a:ext cx="19761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Century Gothic" panose="020B0502020202020204"/>
                <a:ea typeface="微软雅黑" panose="020B0503020204020204" charset="-122"/>
              </a:rPr>
              <a:t>800 BC-400 BC</a:t>
            </a:r>
            <a:endParaRPr lang="en-US" altLang="zh-CN" sz="2000" b="1" dirty="0">
              <a:solidFill>
                <a:schemeClr val="tx2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93969" y="1537145"/>
            <a:ext cx="221673" cy="2002971"/>
            <a:chOff x="4408188" y="1151906"/>
            <a:chExt cx="166255" cy="1502228"/>
          </a:xfrm>
        </p:grpSpPr>
        <p:sp>
          <p:nvSpPr>
            <p:cNvPr id="13" name="椭圆 12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3200"/>
            </a:p>
          </p:txBody>
        </p:sp>
        <p:cxnSp>
          <p:nvCxnSpPr>
            <p:cNvPr id="14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ln w="19050">
              <a:solidFill>
                <a:schemeClr val="accent3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8915641" y="1711315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阿拉伯数字和小数点的发明</a:t>
            </a:r>
            <a:b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</a:b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欧洲文艺复兴和宗教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改革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15639" y="1234107"/>
            <a:ext cx="121412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chemeClr val="accent3"/>
                </a:solidFill>
                <a:latin typeface="Century Gothic" panose="020B0502020202020204"/>
                <a:ea typeface="微软雅黑" panose="020B0503020204020204" charset="-122"/>
              </a:rPr>
              <a:t>0 -1200  </a:t>
            </a:r>
            <a:endParaRPr lang="en-US" altLang="zh-CN" sz="2000" b="1" dirty="0">
              <a:solidFill>
                <a:schemeClr val="accent3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zh-CN" altLang="en-US" dirty="0">
                <a:solidFill>
                  <a:srgbClr val="404040"/>
                </a:solidFill>
                <a:latin typeface="Century Gothic" panose="020B0502020202020204"/>
                <a:ea typeface="微软雅黑" panose="020B0503020204020204" charset="-122"/>
              </a:rPr>
              <a:t>科学的</a:t>
            </a:r>
            <a:r>
              <a:rPr kumimoji="1" lang="zh-CN" altLang="en-US" dirty="0">
                <a:solidFill>
                  <a:srgbClr val="404040"/>
                </a:solidFill>
                <a:latin typeface="Century Gothic" panose="020B0502020202020204"/>
                <a:ea typeface="微软雅黑" panose="020B0503020204020204" charset="-122"/>
              </a:rPr>
              <a:t>革命时期</a:t>
            </a:r>
            <a:endParaRPr kumimoji="1" lang="zh-CN" altLang="en-US" dirty="0">
              <a:solidFill>
                <a:srgbClr val="40404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633" y="3261755"/>
            <a:ext cx="12192000" cy="3325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" name="组合 3"/>
          <p:cNvGrpSpPr/>
          <p:nvPr/>
        </p:nvGrpSpPr>
        <p:grpSpPr>
          <a:xfrm>
            <a:off x="858603" y="1535875"/>
            <a:ext cx="221673" cy="2002971"/>
            <a:chOff x="643356" y="1151906"/>
            <a:chExt cx="166255" cy="1502228"/>
          </a:xfrm>
        </p:grpSpPr>
        <p:sp>
          <p:nvSpPr>
            <p:cNvPr id="19" name="椭圆 18"/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21" name="直线连接符 20"/>
            <p:cNvCxnSpPr>
              <a:stCxn id="19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ln w="19050">
              <a:solidFill>
                <a:schemeClr val="accent1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1080276" y="1710045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哥白尼提出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日心说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80274" y="1232837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Century Gothic" panose="020B0502020202020204"/>
                <a:ea typeface="微软雅黑" panose="020B0503020204020204" charset="-122"/>
              </a:rPr>
              <a:t>1543</a:t>
            </a:r>
            <a:endParaRPr lang="zh-CN" altLang="en-US" sz="2000" b="1" dirty="0">
              <a:solidFill>
                <a:schemeClr val="accent1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61381" y="3318442"/>
            <a:ext cx="221673" cy="1990765"/>
            <a:chOff x="2525772" y="2487879"/>
            <a:chExt cx="166255" cy="1493074"/>
          </a:xfrm>
        </p:grpSpPr>
        <p:sp>
          <p:nvSpPr>
            <p:cNvPr id="42" name="椭圆 41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5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ln w="19050">
              <a:solidFill>
                <a:schemeClr val="accent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2583054" y="4125957"/>
            <a:ext cx="3154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开普勒完成行星三大运动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定律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83052" y="3648748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Century Gothic" panose="020B0502020202020204"/>
                <a:ea typeface="微软雅黑" panose="020B0503020204020204" charset="-122"/>
              </a:rPr>
              <a:t>1619</a:t>
            </a:r>
            <a:endParaRPr lang="en-US" altLang="zh-CN" sz="2000" b="1" dirty="0">
              <a:solidFill>
                <a:schemeClr val="accent2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50214" y="1591120"/>
            <a:ext cx="221673" cy="2002971"/>
            <a:chOff x="4408188" y="1151906"/>
            <a:chExt cx="166255" cy="1502228"/>
          </a:xfrm>
        </p:grpSpPr>
        <p:sp>
          <p:nvSpPr>
            <p:cNvPr id="43" name="椭圆 42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9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ln w="19050">
              <a:solidFill>
                <a:schemeClr val="accent3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60"/>
          <p:cNvSpPr/>
          <p:nvPr/>
        </p:nvSpPr>
        <p:spPr>
          <a:xfrm>
            <a:off x="4271886" y="1765290"/>
            <a:ext cx="3611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牛顿发表《自然哲学的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数学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原理》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271884" y="1288082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3"/>
                </a:solidFill>
                <a:latin typeface="Century Gothic" panose="020B0502020202020204"/>
                <a:ea typeface="微软雅黑" panose="020B0503020204020204" charset="-122"/>
              </a:rPr>
              <a:t>1687</a:t>
            </a:r>
            <a:endParaRPr lang="en-US" altLang="zh-CN" sz="2000" b="1" dirty="0">
              <a:solidFill>
                <a:schemeClr val="accent3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849537" y="3372417"/>
            <a:ext cx="3376378" cy="1990765"/>
            <a:chOff x="9212" y="5311"/>
            <a:chExt cx="5317" cy="3135"/>
          </a:xfrm>
        </p:grpSpPr>
        <p:grpSp>
          <p:nvGrpSpPr>
            <p:cNvPr id="7" name="组合 6"/>
            <p:cNvGrpSpPr/>
            <p:nvPr/>
          </p:nvGrpSpPr>
          <p:grpSpPr>
            <a:xfrm>
              <a:off x="9212" y="5311"/>
              <a:ext cx="349" cy="3135"/>
              <a:chOff x="6290604" y="2487879"/>
              <a:chExt cx="166255" cy="1493074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6290604" y="2487879"/>
                <a:ext cx="166255" cy="16625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cxnSp>
            <p:nvCxnSpPr>
              <p:cNvPr id="63" name="直线连接符 62"/>
              <p:cNvCxnSpPr/>
              <p:nvPr/>
            </p:nvCxnSpPr>
            <p:spPr>
              <a:xfrm>
                <a:off x="6373731" y="2644980"/>
                <a:ext cx="0" cy="1335973"/>
              </a:xfrm>
              <a:prstGeom prst="line">
                <a:avLst/>
              </a:prstGeom>
              <a:ln w="19050">
                <a:solidFill>
                  <a:schemeClr val="tx2">
                    <a:alpha val="99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/>
            <p:cNvSpPr/>
            <p:nvPr/>
          </p:nvSpPr>
          <p:spPr>
            <a:xfrm>
              <a:off x="9561" y="6583"/>
              <a:ext cx="4968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chemeClr val="accent6"/>
                  </a:solidFill>
                  <a:latin typeface="Century Gothic" panose="020B0502020202020204"/>
                  <a:ea typeface="微软雅黑" panose="020B0503020204020204" charset="-122"/>
                </a:rPr>
                <a:t>拉瓦锡识别氧气，反对</a:t>
              </a:r>
              <a:r>
                <a:rPr lang="zh-CN" altLang="en-US" sz="1800" b="1" dirty="0">
                  <a:solidFill>
                    <a:schemeClr val="accent6"/>
                  </a:solidFill>
                  <a:latin typeface="Century Gothic" panose="020B0502020202020204"/>
                  <a:ea typeface="微软雅黑" panose="020B0503020204020204" charset="-122"/>
                </a:rPr>
                <a:t>燃素说</a:t>
              </a:r>
              <a:endPara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9561" y="5831"/>
              <a:ext cx="1184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Century Gothic" panose="020B0502020202020204"/>
                  <a:ea typeface="微软雅黑" panose="020B0503020204020204" charset="-122"/>
                </a:rPr>
                <a:t>1778</a:t>
              </a:r>
              <a:endParaRPr lang="en-US" altLang="zh-CN" sz="2000" b="1" dirty="0">
                <a:solidFill>
                  <a:schemeClr val="tx2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706544" y="1591120"/>
            <a:ext cx="221673" cy="2002971"/>
            <a:chOff x="4408188" y="1151906"/>
            <a:chExt cx="166255" cy="1502228"/>
          </a:xfrm>
        </p:grpSpPr>
        <p:sp>
          <p:nvSpPr>
            <p:cNvPr id="11" name="椭圆 10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3200"/>
            </a:p>
          </p:txBody>
        </p:sp>
        <p:cxnSp>
          <p:nvCxnSpPr>
            <p:cNvPr id="12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ln w="19050">
              <a:solidFill>
                <a:schemeClr val="accent3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7928216" y="1765290"/>
            <a:ext cx="3493135" cy="64516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瓦特改良蒸汽机，人类进入</a:t>
            </a:r>
            <a:r>
              <a:rPr lang="en-US" altLang="zh-CN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蒸汽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algn="l"/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时代</a:t>
            </a:r>
            <a:r>
              <a:rPr lang="en-US" altLang="zh-CN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”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93987" y="1536103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chemeClr val="tx2"/>
                </a:solidFill>
                <a:latin typeface="Century Gothic" panose="020B0502020202020204"/>
                <a:ea typeface="微软雅黑" panose="020B0503020204020204" charset="-122"/>
              </a:rPr>
              <a:t>1785</a:t>
            </a:r>
            <a:endParaRPr lang="en-US" altLang="zh-CN" sz="2000" b="1" dirty="0">
              <a:solidFill>
                <a:schemeClr val="tx2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zh-CN" altLang="en-US" dirty="0">
                <a:solidFill>
                  <a:srgbClr val="404040"/>
                </a:solidFill>
                <a:latin typeface="Century Gothic" panose="020B0502020202020204"/>
                <a:ea typeface="微软雅黑" panose="020B0503020204020204" charset="-122"/>
              </a:rPr>
              <a:t>科学的</a:t>
            </a:r>
            <a:r>
              <a:rPr kumimoji="1" lang="zh-CN" altLang="en-US" dirty="0">
                <a:solidFill>
                  <a:srgbClr val="404040"/>
                </a:solidFill>
                <a:latin typeface="Century Gothic" panose="020B0502020202020204"/>
                <a:ea typeface="微软雅黑" panose="020B0503020204020204" charset="-122"/>
              </a:rPr>
              <a:t>多元化时期</a:t>
            </a:r>
            <a:endParaRPr kumimoji="1" lang="zh-CN" altLang="en-US" dirty="0">
              <a:solidFill>
                <a:srgbClr val="40404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633" y="3261755"/>
            <a:ext cx="12192000" cy="3325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" name="组合 3"/>
          <p:cNvGrpSpPr/>
          <p:nvPr/>
        </p:nvGrpSpPr>
        <p:grpSpPr>
          <a:xfrm>
            <a:off x="858603" y="1535875"/>
            <a:ext cx="221673" cy="2002971"/>
            <a:chOff x="643356" y="1151906"/>
            <a:chExt cx="166255" cy="1502228"/>
          </a:xfrm>
        </p:grpSpPr>
        <p:sp>
          <p:nvSpPr>
            <p:cNvPr id="19" name="椭圆 18"/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21" name="直线连接符 20"/>
            <p:cNvCxnSpPr>
              <a:stCxn id="19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ln w="19050">
              <a:solidFill>
                <a:schemeClr val="accent1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1080276" y="1710045"/>
            <a:ext cx="2697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法拉第发现电磁感应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定律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80274" y="1232837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Century Gothic" panose="020B0502020202020204"/>
                <a:ea typeface="微软雅黑" panose="020B0503020204020204" charset="-122"/>
              </a:rPr>
              <a:t>1831</a:t>
            </a:r>
            <a:endParaRPr lang="zh-CN" altLang="en-US" sz="2000" b="1" dirty="0">
              <a:solidFill>
                <a:schemeClr val="accent1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61381" y="3318442"/>
            <a:ext cx="221673" cy="1990765"/>
            <a:chOff x="2525772" y="2487879"/>
            <a:chExt cx="166255" cy="1493074"/>
          </a:xfrm>
        </p:grpSpPr>
        <p:sp>
          <p:nvSpPr>
            <p:cNvPr id="42" name="椭圆 41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5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ln w="19050">
              <a:solidFill>
                <a:schemeClr val="accent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2583054" y="4125957"/>
            <a:ext cx="2697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达尔文发表《物种起源》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83052" y="3648748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accent3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1859</a:t>
            </a:r>
            <a:endParaRPr lang="en-US" altLang="zh-CN" sz="2000" b="1" dirty="0">
              <a:solidFill>
                <a:schemeClr val="accent2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50214" y="1591120"/>
            <a:ext cx="221673" cy="2002971"/>
            <a:chOff x="4408188" y="1151906"/>
            <a:chExt cx="166255" cy="1502228"/>
          </a:xfrm>
        </p:grpSpPr>
        <p:sp>
          <p:nvSpPr>
            <p:cNvPr id="43" name="椭圆 42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9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ln w="19050">
              <a:solidFill>
                <a:schemeClr val="accent3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4392176" y="1232424"/>
            <a:ext cx="2240335" cy="4130758"/>
            <a:chOff x="6917" y="1941"/>
            <a:chExt cx="3528" cy="6505"/>
          </a:xfrm>
        </p:grpSpPr>
        <p:grpSp>
          <p:nvGrpSpPr>
            <p:cNvPr id="7" name="组合 6"/>
            <p:cNvGrpSpPr/>
            <p:nvPr/>
          </p:nvGrpSpPr>
          <p:grpSpPr>
            <a:xfrm>
              <a:off x="9212" y="5311"/>
              <a:ext cx="349" cy="3135"/>
              <a:chOff x="6290604" y="2487879"/>
              <a:chExt cx="166255" cy="1493074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6290604" y="2487879"/>
                <a:ext cx="166255" cy="16625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cxnSp>
            <p:nvCxnSpPr>
              <p:cNvPr id="63" name="直线连接符 62"/>
              <p:cNvCxnSpPr/>
              <p:nvPr/>
            </p:nvCxnSpPr>
            <p:spPr>
              <a:xfrm>
                <a:off x="6373731" y="2644980"/>
                <a:ext cx="0" cy="1335973"/>
              </a:xfrm>
              <a:prstGeom prst="line">
                <a:avLst/>
              </a:prstGeom>
              <a:ln w="19050">
                <a:solidFill>
                  <a:schemeClr val="tx2">
                    <a:alpha val="99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/>
            <p:cNvSpPr/>
            <p:nvPr/>
          </p:nvSpPr>
          <p:spPr>
            <a:xfrm>
              <a:off x="6917" y="2693"/>
              <a:ext cx="3528" cy="5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chemeClr val="accent6"/>
                  </a:solidFill>
                  <a:latin typeface="Century Gothic" panose="020B0502020202020204"/>
                  <a:ea typeface="微软雅黑" panose="020B0503020204020204" charset="-122"/>
                </a:rPr>
                <a:t>普朗克提出</a:t>
              </a:r>
              <a:r>
                <a:rPr lang="zh-CN" altLang="en-US" sz="1800" b="1" dirty="0">
                  <a:solidFill>
                    <a:schemeClr val="accent6"/>
                  </a:solidFill>
                  <a:latin typeface="Century Gothic" panose="020B0502020202020204"/>
                  <a:ea typeface="微软雅黑" panose="020B0503020204020204" charset="-122"/>
                </a:rPr>
                <a:t>量子假说</a:t>
              </a:r>
              <a:endPara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917" y="1941"/>
              <a:ext cx="1184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Century Gothic" panose="020B0502020202020204"/>
                  <a:ea typeface="微软雅黑" panose="020B0503020204020204" charset="-122"/>
                </a:rPr>
                <a:t>1900</a:t>
              </a:r>
              <a:endParaRPr lang="en-US" altLang="zh-CN" sz="2000" b="1" dirty="0">
                <a:solidFill>
                  <a:schemeClr val="tx2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706544" y="1591120"/>
            <a:ext cx="221673" cy="2002971"/>
            <a:chOff x="4408188" y="1151906"/>
            <a:chExt cx="166255" cy="1502228"/>
          </a:xfrm>
        </p:grpSpPr>
        <p:sp>
          <p:nvSpPr>
            <p:cNvPr id="11" name="椭圆 10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3200"/>
            </a:p>
          </p:txBody>
        </p:sp>
        <p:cxnSp>
          <p:nvCxnSpPr>
            <p:cNvPr id="12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ln w="19050">
              <a:solidFill>
                <a:schemeClr val="accent3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7928216" y="1765290"/>
            <a:ext cx="36118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美国军方制作成第一台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电子计算机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27947" y="1232573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tx2"/>
                </a:solidFill>
                <a:latin typeface="Century Gothic" panose="020B0502020202020204"/>
                <a:ea typeface="微软雅黑" panose="020B0503020204020204" charset="-122"/>
              </a:rPr>
              <a:t>1946</a:t>
            </a:r>
            <a:endParaRPr lang="en-US" altLang="zh-CN" sz="2000" b="1" dirty="0">
              <a:solidFill>
                <a:schemeClr val="tx2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88316" y="4234170"/>
            <a:ext cx="47548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爱因斯坦提出狭义相对论，后提出广义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相对论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88047" y="3701453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tx2"/>
                </a:solidFill>
                <a:latin typeface="Century Gothic" panose="020B0502020202020204"/>
                <a:ea typeface="微软雅黑" panose="020B0503020204020204" charset="-122"/>
              </a:rPr>
              <a:t>1905</a:t>
            </a:r>
            <a:endParaRPr lang="en-US" altLang="zh-CN" sz="2000" b="1" dirty="0">
              <a:solidFill>
                <a:schemeClr val="tx2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zh-CN" altLang="en-US" dirty="0">
                <a:solidFill>
                  <a:srgbClr val="404040"/>
                </a:solidFill>
                <a:latin typeface="Century Gothic" panose="020B0502020202020204"/>
                <a:ea typeface="微软雅黑" panose="020B0503020204020204" charset="-122"/>
              </a:rPr>
              <a:t>人工智能</a:t>
            </a:r>
            <a:endParaRPr kumimoji="1" lang="zh-CN" altLang="en-US" dirty="0">
              <a:solidFill>
                <a:srgbClr val="40404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633" y="3261755"/>
            <a:ext cx="12192000" cy="3325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" name="组合 3"/>
          <p:cNvGrpSpPr/>
          <p:nvPr/>
        </p:nvGrpSpPr>
        <p:grpSpPr>
          <a:xfrm>
            <a:off x="858603" y="1535875"/>
            <a:ext cx="221673" cy="2002971"/>
            <a:chOff x="643356" y="1151906"/>
            <a:chExt cx="166255" cy="1502228"/>
          </a:xfrm>
        </p:grpSpPr>
        <p:sp>
          <p:nvSpPr>
            <p:cNvPr id="19" name="椭圆 18"/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21" name="直线连接符 20"/>
            <p:cNvCxnSpPr>
              <a:stCxn id="19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ln w="19050">
              <a:solidFill>
                <a:schemeClr val="accent1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1080276" y="1710045"/>
            <a:ext cx="3103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ALphaGO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击败世界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围棋冠军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80274" y="1232837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Century Gothic" panose="020B0502020202020204"/>
                <a:ea typeface="微软雅黑" panose="020B0503020204020204" charset="-122"/>
              </a:rPr>
              <a:t>2016</a:t>
            </a:r>
            <a:endParaRPr lang="zh-CN" altLang="en-US" sz="2000" b="1" dirty="0">
              <a:solidFill>
                <a:schemeClr val="accent1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04481" y="3317172"/>
            <a:ext cx="221673" cy="1990765"/>
            <a:chOff x="2525772" y="2487879"/>
            <a:chExt cx="166255" cy="1493074"/>
          </a:xfrm>
        </p:grpSpPr>
        <p:sp>
          <p:nvSpPr>
            <p:cNvPr id="42" name="椭圆 41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5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ln w="19050">
              <a:solidFill>
                <a:schemeClr val="accent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4526154" y="4124687"/>
            <a:ext cx="23952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微软和哈佛开发</a:t>
            </a:r>
            <a:r>
              <a:rPr lang="en-US" altLang="zh-CN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MASS</a:t>
            </a:r>
            <a:endParaRPr lang="en-US" altLang="zh-CN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526152" y="3647478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accent3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2019</a:t>
            </a:r>
            <a:endParaRPr lang="en-US" altLang="zh-CN" sz="2000" b="1" dirty="0">
              <a:solidFill>
                <a:schemeClr val="accent2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999914" y="1537145"/>
            <a:ext cx="221673" cy="2002971"/>
            <a:chOff x="4408188" y="1151906"/>
            <a:chExt cx="166255" cy="1502228"/>
          </a:xfrm>
        </p:grpSpPr>
        <p:sp>
          <p:nvSpPr>
            <p:cNvPr id="43" name="椭圆 42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9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ln w="19050">
              <a:solidFill>
                <a:schemeClr val="accent3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8398391" y="1959509"/>
            <a:ext cx="2139368" cy="368307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OpenAI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发布</a:t>
            </a:r>
            <a:r>
              <a:rPr lang="en-US" altLang="zh-CN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GPT-3</a:t>
            </a:r>
            <a:endParaRPr lang="en-US" altLang="zh-CN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98391" y="1481979"/>
            <a:ext cx="751858" cy="398788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chemeClr val="tx2"/>
                </a:solidFill>
                <a:latin typeface="Century Gothic" panose="020B0502020202020204"/>
                <a:ea typeface="微软雅黑" panose="020B0503020204020204" charset="-122"/>
              </a:rPr>
              <a:t>2020</a:t>
            </a:r>
            <a:endParaRPr lang="en-US" altLang="zh-CN" sz="2000" b="1" dirty="0">
              <a:solidFill>
                <a:schemeClr val="tx2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zh-CN" altLang="en-US" dirty="0">
                <a:solidFill>
                  <a:srgbClr val="404040"/>
                </a:solidFill>
                <a:latin typeface="Century Gothic" panose="020B0502020202020204"/>
                <a:ea typeface="微软雅黑" panose="020B0503020204020204" charset="-122"/>
              </a:rPr>
              <a:t>量子信息</a:t>
            </a:r>
            <a:endParaRPr kumimoji="1" lang="zh-CN" altLang="en-US" dirty="0">
              <a:solidFill>
                <a:srgbClr val="40404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633" y="3261755"/>
            <a:ext cx="12192000" cy="3325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" name="组合 3"/>
          <p:cNvGrpSpPr/>
          <p:nvPr/>
        </p:nvGrpSpPr>
        <p:grpSpPr>
          <a:xfrm>
            <a:off x="858603" y="1535875"/>
            <a:ext cx="221673" cy="2002971"/>
            <a:chOff x="643356" y="1151906"/>
            <a:chExt cx="166255" cy="1502228"/>
          </a:xfrm>
        </p:grpSpPr>
        <p:sp>
          <p:nvSpPr>
            <p:cNvPr id="19" name="椭圆 18"/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21" name="直线连接符 20"/>
            <p:cNvCxnSpPr>
              <a:stCxn id="19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ln w="19050">
              <a:solidFill>
                <a:schemeClr val="accent1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1080276" y="1710045"/>
            <a:ext cx="29171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中国发射量子卫星</a:t>
            </a:r>
            <a:r>
              <a:rPr lang="en-US" altLang="zh-CN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“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墨子号</a:t>
            </a:r>
            <a:r>
              <a:rPr lang="en-US" altLang="zh-CN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”</a:t>
            </a:r>
            <a:endParaRPr lang="en-US" altLang="zh-CN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80274" y="1232837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Century Gothic" panose="020B0502020202020204"/>
                <a:ea typeface="微软雅黑" panose="020B0503020204020204" charset="-122"/>
              </a:rPr>
              <a:t>2016</a:t>
            </a:r>
            <a:endParaRPr lang="zh-CN" altLang="en-US" sz="2000" b="1" dirty="0">
              <a:solidFill>
                <a:schemeClr val="accent1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04481" y="3317172"/>
            <a:ext cx="221673" cy="1990765"/>
            <a:chOff x="2525772" y="2487879"/>
            <a:chExt cx="166255" cy="1493074"/>
          </a:xfrm>
        </p:grpSpPr>
        <p:sp>
          <p:nvSpPr>
            <p:cNvPr id="42" name="椭圆 41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5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ln w="19050">
              <a:solidFill>
                <a:schemeClr val="accent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4526154" y="4124687"/>
            <a:ext cx="49968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谷歌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开发54量子比特超导量子计算机Sycamore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526152" y="3647478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accent3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2019</a:t>
            </a:r>
            <a:endParaRPr lang="en-US" altLang="zh-CN" sz="2000" b="1" dirty="0">
              <a:solidFill>
                <a:schemeClr val="accent2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999914" y="1537145"/>
            <a:ext cx="221673" cy="2002971"/>
            <a:chOff x="4408188" y="1151906"/>
            <a:chExt cx="166255" cy="1502228"/>
          </a:xfrm>
        </p:grpSpPr>
        <p:sp>
          <p:nvSpPr>
            <p:cNvPr id="43" name="椭圆 42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9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ln w="19050">
              <a:solidFill>
                <a:schemeClr val="accent3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8398391" y="1959509"/>
            <a:ext cx="36118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中国科学院物理研究所开发光量子</a:t>
            </a:r>
            <a:endParaRPr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algn="l"/>
            <a:r>
              <a:rPr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计算机“九章”</a:t>
            </a:r>
            <a:endParaRPr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98391" y="1481979"/>
            <a:ext cx="751858" cy="398788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chemeClr val="tx2"/>
                </a:solidFill>
                <a:latin typeface="Century Gothic" panose="020B0502020202020204"/>
                <a:ea typeface="微软雅黑" panose="020B0503020204020204" charset="-122"/>
              </a:rPr>
              <a:t>2020</a:t>
            </a:r>
            <a:endParaRPr lang="en-US" altLang="zh-CN" sz="2000" b="1" dirty="0">
              <a:solidFill>
                <a:schemeClr val="tx2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zh-CN" altLang="en-US" dirty="0">
                <a:solidFill>
                  <a:srgbClr val="404040"/>
                </a:solidFill>
                <a:latin typeface="Century Gothic" panose="020B0502020202020204"/>
                <a:ea typeface="微软雅黑" panose="020B0503020204020204" charset="-122"/>
              </a:rPr>
              <a:t>生命科学</a:t>
            </a:r>
            <a:endParaRPr kumimoji="1" lang="zh-CN" altLang="en-US" dirty="0">
              <a:solidFill>
                <a:srgbClr val="40404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633" y="3261755"/>
            <a:ext cx="12192000" cy="3325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" name="组合 3"/>
          <p:cNvGrpSpPr/>
          <p:nvPr/>
        </p:nvGrpSpPr>
        <p:grpSpPr>
          <a:xfrm>
            <a:off x="858603" y="1535875"/>
            <a:ext cx="221673" cy="2002971"/>
            <a:chOff x="643356" y="1151906"/>
            <a:chExt cx="166255" cy="1502228"/>
          </a:xfrm>
        </p:grpSpPr>
        <p:sp>
          <p:nvSpPr>
            <p:cNvPr id="19" name="椭圆 18"/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21" name="直线连接符 20"/>
            <p:cNvCxnSpPr>
              <a:stCxn id="19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ln w="19050">
              <a:solidFill>
                <a:schemeClr val="accent1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1080276" y="1710045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国际人类基因组计划宣布完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algn="l"/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rPr>
              <a:t>成了人类基因组的测序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80274" y="1232837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Century Gothic" panose="020B0502020202020204"/>
                <a:ea typeface="微软雅黑" panose="020B0503020204020204" charset="-122"/>
              </a:rPr>
              <a:t>2003</a:t>
            </a:r>
            <a:endParaRPr lang="zh-CN" altLang="en-US" sz="2000" b="1" dirty="0">
              <a:solidFill>
                <a:schemeClr val="accent1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17081" y="3372417"/>
            <a:ext cx="221673" cy="1990765"/>
            <a:chOff x="2525772" y="2487879"/>
            <a:chExt cx="166255" cy="1493074"/>
          </a:xfrm>
        </p:grpSpPr>
        <p:sp>
          <p:nvSpPr>
            <p:cNvPr id="42" name="椭圆 41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5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ln w="19050">
              <a:solidFill>
                <a:schemeClr val="accent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3738754" y="4179932"/>
            <a:ext cx="3688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詹妮弗·杜德纳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和埃马纽埃尔沙朗帕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发明</a:t>
            </a:r>
            <a:r>
              <a:rPr lang="en-US" altLang="zh-CN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CRISPR-Cas9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技术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38752" y="3702723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accent3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2012</a:t>
            </a:r>
            <a:endParaRPr lang="en-US" altLang="zh-CN" sz="2000" b="1" dirty="0">
              <a:solidFill>
                <a:schemeClr val="accent2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44344" y="1591120"/>
            <a:ext cx="221673" cy="2002971"/>
            <a:chOff x="4408188" y="1151906"/>
            <a:chExt cx="166255" cy="1502228"/>
          </a:xfrm>
        </p:grpSpPr>
        <p:sp>
          <p:nvSpPr>
            <p:cNvPr id="43" name="椭圆 42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9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ln w="19050">
              <a:solidFill>
                <a:schemeClr val="accent3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624045" y="1535961"/>
            <a:ext cx="6355236" cy="3773246"/>
            <a:chOff x="4957" y="2504"/>
            <a:chExt cx="10008" cy="5942"/>
          </a:xfrm>
        </p:grpSpPr>
        <p:grpSp>
          <p:nvGrpSpPr>
            <p:cNvPr id="7" name="组合 6"/>
            <p:cNvGrpSpPr/>
            <p:nvPr/>
          </p:nvGrpSpPr>
          <p:grpSpPr>
            <a:xfrm>
              <a:off x="9212" y="5311"/>
              <a:ext cx="349" cy="3135"/>
              <a:chOff x="6290604" y="2487879"/>
              <a:chExt cx="166255" cy="1493074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6290604" y="2487879"/>
                <a:ext cx="166255" cy="16625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cxnSp>
            <p:nvCxnSpPr>
              <p:cNvPr id="63" name="直线连接符 62"/>
              <p:cNvCxnSpPr/>
              <p:nvPr/>
            </p:nvCxnSpPr>
            <p:spPr>
              <a:xfrm>
                <a:off x="6373731" y="2644980"/>
                <a:ext cx="0" cy="1335973"/>
              </a:xfrm>
              <a:prstGeom prst="line">
                <a:avLst/>
              </a:prstGeom>
              <a:ln w="19050">
                <a:solidFill>
                  <a:schemeClr val="tx2">
                    <a:alpha val="99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/>
            <p:cNvSpPr/>
            <p:nvPr/>
          </p:nvSpPr>
          <p:spPr>
            <a:xfrm>
              <a:off x="4957" y="3256"/>
              <a:ext cx="10008" cy="10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chemeClr val="accent6"/>
                  </a:solidFill>
                  <a:latin typeface="Century Gothic" panose="020B0502020202020204"/>
                  <a:ea typeface="微软雅黑" panose="020B0503020204020204" charset="-122"/>
                </a:rPr>
                <a:t>贺建奎团队利用基因编辑技术</a:t>
              </a:r>
              <a:r>
                <a:rPr lang="zh-CN" altLang="en-US" sz="1800" b="1" dirty="0">
                  <a:solidFill>
                    <a:schemeClr val="accent6"/>
                  </a:solidFill>
                  <a:latin typeface="Century Gothic" panose="020B0502020202020204"/>
                  <a:ea typeface="微软雅黑" panose="020B0503020204020204" charset="-122"/>
                </a:rPr>
                <a:t>出生了世界手里基因编辑</a:t>
              </a:r>
              <a:r>
                <a:rPr lang="zh-CN" altLang="en-US" sz="1800" b="1" dirty="0">
                  <a:solidFill>
                    <a:schemeClr val="accent6"/>
                  </a:solidFill>
                  <a:latin typeface="Century Gothic" panose="020B0502020202020204"/>
                  <a:ea typeface="微软雅黑" panose="020B0503020204020204" charset="-122"/>
                </a:rPr>
                <a:t>婴儿，</a:t>
              </a:r>
              <a:endPara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endParaRPr>
            </a:p>
            <a:p>
              <a:pPr algn="l"/>
              <a:r>
                <a:rPr lang="zh-CN" altLang="en-US" sz="1800" b="1" dirty="0">
                  <a:solidFill>
                    <a:schemeClr val="accent6"/>
                  </a:solidFill>
                  <a:latin typeface="Century Gothic" panose="020B0502020202020204"/>
                  <a:ea typeface="微软雅黑" panose="020B0503020204020204" charset="-122"/>
                </a:rPr>
                <a:t>引发了伦理和安全方面的广泛争议。</a:t>
              </a:r>
              <a:endPara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957" y="2504"/>
              <a:ext cx="1184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Century Gothic" panose="020B0502020202020204"/>
                  <a:ea typeface="微软雅黑" panose="020B0503020204020204" charset="-122"/>
                </a:rPr>
                <a:t>2018</a:t>
              </a:r>
              <a:endParaRPr lang="en-US" altLang="zh-CN" sz="2000" b="1" dirty="0">
                <a:solidFill>
                  <a:schemeClr val="tx2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664816" y="4180195"/>
            <a:ext cx="292544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新冠肺炎</a:t>
            </a:r>
            <a:r>
              <a:rPr lang="en-US" altLang="zh-CN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mRNA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疫苗的</a:t>
            </a:r>
            <a:r>
              <a:rPr lang="zh-CN" altLang="en-US" sz="1800" b="1" dirty="0">
                <a:solidFill>
                  <a:schemeClr val="accent6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研制</a:t>
            </a:r>
            <a:endParaRPr lang="zh-CN" altLang="en-US" sz="1800" b="1" dirty="0">
              <a:solidFill>
                <a:schemeClr val="accent6"/>
              </a:solidFill>
              <a:latin typeface="Century Gothic" panose="020B0502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64547" y="3647478"/>
            <a:ext cx="751840" cy="39878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000" b="1" dirty="0">
                <a:solidFill>
                  <a:schemeClr val="tx2"/>
                </a:solidFill>
                <a:latin typeface="Century Gothic" panose="020B0502020202020204"/>
                <a:ea typeface="微软雅黑" panose="020B0503020204020204" charset="-122"/>
              </a:rPr>
              <a:t>2020</a:t>
            </a:r>
            <a:endParaRPr lang="en-US" altLang="zh-CN" sz="2000" b="1" dirty="0">
              <a:solidFill>
                <a:schemeClr val="tx2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4755327b-e43e-47cb-b058-5887e1bfa2d7"/>
  <p:tag name="COMMONDATA" val="eyJoZGlkIjoiZTI2YjgzZTQ5OTExMmQ4MTY1NjY0MTJkZTY2OGZlMmEifQ=="/>
</p:tagLst>
</file>

<file path=ppt/theme/theme1.xml><?xml version="1.0" encoding="utf-8"?>
<a:theme xmlns:a="http://schemas.openxmlformats.org/drawingml/2006/main" name="Office 主题">
  <a:themeElements>
    <a:clrScheme name="自定义 118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FCAB7"/>
      </a:accent1>
      <a:accent2>
        <a:srgbClr val="FDD031"/>
      </a:accent2>
      <a:accent3>
        <a:srgbClr val="FD828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WPS 演示</Application>
  <PresentationFormat>自定义</PresentationFormat>
  <Paragraphs>135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Century Gothic</vt:lpstr>
      <vt:lpstr>微软雅黑</vt:lpstr>
      <vt:lpstr>Meiryo</vt:lpstr>
      <vt:lpstr>Yu Gothic UI</vt:lpstr>
      <vt:lpstr>Arial Narrow</vt:lpstr>
      <vt:lpstr>Calibri</vt:lpstr>
      <vt:lpstr>Calibri Light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Office PLUS</dc:creator>
  <cp:lastModifiedBy>梁仓</cp:lastModifiedBy>
  <cp:revision>111</cp:revision>
  <dcterms:created xsi:type="dcterms:W3CDTF">2010-04-12T23:12:00Z</dcterms:created>
  <dcterms:modified xsi:type="dcterms:W3CDTF">2023-05-13T16:56:06Z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ICV">
    <vt:lpwstr>81AC79707BD54B81A771A51BB9C2059D</vt:lpwstr>
  </property>
  <property fmtid="{D5CDD505-2E9C-101B-9397-08002B2CF9AE}" pid="4" name="KSOProductBuildVer">
    <vt:lpwstr>2052-11.1.0.12763</vt:lpwstr>
  </property>
</Properties>
</file>