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8" r:id="rId2"/>
    <p:sldMasterId id="2147483668" r:id="rId3"/>
    <p:sldMasterId id="2147483678" r:id="rId4"/>
  </p:sldMasterIdLst>
  <p:notesMasterIdLst>
    <p:notesMasterId r:id="rId27"/>
  </p:notesMasterIdLst>
  <p:sldIdLst>
    <p:sldId id="256" r:id="rId5"/>
    <p:sldId id="270" r:id="rId6"/>
    <p:sldId id="274" r:id="rId7"/>
    <p:sldId id="258" r:id="rId8"/>
    <p:sldId id="271" r:id="rId9"/>
    <p:sldId id="272" r:id="rId10"/>
    <p:sldId id="260" r:id="rId11"/>
    <p:sldId id="261" r:id="rId12"/>
    <p:sldId id="262" r:id="rId13"/>
    <p:sldId id="263" r:id="rId14"/>
    <p:sldId id="279" r:id="rId15"/>
    <p:sldId id="280" r:id="rId16"/>
    <p:sldId id="281" r:id="rId17"/>
    <p:sldId id="282" r:id="rId18"/>
    <p:sldId id="278" r:id="rId19"/>
    <p:sldId id="269" r:id="rId20"/>
    <p:sldId id="264" r:id="rId21"/>
    <p:sldId id="265" r:id="rId22"/>
    <p:sldId id="266" r:id="rId23"/>
    <p:sldId id="267" r:id="rId24"/>
    <p:sldId id="273" r:id="rId25"/>
    <p:sldId id="26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D056E28-6F44-489D-9303-BBCF8C20B9FD}">
          <p14:sldIdLst>
            <p14:sldId id="256"/>
          </p14:sldIdLst>
        </p14:section>
        <p14:section name="Definitions" id="{9C822C53-2E2E-47FC-9C22-2AC02FCF9BB2}">
          <p14:sldIdLst>
            <p14:sldId id="270"/>
            <p14:sldId id="274"/>
            <p14:sldId id="258"/>
          </p14:sldIdLst>
        </p14:section>
        <p14:section name="Methods" id="{416AC3E4-64D2-46E8-9C40-A1DD74799987}">
          <p14:sldIdLst>
            <p14:sldId id="271"/>
            <p14:sldId id="272"/>
            <p14:sldId id="260"/>
            <p14:sldId id="261"/>
            <p14:sldId id="262"/>
            <p14:sldId id="263"/>
            <p14:sldId id="279"/>
            <p14:sldId id="280"/>
            <p14:sldId id="281"/>
            <p14:sldId id="282"/>
            <p14:sldId id="278"/>
          </p14:sldIdLst>
        </p14:section>
        <p14:section name="Results" id="{E0903B0B-5CBD-4EC0-B226-1BD2519CDDD9}">
          <p14:sldIdLst>
            <p14:sldId id="269"/>
            <p14:sldId id="264"/>
            <p14:sldId id="265"/>
            <p14:sldId id="266"/>
          </p14:sldIdLst>
        </p14:section>
        <p14:section name="Conclusion" id="{CF374842-06E6-4E90-8B24-1C0B979943BC}">
          <p14:sldIdLst>
            <p14:sldId id="267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962" autoAdjust="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2769-8CB8-4592-9A19-9EEAC896F8E2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9FE-A517-4310-93BE-86E96B297F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76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9FE-A517-4310-93BE-86E96B297F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19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9FE-A517-4310-93BE-86E96B297F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06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8min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9FE-A517-4310-93BE-86E96B297F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23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9FE-A517-4310-93BE-86E96B297F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6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9FE-A517-4310-93BE-86E96B297F9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AD29-37B9-4397-9175-B052F062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655876-B16A-47E2-AAF2-7E9C4376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A4E45-3F51-4B9F-B856-B54C5757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84BD0-D5C7-459D-BDF0-5BA9FAB9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C8015-6E55-481F-9B87-614E3485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2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828800"/>
            <a:ext cx="3504000" cy="4065600"/>
          </a:xfrm>
        </p:spPr>
        <p:txBody>
          <a:bodyPr>
            <a:noAutofit/>
          </a:bodyPr>
          <a:lstStyle>
            <a:lvl1pPr>
              <a:lnSpc>
                <a:spcPts val="1833"/>
              </a:lnSpc>
              <a:defRPr sz="1467"/>
            </a:lvl1pPr>
            <a:lvl2pPr>
              <a:lnSpc>
                <a:spcPts val="1833"/>
              </a:lnSpc>
              <a:defRPr sz="1467"/>
            </a:lvl2pPr>
            <a:lvl3pPr>
              <a:lnSpc>
                <a:spcPts val="1833"/>
              </a:lnSpc>
              <a:defRPr sz="1467"/>
            </a:lvl3pPr>
            <a:lvl4pPr>
              <a:lnSpc>
                <a:spcPts val="1833"/>
              </a:lnSpc>
              <a:defRPr sz="1467"/>
            </a:lvl4pPr>
            <a:lvl5pPr>
              <a:lnSpc>
                <a:spcPts val="1833"/>
              </a:lnSpc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44000" y="1828800"/>
            <a:ext cx="3504000" cy="4065600"/>
          </a:xfrm>
        </p:spPr>
        <p:txBody>
          <a:bodyPr>
            <a:noAutofit/>
          </a:bodyPr>
          <a:lstStyle>
            <a:lvl1pPr>
              <a:lnSpc>
                <a:spcPts val="1833"/>
              </a:lnSpc>
              <a:defRPr sz="1467"/>
            </a:lvl1pPr>
            <a:lvl2pPr>
              <a:lnSpc>
                <a:spcPts val="1833"/>
              </a:lnSpc>
              <a:defRPr sz="1467"/>
            </a:lvl2pPr>
            <a:lvl3pPr>
              <a:lnSpc>
                <a:spcPts val="1833"/>
              </a:lnSpc>
              <a:defRPr sz="1467"/>
            </a:lvl3pPr>
            <a:lvl4pPr>
              <a:lnSpc>
                <a:spcPts val="1833"/>
              </a:lnSpc>
              <a:defRPr sz="1467"/>
            </a:lvl4pPr>
            <a:lvl5pPr>
              <a:lnSpc>
                <a:spcPts val="1833"/>
              </a:lnSpc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19.02.2018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4-4A26-412B-AA90-98E97FF83D4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188800" y="1828800"/>
            <a:ext cx="3504000" cy="4065600"/>
          </a:xfrm>
        </p:spPr>
        <p:txBody>
          <a:bodyPr>
            <a:noAutofit/>
          </a:bodyPr>
          <a:lstStyle>
            <a:lvl1pPr>
              <a:lnSpc>
                <a:spcPts val="1833"/>
              </a:lnSpc>
              <a:defRPr sz="1467"/>
            </a:lvl1pPr>
            <a:lvl2pPr>
              <a:lnSpc>
                <a:spcPts val="1833"/>
              </a:lnSpc>
              <a:defRPr sz="1467"/>
            </a:lvl2pPr>
            <a:lvl3pPr>
              <a:lnSpc>
                <a:spcPts val="1833"/>
              </a:lnSpc>
              <a:defRPr sz="1467"/>
            </a:lvl3pPr>
            <a:lvl4pPr>
              <a:lnSpc>
                <a:spcPts val="1833"/>
              </a:lnSpc>
              <a:defRPr sz="1467"/>
            </a:lvl4pPr>
            <a:lvl5pPr>
              <a:lnSpc>
                <a:spcPts val="1833"/>
              </a:lnSpc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5317489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767" y="1828800"/>
            <a:ext cx="7344000" cy="453178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19.02.2018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4-4A26-412B-AA90-98E97FF83D4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8184000" y="1828800"/>
            <a:ext cx="3504000" cy="3504000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half" idx="3" hasCustomPrompt="1"/>
          </p:nvPr>
        </p:nvSpPr>
        <p:spPr>
          <a:xfrm>
            <a:off x="8184000" y="5414400"/>
            <a:ext cx="3504000" cy="480000"/>
          </a:xfrm>
        </p:spPr>
        <p:txBody>
          <a:bodyPr anchor="b" anchorCtr="0">
            <a:noAutofit/>
          </a:bodyPr>
          <a:lstStyle>
            <a:lvl1pPr>
              <a:defRPr sz="1200">
                <a:solidFill>
                  <a:srgbClr val="B00402"/>
                </a:solidFill>
              </a:defRPr>
            </a:lvl1pPr>
            <a:lvl2pPr>
              <a:defRPr sz="1200">
                <a:solidFill>
                  <a:srgbClr val="B00402"/>
                </a:solidFill>
              </a:defRPr>
            </a:lvl2pPr>
            <a:lvl3pPr>
              <a:defRPr sz="1200">
                <a:solidFill>
                  <a:srgbClr val="B00402"/>
                </a:solidFill>
              </a:defRPr>
            </a:lvl3pPr>
            <a:lvl4pPr>
              <a:defRPr sz="1200">
                <a:solidFill>
                  <a:srgbClr val="B00402"/>
                </a:solidFill>
              </a:defRPr>
            </a:lvl4pPr>
            <a:lvl5pPr>
              <a:defRPr sz="1200">
                <a:solidFill>
                  <a:srgbClr val="B00402"/>
                </a:solidFill>
              </a:defRPr>
            </a:lvl5pPr>
          </a:lstStyle>
          <a:p>
            <a:pPr lvl="0"/>
            <a:r>
              <a:rPr lang="de-DE" dirty="0"/>
              <a:t>Additional </a:t>
            </a:r>
            <a:r>
              <a:rPr lang="de-DE" dirty="0" err="1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39462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ediu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84000" y="1828800"/>
            <a:ext cx="3504000" cy="3504000"/>
          </a:xfrm>
        </p:spPr>
        <p:txBody>
          <a:bodyPr/>
          <a:lstStyle>
            <a:lvl1pPr>
              <a:lnSpc>
                <a:spcPts val="1833"/>
              </a:lnSpc>
              <a:defRPr sz="1467"/>
            </a:lvl1pPr>
            <a:lvl2pPr>
              <a:lnSpc>
                <a:spcPts val="1833"/>
              </a:lnSpc>
              <a:defRPr sz="1467"/>
            </a:lvl2pPr>
            <a:lvl3pPr>
              <a:lnSpc>
                <a:spcPts val="1833"/>
              </a:lnSpc>
              <a:defRPr sz="1467"/>
            </a:lvl3pPr>
            <a:lvl4pPr>
              <a:lnSpc>
                <a:spcPts val="1833"/>
              </a:lnSpc>
              <a:defRPr sz="1467"/>
            </a:lvl4pPr>
            <a:lvl5pPr>
              <a:lnSpc>
                <a:spcPts val="1833"/>
              </a:lnSpc>
              <a:defRPr sz="1467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19.02.2018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4-4A26-412B-AA90-98E97FF83D4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0" y="1828800"/>
            <a:ext cx="7848000" cy="5030400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half" idx="3" hasCustomPrompt="1"/>
          </p:nvPr>
        </p:nvSpPr>
        <p:spPr>
          <a:xfrm>
            <a:off x="8184000" y="5414400"/>
            <a:ext cx="3504000" cy="480000"/>
          </a:xfrm>
        </p:spPr>
        <p:txBody>
          <a:bodyPr anchor="b" anchorCtr="0">
            <a:noAutofit/>
          </a:bodyPr>
          <a:lstStyle>
            <a:lvl1pPr>
              <a:defRPr sz="1200">
                <a:solidFill>
                  <a:srgbClr val="B00402"/>
                </a:solidFill>
              </a:defRPr>
            </a:lvl1pPr>
            <a:lvl2pPr>
              <a:defRPr sz="1200">
                <a:solidFill>
                  <a:srgbClr val="B00402"/>
                </a:solidFill>
              </a:defRPr>
            </a:lvl2pPr>
            <a:lvl3pPr>
              <a:defRPr sz="1200">
                <a:solidFill>
                  <a:srgbClr val="B00402"/>
                </a:solidFill>
              </a:defRPr>
            </a:lvl3pPr>
            <a:lvl4pPr>
              <a:defRPr sz="1200">
                <a:solidFill>
                  <a:srgbClr val="B00402"/>
                </a:solidFill>
              </a:defRPr>
            </a:lvl4pPr>
            <a:lvl5pPr>
              <a:defRPr sz="1200">
                <a:solidFill>
                  <a:srgbClr val="B00402"/>
                </a:solidFill>
              </a:defRPr>
            </a:lvl5pPr>
          </a:lstStyle>
          <a:p>
            <a:pPr lvl="0"/>
            <a:r>
              <a:rPr lang="de-DE" dirty="0"/>
              <a:t>Additional </a:t>
            </a:r>
            <a:r>
              <a:rPr lang="de-DE" dirty="0" err="1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68479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19.02.2018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4-4A26-412B-AA90-98E97FF83D4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0" y="1828800"/>
            <a:ext cx="12192000" cy="50304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32771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columns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1C0A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828800"/>
            <a:ext cx="542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000000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4000" y="1828800"/>
            <a:ext cx="542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000000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EON_Logo_r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1" y="5764800"/>
            <a:ext cx="2072260" cy="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8511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1C0A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828800"/>
            <a:ext cx="350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000000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44000" y="1828800"/>
            <a:ext cx="350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000000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188800" y="1828800"/>
            <a:ext cx="350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000000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000000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EON_Logo_r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1" y="5764800"/>
            <a:ext cx="2072260" cy="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83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columns blue">
    <p:bg>
      <p:bgPr>
        <a:solidFill>
          <a:srgbClr val="5CC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828800"/>
            <a:ext cx="542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FFFFFF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4000" y="1828800"/>
            <a:ext cx="542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FFFFFF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pic>
        <p:nvPicPr>
          <p:cNvPr id="9" name="EON_Logo_w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1" y="5764800"/>
            <a:ext cx="2072260" cy="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098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 blue">
    <p:bg>
      <p:bgPr>
        <a:solidFill>
          <a:srgbClr val="5CC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828800"/>
            <a:ext cx="350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FFFFFF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44000" y="1828800"/>
            <a:ext cx="350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FFFFFF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188800" y="1828800"/>
            <a:ext cx="3504000" cy="3120000"/>
          </a:xfrm>
        </p:spPr>
        <p:txBody>
          <a:bodyPr>
            <a:noAutofit/>
          </a:bodyPr>
          <a:lstStyle>
            <a:lvl1pPr marL="474121" indent="-474121">
              <a:spcAft>
                <a:spcPts val="1333"/>
              </a:spcAft>
              <a:buFont typeface="+mj-lt"/>
              <a:buAutoNum type="arabicPeriod"/>
              <a:defRPr sz="1867">
                <a:solidFill>
                  <a:srgbClr val="FFFFFF"/>
                </a:solidFill>
                <a:latin typeface="+mj-lt"/>
              </a:defRPr>
            </a:lvl1pPr>
            <a:lvl2pPr marL="723882" indent="-249760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2pPr>
            <a:lvl3pPr marL="96094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3pPr>
            <a:lvl4pPr marL="1198003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4pPr>
            <a:lvl5pPr marL="1435064" indent="-237061">
              <a:spcAft>
                <a:spcPts val="1333"/>
              </a:spcAft>
              <a:defRPr sz="1867">
                <a:solidFill>
                  <a:srgbClr val="FFFFFF"/>
                </a:solidFill>
                <a:latin typeface="+mj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" name="EON_Logo_w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1" y="5764800"/>
            <a:ext cx="2072260" cy="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138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less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8000" y="1545600"/>
            <a:ext cx="8016000" cy="3432000"/>
          </a:xfrm>
        </p:spPr>
        <p:txBody>
          <a:bodyPr anchor="b" anchorCtr="0">
            <a:noAutofit/>
          </a:bodyPr>
          <a:lstStyle>
            <a:lvl1pPr algn="r">
              <a:lnSpc>
                <a:spcPts val="8533"/>
              </a:lnSpc>
              <a:defRPr sz="8533" b="0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0632000" y="0"/>
            <a:ext cx="1560000" cy="6859200"/>
            <a:chOff x="7974000" y="0"/>
            <a:chExt cx="1170000" cy="5144400"/>
          </a:xfrm>
        </p:grpSpPr>
        <p:sp>
          <p:nvSpPr>
            <p:cNvPr id="7" name="Rechteck 6"/>
            <p:cNvSpPr/>
            <p:nvPr userDrawn="1"/>
          </p:nvSpPr>
          <p:spPr>
            <a:xfrm>
              <a:off x="8766000" y="0"/>
              <a:ext cx="378000" cy="5144400"/>
            </a:xfrm>
            <a:prstGeom prst="rect">
              <a:avLst/>
            </a:prstGeom>
            <a:solidFill>
              <a:srgbClr val="5CC1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" name="Rechteck 7"/>
            <p:cNvSpPr/>
            <p:nvPr userDrawn="1"/>
          </p:nvSpPr>
          <p:spPr>
            <a:xfrm>
              <a:off x="8197200" y="0"/>
              <a:ext cx="568800" cy="5144400"/>
            </a:xfrm>
            <a:prstGeom prst="rect">
              <a:avLst/>
            </a:prstGeom>
            <a:solidFill>
              <a:srgbClr val="EA1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7974000" y="0"/>
              <a:ext cx="223200" cy="5144400"/>
            </a:xfrm>
            <a:prstGeom prst="rect">
              <a:avLst/>
            </a:prstGeom>
            <a:solidFill>
              <a:srgbClr val="B00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2746421083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full color 1">
    <p:bg>
      <p:bgPr>
        <a:solidFill>
          <a:srgbClr val="5CC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0400" y="1545600"/>
            <a:ext cx="8016000" cy="3432000"/>
          </a:xfrm>
        </p:spPr>
        <p:txBody>
          <a:bodyPr anchor="b" anchorCtr="0">
            <a:noAutofit/>
          </a:bodyPr>
          <a:lstStyle>
            <a:lvl1pPr algn="r">
              <a:lnSpc>
                <a:spcPts val="8533"/>
              </a:lnSpc>
              <a:defRPr sz="8533" b="0" cap="none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8870400" y="0"/>
            <a:ext cx="3321600" cy="6859200"/>
            <a:chOff x="6652800" y="0"/>
            <a:chExt cx="2491200" cy="5144400"/>
          </a:xfrm>
        </p:grpSpPr>
        <p:sp>
          <p:nvSpPr>
            <p:cNvPr id="8" name="Rechteck 7"/>
            <p:cNvSpPr/>
            <p:nvPr userDrawn="1"/>
          </p:nvSpPr>
          <p:spPr>
            <a:xfrm>
              <a:off x="7030800" y="0"/>
              <a:ext cx="2113200" cy="5144400"/>
            </a:xfrm>
            <a:prstGeom prst="rect">
              <a:avLst/>
            </a:prstGeom>
            <a:solidFill>
              <a:srgbClr val="EA1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6652800" y="0"/>
              <a:ext cx="378000" cy="5144400"/>
            </a:xfrm>
            <a:prstGeom prst="rect">
              <a:avLst/>
            </a:prstGeom>
            <a:solidFill>
              <a:srgbClr val="B00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</p:spTree>
    <p:extLst>
      <p:ext uri="{BB962C8B-B14F-4D97-AF65-F5344CB8AC3E}">
        <p14:creationId xmlns:p14="http://schemas.microsoft.com/office/powerpoint/2010/main" val="426186862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BEE7F-DF34-40BD-A526-92859F3E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474B4-D188-4FBE-8753-BDEA3DB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84446-5A19-4CF5-A441-24B4423F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07367-67B0-489B-83F5-89D9BE03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9FF96-9BBC-4696-8B0F-C6F55BA2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30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full color 2">
    <p:bg>
      <p:bgPr>
        <a:solidFill>
          <a:srgbClr val="B00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8400" y="1545600"/>
            <a:ext cx="8016000" cy="3432000"/>
          </a:xfrm>
        </p:spPr>
        <p:txBody>
          <a:bodyPr anchor="b" anchorCtr="0">
            <a:noAutofit/>
          </a:bodyPr>
          <a:lstStyle>
            <a:lvl1pPr algn="r">
              <a:lnSpc>
                <a:spcPts val="8533"/>
              </a:lnSpc>
              <a:defRPr sz="8533" b="0" cap="none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9878400" y="0"/>
            <a:ext cx="2313600" cy="6859200"/>
          </a:xfrm>
          <a:prstGeom prst="rect">
            <a:avLst/>
          </a:prstGeom>
          <a:solidFill>
            <a:srgbClr val="E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801600" cy="6859200"/>
          </a:xfrm>
          <a:prstGeom prst="rect">
            <a:avLst/>
          </a:prstGeom>
          <a:solidFill>
            <a:srgbClr val="E3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85069190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chart less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ON_Logo_r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01" y="4348800"/>
            <a:ext cx="2833169" cy="840000"/>
          </a:xfrm>
          <a:prstGeom prst="rect">
            <a:avLst/>
          </a:prstGeom>
        </p:spPr>
      </p:pic>
      <p:grpSp>
        <p:nvGrpSpPr>
          <p:cNvPr id="11" name="Gruppieren 10"/>
          <p:cNvGrpSpPr/>
          <p:nvPr userDrawn="1"/>
        </p:nvGrpSpPr>
        <p:grpSpPr>
          <a:xfrm>
            <a:off x="10632000" y="0"/>
            <a:ext cx="1560000" cy="6859200"/>
            <a:chOff x="7974000" y="0"/>
            <a:chExt cx="1170000" cy="5144400"/>
          </a:xfrm>
        </p:grpSpPr>
        <p:sp>
          <p:nvSpPr>
            <p:cNvPr id="8" name="Rechteck 7"/>
            <p:cNvSpPr/>
            <p:nvPr userDrawn="1"/>
          </p:nvSpPr>
          <p:spPr>
            <a:xfrm>
              <a:off x="8766000" y="0"/>
              <a:ext cx="378000" cy="5144400"/>
            </a:xfrm>
            <a:prstGeom prst="rect">
              <a:avLst/>
            </a:prstGeom>
            <a:solidFill>
              <a:srgbClr val="5CC1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8197200" y="0"/>
              <a:ext cx="568800" cy="5144400"/>
            </a:xfrm>
            <a:prstGeom prst="rect">
              <a:avLst/>
            </a:prstGeom>
            <a:solidFill>
              <a:srgbClr val="EA1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7974000" y="0"/>
              <a:ext cx="223200" cy="5144400"/>
            </a:xfrm>
            <a:prstGeom prst="rect">
              <a:avLst/>
            </a:prstGeom>
            <a:solidFill>
              <a:srgbClr val="B00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39200" y="1545600"/>
            <a:ext cx="6388800" cy="1440000"/>
          </a:xfrm>
        </p:spPr>
        <p:txBody>
          <a:bodyPr/>
          <a:lstStyle>
            <a:lvl1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EA1C0A"/>
                </a:solidFill>
                <a:latin typeface="+mj-lt"/>
              </a:defRPr>
            </a:lvl1pPr>
            <a:lvl2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EA1C0A"/>
                </a:solidFill>
                <a:latin typeface="+mj-lt"/>
              </a:defRPr>
            </a:lvl2pPr>
            <a:lvl3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EA1C0A"/>
                </a:solidFill>
                <a:latin typeface="+mj-lt"/>
              </a:defRPr>
            </a:lvl3pPr>
            <a:lvl4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EA1C0A"/>
                </a:solidFill>
                <a:latin typeface="+mj-lt"/>
              </a:defRPr>
            </a:lvl4pPr>
            <a:lvl5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EA1C0A"/>
                </a:solidFill>
                <a:latin typeface="+mj-lt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739200" y="3024000"/>
            <a:ext cx="6388800" cy="1032000"/>
          </a:xfrm>
        </p:spPr>
        <p:txBody>
          <a:bodyPr/>
          <a:lstStyle>
            <a:lvl1pPr algn="r">
              <a:lnSpc>
                <a:spcPct val="100000"/>
              </a:lnSpc>
              <a:spcAft>
                <a:spcPts val="0"/>
              </a:spcAft>
              <a:defRPr sz="3333">
                <a:solidFill>
                  <a:srgbClr val="EA1C0A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31692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chart full color">
    <p:bg>
      <p:bgPr>
        <a:solidFill>
          <a:srgbClr val="EA1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051200" y="0"/>
            <a:ext cx="504000" cy="6859200"/>
          </a:xfrm>
          <a:prstGeom prst="rect">
            <a:avLst/>
          </a:prstGeom>
          <a:solidFill>
            <a:srgbClr val="5C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1051200" cy="6859200"/>
          </a:xfrm>
          <a:prstGeom prst="rect">
            <a:avLst/>
          </a:prstGeom>
          <a:solidFill>
            <a:srgbClr val="E3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" name="Rechteck 9"/>
          <p:cNvSpPr/>
          <p:nvPr userDrawn="1"/>
        </p:nvSpPr>
        <p:spPr>
          <a:xfrm>
            <a:off x="8457600" y="0"/>
            <a:ext cx="3734400" cy="6859200"/>
          </a:xfrm>
          <a:prstGeom prst="rect">
            <a:avLst/>
          </a:prstGeom>
          <a:solidFill>
            <a:srgbClr val="B00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2" name="EON_Logo_w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01" y="4348800"/>
            <a:ext cx="2833169" cy="8400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555200" y="1545600"/>
            <a:ext cx="6388800" cy="1440000"/>
          </a:xfrm>
        </p:spPr>
        <p:txBody>
          <a:bodyPr/>
          <a:lstStyle>
            <a:lvl1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FFFFFF"/>
                </a:solidFill>
                <a:latin typeface="+mj-lt"/>
              </a:defRPr>
            </a:lvl1pPr>
            <a:lvl2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FFFFFF"/>
                </a:solidFill>
                <a:latin typeface="+mj-lt"/>
              </a:defRPr>
            </a:lvl2pPr>
            <a:lvl3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FFFFFF"/>
                </a:solidFill>
                <a:latin typeface="+mj-lt"/>
              </a:defRPr>
            </a:lvl3pPr>
            <a:lvl4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FFFFFF"/>
                </a:solidFill>
                <a:latin typeface="+mj-lt"/>
              </a:defRPr>
            </a:lvl4pPr>
            <a:lvl5pPr algn="r">
              <a:lnSpc>
                <a:spcPct val="100000"/>
              </a:lnSpc>
              <a:spcAft>
                <a:spcPts val="0"/>
              </a:spcAft>
              <a:defRPr sz="800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1555200" y="3024000"/>
            <a:ext cx="6388800" cy="1032000"/>
          </a:xfrm>
        </p:spPr>
        <p:txBody>
          <a:bodyPr/>
          <a:lstStyle>
            <a:lvl1pPr algn="r">
              <a:lnSpc>
                <a:spcPct val="100000"/>
              </a:lnSpc>
              <a:spcAft>
                <a:spcPts val="0"/>
              </a:spcAft>
              <a:defRPr sz="3333">
                <a:solidFill>
                  <a:srgbClr val="FFFFFF"/>
                </a:solidFill>
              </a:defRPr>
            </a:lvl1pPr>
            <a:lvl2pPr algn="r">
              <a:lnSpc>
                <a:spcPct val="100000"/>
              </a:lnSpc>
              <a:spcAft>
                <a:spcPts val="0"/>
              </a:spcAft>
              <a:defRPr sz="3333">
                <a:solidFill>
                  <a:srgbClr val="FFFFFF"/>
                </a:solidFill>
              </a:defRPr>
            </a:lvl2pPr>
            <a:lvl3pPr algn="r">
              <a:lnSpc>
                <a:spcPct val="100000"/>
              </a:lnSpc>
              <a:spcAft>
                <a:spcPts val="0"/>
              </a:spcAft>
              <a:defRPr sz="3333">
                <a:solidFill>
                  <a:srgbClr val="FFFFFF"/>
                </a:solidFill>
              </a:defRPr>
            </a:lvl3pPr>
            <a:lvl4pPr algn="r">
              <a:lnSpc>
                <a:spcPct val="100000"/>
              </a:lnSpc>
              <a:spcAft>
                <a:spcPts val="0"/>
              </a:spcAft>
              <a:defRPr sz="3333">
                <a:solidFill>
                  <a:srgbClr val="FFFFFF"/>
                </a:solidFill>
              </a:defRPr>
            </a:lvl4pPr>
            <a:lvl5pPr algn="r">
              <a:lnSpc>
                <a:spcPct val="100000"/>
              </a:lnSpc>
              <a:spcAft>
                <a:spcPts val="0"/>
              </a:spcAft>
              <a:defRPr sz="3333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80509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AD29-37B9-4397-9175-B052F062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655876-B16A-47E2-AAF2-7E9C4376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A4E45-3F51-4B9F-B856-B54C5757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84BD0-D5C7-459D-BDF0-5BA9FAB9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C8015-6E55-481F-9B87-614E3485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56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BEE7F-DF34-40BD-A526-92859F3E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474B4-D188-4FBE-8753-BDEA3DB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84446-5A19-4CF5-A441-24B4423F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07367-67B0-489B-83F5-89D9BE03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9FF96-9BBC-4696-8B0F-C6F55BA2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499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DF513-B6D2-4987-B713-20D6315A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4205F3-118B-4033-8FA7-5589391D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47440-10E2-4246-A994-34FA3562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5E73C-AEFB-4861-AE46-AB900B04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93D7A7-D91F-4932-9021-14AB8B62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50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18B49-4DEC-4D69-9109-E8FEAD3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37A0B-59E5-457D-8D0B-986E9D1C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3B982F-0A67-4CA7-A421-342E6936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6D2813-60EB-47E0-9B17-FCB8AC39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3E7C5D-0B10-4AE6-B8B1-297F9D93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04FD6-A614-49B3-9336-7973BF1F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514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68CC4-E26A-415B-B1A0-55DA642C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D0C18B-2864-4461-BA13-5F08A0F9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AB0AA7-BCB5-42B5-A2ED-C7127DE9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CFE750-3838-48D6-B45E-9DD7959A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362E5A-9987-4983-8C0D-D75D11286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F1617B-8A96-46BB-894F-0854F2DF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0C28F-E224-4D93-8931-4D979DB7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D72ADC-9453-4EB7-B7DC-43D2FE87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615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46286-9F5D-42A8-8D5F-69A300CE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055234-54D3-4904-9056-7C814CAD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7F9AE4-71CB-4A4F-B08E-8722C3C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5D6E5-E514-492E-9ACC-EBF6A9F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0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C58E-D695-4EE6-BD23-2E7F4DF4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8F6D0-3F84-48AC-8CBF-53A626D6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505F5-301E-42AF-B0D7-9EAB35B5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70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DF513-B6D2-4987-B713-20D6315A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4205F3-118B-4033-8FA7-5589391D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47440-10E2-4246-A994-34FA3562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5E73C-AEFB-4861-AE46-AB900B04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93D7A7-D91F-4932-9021-14AB8B62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5814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12F93-CADD-4616-A6A5-B5E11265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4C6F-4AD3-4008-8D76-8DFFF48B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DF5D4F-34A9-44D1-8475-D57E6DA6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1CBAF-CF98-442F-9E73-A96DE44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FB331-328B-42E6-A673-12BD679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700D9-AE6F-4452-B472-CDACA5CE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20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C9B5B-C73A-4344-B1E1-19B171C4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2A94AC-31A5-4454-A57C-5447812B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ECACB-6362-40E9-AA3B-E82D167B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588E4D-892B-408E-A193-B801C677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0ACC6-BD61-45CD-AF9F-3D17696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B3CB6-07A0-44F0-8817-9786BAE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503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AD29-37B9-4397-9175-B052F062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655876-B16A-47E2-AAF2-7E9C4376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A4E45-3F51-4B9F-B856-B54C5757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84BD0-D5C7-459D-BDF0-5BA9FAB9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C8015-6E55-481F-9B87-614E3485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424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BEE7F-DF34-40BD-A526-92859F3E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474B4-D188-4FBE-8753-BDEA3DB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84446-5A19-4CF5-A441-24B4423F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07367-67B0-489B-83F5-89D9BE03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9FF96-9BBC-4696-8B0F-C6F55BA2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811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DF513-B6D2-4987-B713-20D6315A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4205F3-118B-4033-8FA7-5589391D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47440-10E2-4246-A994-34FA3562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5E73C-AEFB-4861-AE46-AB900B04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93D7A7-D91F-4932-9021-14AB8B62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0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18B49-4DEC-4D69-9109-E8FEAD3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37A0B-59E5-457D-8D0B-986E9D1C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3B982F-0A67-4CA7-A421-342E6936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6D2813-60EB-47E0-9B17-FCB8AC39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3E7C5D-0B10-4AE6-B8B1-297F9D93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04FD6-A614-49B3-9336-7973BF1F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7214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68CC4-E26A-415B-B1A0-55DA642C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D0C18B-2864-4461-BA13-5F08A0F9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AB0AA7-BCB5-42B5-A2ED-C7127DE9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CFE750-3838-48D6-B45E-9DD7959A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362E5A-9987-4983-8C0D-D75D11286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F1617B-8A96-46BB-894F-0854F2DF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0C28F-E224-4D93-8931-4D979DB7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D72ADC-9453-4EB7-B7DC-43D2FE87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0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46286-9F5D-42A8-8D5F-69A300CE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055234-54D3-4904-9056-7C814CAD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7F9AE4-71CB-4A4F-B08E-8722C3C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5D6E5-E514-492E-9ACC-EBF6A9F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026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C58E-D695-4EE6-BD23-2E7F4DF4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8F6D0-3F84-48AC-8CBF-53A626D6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505F5-301E-42AF-B0D7-9EAB35B5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241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12F93-CADD-4616-A6A5-B5E11265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4C6F-4AD3-4008-8D76-8DFFF48B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DF5D4F-34A9-44D1-8475-D57E6DA6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1CBAF-CF98-442F-9E73-A96DE44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FB331-328B-42E6-A673-12BD679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700D9-AE6F-4452-B472-CDACA5CE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3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18B49-4DEC-4D69-9109-E8FEAD3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37A0B-59E5-457D-8D0B-986E9D1C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3B982F-0A67-4CA7-A421-342E6936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6D2813-60EB-47E0-9B17-FCB8AC39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3E7C5D-0B10-4AE6-B8B1-297F9D93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04FD6-A614-49B3-9336-7973BF1F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62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C9B5B-C73A-4344-B1E1-19B171C4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2A94AC-31A5-4454-A57C-5447812B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ECACB-6362-40E9-AA3B-E82D167B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588E4D-892B-408E-A193-B801C677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0ACC6-BD61-45CD-AF9F-3D17696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B3CB6-07A0-44F0-8817-9786BAE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2020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23115-8F1F-4CE0-81D2-9AA86DC8B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813330-F3B8-4B12-8D82-AC10D2AEC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BEDD3-FE83-4474-9505-585C1AE7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A686E-349F-4187-BE7B-9B0BB520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CDFDC-C045-4669-9A53-EFE3C938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00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70099-1DF1-47C8-A0B4-EDF82822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27CDB-4ADF-4C0B-A29A-38E9FA70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34340-B561-4F1C-B118-61DB2413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35E2F-135F-48CA-87EF-53CDDD94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64DCF-FAC4-4266-8308-2909E5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7841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FB2C3-6D97-40C9-A249-7314B2C7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63"/>
            <a:ext cx="10515600" cy="172097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01106B-012C-4251-B1A2-1AEC39F9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0242"/>
            <a:ext cx="10515600" cy="7481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51FA5-8BC5-4054-9944-E4055403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287EC-C16A-4A99-AF4C-5BCA54B9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6D0CFC-C724-43B7-B7B0-070B94B1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003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789B6-DA23-4A1A-8F2D-A6099F9A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6CB0B-2E14-41D2-938D-347E9739C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50A710-2872-4F7A-B6D8-A85ADCCB2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2126B-C9F8-4A10-B14A-3AA40173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96847-E7CF-4B43-9CFF-33491617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CA5DE6-0954-4F8C-A4DE-60CCB739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347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F5993-ABEA-444A-A532-43FFF547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AA6DC-6441-46F1-B607-1F1392DC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1FC881-CA76-4817-AEF1-3BD02D37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D50DB7-7153-49CF-AE6C-D24EFA0E6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EEC707-8AF2-4DB0-ADBC-80EEB0758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ACF85B-703D-4BAF-88C9-25A07396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880369-59BB-425C-8E44-E5E09B91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35E443-A917-413E-AEE4-56A3534A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68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D18E8-14D4-44DD-B770-196399E6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5FC409-14D5-49F7-87DE-6FE34CF6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BEBAB9-DB97-4B69-85BE-22F22885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58EE84-785B-4085-886E-24AF7D7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12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173458-479C-48E3-8DE0-CB35E92C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EAC69D-99EF-46B8-9DBC-D34E0926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BCF8D-8983-46FA-8591-1DF13DB2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15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7D39A-C67E-4BB1-8465-35C00DD9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4EE72-FA34-47DE-9014-03295F91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4D526A-B155-44E7-A862-E44716CC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A1B2C3-7278-4007-81A7-9F3EF501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6CCFDC-F218-4961-8C54-BD08787D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FFC3A1-3A61-4890-8B5F-07292606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63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D8D27-AA9A-4C4F-9A98-30543941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DC208C-3898-4B1B-BB75-67493001C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801E8-DF34-436F-83FD-F591E467B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4F8B8F-7CF1-4344-AD3D-23401F85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28AEA-3463-4146-80EB-626C3259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14FFFF-0C6C-47D1-89C9-96C86E22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5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68CC4-E26A-415B-B1A0-55DA642C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D0C18B-2864-4461-BA13-5F08A0F9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AB0AA7-BCB5-42B5-A2ED-C7127DE9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CFE750-3838-48D6-B45E-9DD7959A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362E5A-9987-4983-8C0D-D75D11286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F1617B-8A96-46BB-894F-0854F2DF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0C28F-E224-4D93-8931-4D979DB7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D72ADC-9453-4EB7-B7DC-43D2FE87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962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7CADB-5B85-4E30-A5F0-51CEDD00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A51CC7-8503-499F-B42C-E2B78484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7FD80-EC05-4AC9-B36B-F0BBA70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814ED2-38A5-40AF-AE05-24E61547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1A0CDB-9063-470B-AC68-1FD3EC56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90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C4767C-7F4C-4F9A-85AD-79F17ED52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2DCF7F-0E68-4879-9969-310389D75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427F3-2CF1-45D7-8E07-82E45BD4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3785C3-36D1-491F-9E73-111494E4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87C53-209E-488B-8B40-26A5D8FD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46286-9F5D-42A8-8D5F-69A300CE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055234-54D3-4904-9056-7C814CAD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7F9AE4-71CB-4A4F-B08E-8722C3C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5D6E5-E514-492E-9ACC-EBF6A9F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05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C58E-D695-4EE6-BD23-2E7F4DF4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8F6D0-3F84-48AC-8CBF-53A626D6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505F5-301E-42AF-B0D7-9EAB35B5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6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12F93-CADD-4616-A6A5-B5E11265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4C6F-4AD3-4008-8D76-8DFFF48B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DF5D4F-34A9-44D1-8475-D57E6DA6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1CBAF-CF98-442F-9E73-A96DE44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FB331-328B-42E6-A673-12BD679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700D9-AE6F-4452-B472-CDACA5CE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48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C9B5B-C73A-4344-B1E1-19B171C4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2A94AC-31A5-4454-A57C-5447812B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ECACB-6362-40E9-AA3B-E82D167B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588E4D-892B-408E-A193-B801C677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0ACC6-BD61-45CD-AF9F-3D17696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B3CB6-07A0-44F0-8817-9786BAE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1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5D58D4-6537-416A-A999-D9910173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004E6-E353-425A-95A8-8C17E040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4B71C-D735-441F-9848-15D5E53B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FFB11-D86D-404F-88B7-88EAF2F6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6649-6936-4966-9F75-599FB568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4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96" r:id="rId10"/>
    <p:sldLayoutId id="2147483697" r:id="rId11"/>
    <p:sldLayoutId id="2147483698" r:id="rId12"/>
    <p:sldLayoutId id="2147483699" r:id="rId13"/>
    <p:sldLayoutId id="2147483705" r:id="rId14"/>
    <p:sldLayoutId id="2147483706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5D58D4-6537-416A-A999-D9910173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004E6-E353-425A-95A8-8C17E040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4B71C-D735-441F-9848-15D5E53B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FFB11-D86D-404F-88B7-88EAF2F6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6649-6936-4966-9F75-599FB568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5D58D4-6537-416A-A999-D9910173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004E6-E353-425A-95A8-8C17E040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4B71C-D735-441F-9848-15D5E53B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FFB11-D86D-404F-88B7-88EAF2F6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6649-6936-4966-9F75-599FB568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4F854A-2443-4B1D-AF4D-786A9639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F4A3A-BD99-40DD-873C-3B96E50C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F90D7-40AB-489F-B4E6-A185AF277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F8AB0-2E5B-4A79-8691-6EE296B11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D5DC7-51D3-4BCD-84A8-EE7E3C15E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2D5A-E5CB-4E4E-9441-3B608713C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9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C818F-BB9F-4728-9ED2-DEDDE4036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Outlier </a:t>
            </a:r>
            <a:r>
              <a:rPr lang="de-DE" b="1" dirty="0" err="1"/>
              <a:t>Detection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2CCE3C-FED9-4677-B275-9DD29E84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Quentin </a:t>
            </a:r>
            <a:r>
              <a:rPr lang="de-DE" dirty="0" err="1"/>
              <a:t>Cangelosi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PyData</a:t>
            </a:r>
            <a:r>
              <a:rPr lang="de-DE" dirty="0"/>
              <a:t> Munich – June 27th 2018</a:t>
            </a:r>
          </a:p>
        </p:txBody>
      </p:sp>
    </p:spTree>
    <p:extLst>
      <p:ext uri="{BB962C8B-B14F-4D97-AF65-F5344CB8AC3E}">
        <p14:creationId xmlns:p14="http://schemas.microsoft.com/office/powerpoint/2010/main" val="190076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rafik 171">
            <a:extLst>
              <a:ext uri="{FF2B5EF4-FFF2-40B4-BE49-F238E27FC236}">
                <a16:creationId xmlns:a16="http://schemas.microsoft.com/office/drawing/2014/main" id="{B90614F0-2B39-4F6A-9526-4965A4580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4" r="-3" b="-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AD3E7C-0C09-40FF-890D-AEC4CEE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Isolation Forest</a:t>
            </a:r>
            <a:br>
              <a:rPr lang="en-US" dirty="0"/>
            </a:br>
            <a:r>
              <a:rPr lang="en-US" sz="2800" dirty="0"/>
              <a:t>[Liu et al., 2008]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74046-5E7D-4E08-97A8-E882608A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latin typeface="Calibri" panose="020F0502020204030204"/>
              </a:rPr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C19AF-E615-40EF-BA05-415291A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Introduction to Outlier Detection - Quentin Cangelosi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3CE9-5754-47F5-B5FF-B1E718B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9E32D5A-E5CB-4E4E-9441-3B608713C3B4}" type="slidenum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latin typeface="Calibri" panose="020F0502020204030204"/>
            </a:endParaRPr>
          </a:p>
        </p:txBody>
      </p:sp>
      <p:sp>
        <p:nvSpPr>
          <p:cNvPr id="170" name="Inhaltsplatzhalter 169">
            <a:extLst>
              <a:ext uri="{FF2B5EF4-FFF2-40B4-BE49-F238E27FC236}">
                <a16:creationId xmlns:a16="http://schemas.microsoft.com/office/drawing/2014/main" id="{D0CCDA97-BC86-40F3-99CE-F6301BED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Drawing Random Decision Trees with only one observation per leaf</a:t>
            </a:r>
          </a:p>
          <a:p>
            <a:r>
              <a:rPr lang="en-US" dirty="0"/>
              <a:t>Using the depth to identify outliers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contamination = 0.1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83961594-CE0E-493D-9559-AD48DE333505}"/>
              </a:ext>
            </a:extLst>
          </p:cNvPr>
          <p:cNvSpPr/>
          <p:nvPr/>
        </p:nvSpPr>
        <p:spPr>
          <a:xfrm>
            <a:off x="6225309" y="2041236"/>
            <a:ext cx="5624946" cy="4176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17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rafik 171">
            <a:extLst>
              <a:ext uri="{FF2B5EF4-FFF2-40B4-BE49-F238E27FC236}">
                <a16:creationId xmlns:a16="http://schemas.microsoft.com/office/drawing/2014/main" id="{B90614F0-2B39-4F6A-9526-4965A4580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4" r="-3" b="-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AD3E7C-0C09-40FF-890D-AEC4CEE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Isolation Forest</a:t>
            </a:r>
            <a:br>
              <a:rPr lang="en-US" dirty="0"/>
            </a:br>
            <a:r>
              <a:rPr lang="en-US" sz="2800" dirty="0"/>
              <a:t>[Liu et al., 2008]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74046-5E7D-4E08-97A8-E882608A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latin typeface="Calibri" panose="020F0502020204030204"/>
              </a:rPr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C19AF-E615-40EF-BA05-415291A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Introduction to Outlier Detection - Quentin Cangelosi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3CE9-5754-47F5-B5FF-B1E718B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9E32D5A-E5CB-4E4E-9441-3B608713C3B4}" type="slidenum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latin typeface="Calibri" panose="020F0502020204030204"/>
            </a:endParaRPr>
          </a:p>
        </p:txBody>
      </p:sp>
      <p:sp>
        <p:nvSpPr>
          <p:cNvPr id="170" name="Inhaltsplatzhalter 169">
            <a:extLst>
              <a:ext uri="{FF2B5EF4-FFF2-40B4-BE49-F238E27FC236}">
                <a16:creationId xmlns:a16="http://schemas.microsoft.com/office/drawing/2014/main" id="{D0CCDA97-BC86-40F3-99CE-F6301BED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Drawing Random Decision Trees with only one observation per leaf</a:t>
            </a:r>
          </a:p>
          <a:p>
            <a:r>
              <a:rPr lang="en-US" dirty="0"/>
              <a:t>Using the depth to identify outliers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contamination = 0.1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83961594-CE0E-493D-9559-AD48DE333505}"/>
              </a:ext>
            </a:extLst>
          </p:cNvPr>
          <p:cNvSpPr/>
          <p:nvPr/>
        </p:nvSpPr>
        <p:spPr>
          <a:xfrm>
            <a:off x="6225309" y="3020291"/>
            <a:ext cx="5624946" cy="3197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5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8C972-F98E-4CC5-8D32-A021D36C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82" y="629266"/>
            <a:ext cx="4876800" cy="5210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AD3E7C-0C09-40FF-890D-AEC4CEE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Isolation Forest</a:t>
            </a:r>
            <a:br>
              <a:rPr lang="en-US" dirty="0"/>
            </a:br>
            <a:r>
              <a:rPr lang="en-US" sz="2800" dirty="0"/>
              <a:t>[Liu et al., 2008]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74046-5E7D-4E08-97A8-E882608A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latin typeface="Calibri" panose="020F0502020204030204"/>
              </a:rPr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C19AF-E615-40EF-BA05-415291A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Introduction to Outlier Detection - Quentin Cangelosi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3CE9-5754-47F5-B5FF-B1E718B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9E32D5A-E5CB-4E4E-9441-3B608713C3B4}" type="slidenum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latin typeface="Calibri" panose="020F0502020204030204"/>
            </a:endParaRPr>
          </a:p>
        </p:txBody>
      </p:sp>
      <p:sp>
        <p:nvSpPr>
          <p:cNvPr id="170" name="Inhaltsplatzhalter 169">
            <a:extLst>
              <a:ext uri="{FF2B5EF4-FFF2-40B4-BE49-F238E27FC236}">
                <a16:creationId xmlns:a16="http://schemas.microsoft.com/office/drawing/2014/main" id="{D0CCDA97-BC86-40F3-99CE-F6301BED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Drawing Random Decision Trees with only one observation per leaf</a:t>
            </a:r>
          </a:p>
          <a:p>
            <a:r>
              <a:rPr lang="en-US" dirty="0"/>
              <a:t>Using the depth to identify outliers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contamination = 0.1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83961594-CE0E-493D-9559-AD48DE333505}"/>
              </a:ext>
            </a:extLst>
          </p:cNvPr>
          <p:cNvSpPr/>
          <p:nvPr/>
        </p:nvSpPr>
        <p:spPr>
          <a:xfrm>
            <a:off x="6225309" y="3482109"/>
            <a:ext cx="5624946" cy="2735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49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8C972-F98E-4CC5-8D32-A021D36C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82" y="629266"/>
            <a:ext cx="4876800" cy="5210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AD3E7C-0C09-40FF-890D-AEC4CEE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Isolation Forest</a:t>
            </a:r>
            <a:br>
              <a:rPr lang="en-US" dirty="0"/>
            </a:br>
            <a:r>
              <a:rPr lang="en-US" sz="2800" dirty="0"/>
              <a:t>[Liu et al., 2008]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74046-5E7D-4E08-97A8-E882608A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latin typeface="Calibri" panose="020F0502020204030204"/>
              </a:rPr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C19AF-E615-40EF-BA05-415291A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Introduction to Outlier Detection - Quentin Cangelosi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3CE9-5754-47F5-B5FF-B1E718B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9E32D5A-E5CB-4E4E-9441-3B608713C3B4}" type="slidenum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latin typeface="Calibri" panose="020F0502020204030204"/>
            </a:endParaRPr>
          </a:p>
        </p:txBody>
      </p:sp>
      <p:sp>
        <p:nvSpPr>
          <p:cNvPr id="170" name="Inhaltsplatzhalter 169">
            <a:extLst>
              <a:ext uri="{FF2B5EF4-FFF2-40B4-BE49-F238E27FC236}">
                <a16:creationId xmlns:a16="http://schemas.microsoft.com/office/drawing/2014/main" id="{D0CCDA97-BC86-40F3-99CE-F6301BED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Drawing Random Decision Trees with only one observation per leaf</a:t>
            </a:r>
          </a:p>
          <a:p>
            <a:r>
              <a:rPr lang="en-US" dirty="0"/>
              <a:t>Using the depth to identify outliers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contamination = 0.1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83961594-CE0E-493D-9559-AD48DE333505}"/>
              </a:ext>
            </a:extLst>
          </p:cNvPr>
          <p:cNvSpPr/>
          <p:nvPr/>
        </p:nvSpPr>
        <p:spPr>
          <a:xfrm>
            <a:off x="6225309" y="3906983"/>
            <a:ext cx="5624946" cy="2310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2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8C972-F98E-4CC5-8D32-A021D36C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82" y="629266"/>
            <a:ext cx="4876800" cy="5210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AD3E7C-0C09-40FF-890D-AEC4CEE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Isolation Forest</a:t>
            </a:r>
            <a:br>
              <a:rPr lang="en-US" dirty="0"/>
            </a:br>
            <a:r>
              <a:rPr lang="en-US" sz="2800" dirty="0"/>
              <a:t>[Liu et al., 2008]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74046-5E7D-4E08-97A8-E882608A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latin typeface="Calibri" panose="020F0502020204030204"/>
              </a:rPr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C19AF-E615-40EF-BA05-415291A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Introduction to Outlier Detection - Quentin Cangelosi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3CE9-5754-47F5-B5FF-B1E718B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9E32D5A-E5CB-4E4E-9441-3B608713C3B4}" type="slidenum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latin typeface="Calibri" panose="020F0502020204030204"/>
            </a:endParaRPr>
          </a:p>
        </p:txBody>
      </p:sp>
      <p:sp>
        <p:nvSpPr>
          <p:cNvPr id="170" name="Inhaltsplatzhalter 169">
            <a:extLst>
              <a:ext uri="{FF2B5EF4-FFF2-40B4-BE49-F238E27FC236}">
                <a16:creationId xmlns:a16="http://schemas.microsoft.com/office/drawing/2014/main" id="{D0CCDA97-BC86-40F3-99CE-F6301BED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Drawing Random Decision Trees with only one observation per leaf</a:t>
            </a:r>
          </a:p>
          <a:p>
            <a:r>
              <a:rPr lang="en-US" dirty="0"/>
              <a:t>Using the depth to identify outliers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contamination = 0.1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83961594-CE0E-493D-9559-AD48DE333505}"/>
              </a:ext>
            </a:extLst>
          </p:cNvPr>
          <p:cNvSpPr/>
          <p:nvPr/>
        </p:nvSpPr>
        <p:spPr>
          <a:xfrm>
            <a:off x="6225309" y="4608945"/>
            <a:ext cx="5624946" cy="1608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7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rafik 171">
            <a:extLst>
              <a:ext uri="{FF2B5EF4-FFF2-40B4-BE49-F238E27FC236}">
                <a16:creationId xmlns:a16="http://schemas.microsoft.com/office/drawing/2014/main" id="{B90614F0-2B39-4F6A-9526-4965A4580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4" r="-3" b="-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AD3E7C-0C09-40FF-890D-AEC4CEE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Isolation Forest</a:t>
            </a:r>
            <a:br>
              <a:rPr lang="en-US" dirty="0"/>
            </a:br>
            <a:r>
              <a:rPr lang="en-US" sz="2800" dirty="0"/>
              <a:t>[Liu et al., 2008]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74046-5E7D-4E08-97A8-E882608A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latin typeface="Calibri" panose="020F0502020204030204"/>
              </a:rPr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C19AF-E615-40EF-BA05-415291A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Introduction to Outlier Detection - Quentin Cangelosi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3CE9-5754-47F5-B5FF-B1E718B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D9E32D5A-E5CB-4E4E-9441-3B608713C3B4}" type="slidenum">
              <a:rPr lang="en-US" smtClean="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latin typeface="Calibri" panose="020F0502020204030204"/>
            </a:endParaRPr>
          </a:p>
        </p:txBody>
      </p:sp>
      <p:sp>
        <p:nvSpPr>
          <p:cNvPr id="170" name="Inhaltsplatzhalter 169">
            <a:extLst>
              <a:ext uri="{FF2B5EF4-FFF2-40B4-BE49-F238E27FC236}">
                <a16:creationId xmlns:a16="http://schemas.microsoft.com/office/drawing/2014/main" id="{D0CCDA97-BC86-40F3-99CE-F6301BED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Drawing Random Decision Trees with only one observation per leaf</a:t>
            </a:r>
          </a:p>
          <a:p>
            <a:r>
              <a:rPr lang="en-US" dirty="0"/>
              <a:t>Using the depth to identify outliers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contamination = 0.1</a:t>
            </a:r>
          </a:p>
        </p:txBody>
      </p:sp>
    </p:spTree>
    <p:extLst>
      <p:ext uri="{BB962C8B-B14F-4D97-AF65-F5344CB8AC3E}">
        <p14:creationId xmlns:p14="http://schemas.microsoft.com/office/powerpoint/2010/main" val="167442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B021E8F-4672-4E7D-8BA4-D5BB96EA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Comparison</a:t>
            </a:r>
            <a:endParaRPr lang="de-DE" b="1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E12386-07EF-43A0-B895-31D5A060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105" y="1920241"/>
            <a:ext cx="10515600" cy="1500187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do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methods</a:t>
            </a:r>
            <a:r>
              <a:rPr lang="de-DE" dirty="0">
                <a:solidFill>
                  <a:schemeClr val="tx1"/>
                </a:solidFill>
              </a:rPr>
              <a:t> perform?</a:t>
            </a:r>
          </a:p>
          <a:p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select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appropriate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method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9F87F-CC89-4877-B909-886F530B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D8EBF-4838-432B-8047-BBE38741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701C4-6180-4169-9201-11F83EA0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5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1129202-7640-4C59-A5C6-0995C18A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2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CD046-C519-401D-AF42-DC51784A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2215534"/>
          </a:xfrm>
        </p:spPr>
        <p:txBody>
          <a:bodyPr>
            <a:normAutofit/>
          </a:bodyPr>
          <a:lstStyle/>
          <a:p>
            <a:r>
              <a:rPr lang="de-DE" sz="4000" b="1" dirty="0"/>
              <a:t>Methods </a:t>
            </a:r>
            <a:r>
              <a:rPr lang="de-DE" sz="4000" b="1" dirty="0" err="1"/>
              <a:t>Comparison</a:t>
            </a:r>
            <a:br>
              <a:rPr lang="de-DE" sz="3100" dirty="0"/>
            </a:br>
            <a:r>
              <a:rPr lang="de-DE" sz="3100" dirty="0"/>
              <a:t>Single </a:t>
            </a:r>
            <a:r>
              <a:rPr lang="de-DE" sz="3100" dirty="0" err="1"/>
              <a:t>Gaussian</a:t>
            </a:r>
            <a:r>
              <a:rPr lang="de-DE" sz="3100" dirty="0"/>
              <a:t> Cluster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F8241-09E5-414E-B18A-66453188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983231"/>
            <a:ext cx="3667037" cy="3240588"/>
          </a:xfrm>
        </p:spPr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dirty="0" err="1"/>
              <a:t>One-class</a:t>
            </a:r>
            <a:r>
              <a:rPr lang="de-DE" sz="1800" dirty="0"/>
              <a:t> SVM </a:t>
            </a:r>
            <a:r>
              <a:rPr lang="de-DE" sz="1800" dirty="0" err="1"/>
              <a:t>more</a:t>
            </a:r>
            <a:r>
              <a:rPr lang="de-DE" sz="1800" dirty="0"/>
              <a:t> sensitive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Robust Covariance and </a:t>
            </a:r>
            <a:r>
              <a:rPr lang="de-DE" sz="1800" dirty="0" err="1"/>
              <a:t>Local</a:t>
            </a:r>
            <a:r>
              <a:rPr lang="de-DE" sz="1800" dirty="0"/>
              <a:t> Outlier </a:t>
            </a:r>
            <a:r>
              <a:rPr lang="de-DE" sz="1800" dirty="0" err="1"/>
              <a:t>Factor</a:t>
            </a:r>
            <a:r>
              <a:rPr lang="de-DE" sz="1800" dirty="0"/>
              <a:t> </a:t>
            </a:r>
            <a:r>
              <a:rPr lang="de-DE" sz="1800" dirty="0" err="1"/>
              <a:t>present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regularity</a:t>
            </a:r>
            <a:r>
              <a:rPr lang="de-DE" sz="1800" dirty="0"/>
              <a:t> in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margins</a:t>
            </a:r>
            <a:endParaRPr lang="de-DE" sz="18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F67731-E211-4543-91CB-796A9BC7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C0A056-0BB1-4052-8520-1D01DF4D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911188-50FB-4A22-83DB-E21CDB6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E32D5A-E5CB-4E4E-9441-3B608713C3B4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04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FC946C1-DACE-466A-A131-40954CF41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2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CD046-C519-401D-AF42-DC51784A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2566516"/>
          </a:xfrm>
        </p:spPr>
        <p:txBody>
          <a:bodyPr>
            <a:normAutofit/>
          </a:bodyPr>
          <a:lstStyle/>
          <a:p>
            <a:r>
              <a:rPr lang="de-DE" sz="4000" b="1" dirty="0"/>
              <a:t>Methods </a:t>
            </a:r>
            <a:r>
              <a:rPr lang="de-DE" sz="4000" b="1" dirty="0" err="1"/>
              <a:t>Comparison</a:t>
            </a:r>
            <a:br>
              <a:rPr lang="de-DE" sz="3100" dirty="0"/>
            </a:br>
            <a:r>
              <a:rPr lang="de-DE" sz="3100" dirty="0" err="1"/>
              <a:t>Two</a:t>
            </a:r>
            <a:r>
              <a:rPr lang="de-DE" sz="3100" dirty="0"/>
              <a:t> </a:t>
            </a:r>
            <a:r>
              <a:rPr lang="de-DE" sz="3100" dirty="0" err="1"/>
              <a:t>Gaussian</a:t>
            </a:r>
            <a:r>
              <a:rPr lang="de-DE" sz="3100" dirty="0"/>
              <a:t> Clusters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F8241-09E5-414E-B18A-66453188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3334213"/>
            <a:ext cx="3667037" cy="2889606"/>
          </a:xfrm>
        </p:spPr>
        <p:txBody>
          <a:bodyPr>
            <a:normAutofit/>
          </a:bodyPr>
          <a:lstStyle/>
          <a:p>
            <a:r>
              <a:rPr lang="de-DE" sz="1800" dirty="0"/>
              <a:t>Robust Covariance </a:t>
            </a:r>
            <a:r>
              <a:rPr lang="de-DE" sz="1800" dirty="0" err="1"/>
              <a:t>fits</a:t>
            </a:r>
            <a:r>
              <a:rPr lang="de-DE" sz="1800" dirty="0"/>
              <a:t> a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real </a:t>
            </a:r>
            <a:r>
              <a:rPr lang="de-DE" sz="1800" dirty="0" err="1"/>
              <a:t>clusters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/>
              <a:t>Local</a:t>
            </a:r>
            <a:r>
              <a:rPr lang="de-DE" sz="1800" dirty="0"/>
              <a:t> Outlier </a:t>
            </a:r>
            <a:r>
              <a:rPr lang="de-DE" sz="1800" dirty="0" err="1"/>
              <a:t>Factor</a:t>
            </a:r>
            <a:r>
              <a:rPr lang="de-DE" sz="1800" dirty="0"/>
              <a:t> </a:t>
            </a:r>
            <a:r>
              <a:rPr lang="de-DE" sz="1800" dirty="0" err="1"/>
              <a:t>identifies</a:t>
            </a:r>
            <a:r>
              <a:rPr lang="de-DE" sz="1800" dirty="0"/>
              <a:t> </a:t>
            </a:r>
            <a:r>
              <a:rPr lang="de-DE" sz="1800" dirty="0" err="1"/>
              <a:t>correctly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clusters</a:t>
            </a:r>
            <a:endParaRPr lang="de-DE" sz="18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32614CD-CBB7-45AF-9A1C-22A05791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27.06.2018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0750A68-64E4-4DC9-AC14-603F599E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CED878A-0B2A-47C6-A260-72746373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E32D5A-E5CB-4E4E-9441-3B608713C3B4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00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1">
            <a:extLst>
              <a:ext uri="{FF2B5EF4-FFF2-40B4-BE49-F238E27FC236}">
                <a16:creationId xmlns:a16="http://schemas.microsoft.com/office/drawing/2014/main" id="{B30B0D8E-01BA-4757-B323-A690D13E5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2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CD046-C519-401D-AF42-DC51784A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2269577"/>
          </a:xfrm>
        </p:spPr>
        <p:txBody>
          <a:bodyPr>
            <a:normAutofit/>
          </a:bodyPr>
          <a:lstStyle/>
          <a:p>
            <a:r>
              <a:rPr lang="de-DE" sz="4000" b="1" dirty="0"/>
              <a:t>Methods </a:t>
            </a:r>
            <a:r>
              <a:rPr lang="de-DE" sz="4000" b="1" dirty="0" err="1"/>
              <a:t>Comparison</a:t>
            </a:r>
            <a:br>
              <a:rPr lang="de-DE" sz="3100" dirty="0"/>
            </a:br>
            <a:r>
              <a:rPr lang="de-DE" sz="3100" dirty="0" err="1"/>
              <a:t>Two</a:t>
            </a:r>
            <a:r>
              <a:rPr lang="de-DE" sz="3100" dirty="0"/>
              <a:t> </a:t>
            </a:r>
            <a:r>
              <a:rPr lang="de-DE" sz="3100" dirty="0" err="1"/>
              <a:t>Gaussian</a:t>
            </a:r>
            <a:r>
              <a:rPr lang="de-DE" sz="3100" dirty="0"/>
              <a:t> Clusters - 2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41FB19-E46F-41C8-B3F4-929C2DB4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27.06.2018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6E608-174C-4C7A-879A-C5D9BAD7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21AA9C-6D41-478C-AF81-CCA7AFB1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E32D5A-E5CB-4E4E-9441-3B608713C3B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D75F276-DEEC-4894-A02F-86BE0D6F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3435927"/>
            <a:ext cx="3667037" cy="278789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309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B021E8F-4672-4E7D-8BA4-D5BB96EA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Definitions</a:t>
            </a:r>
            <a:endParaRPr lang="de-DE" b="1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E12386-07EF-43A0-B895-31D5A060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759" y="1888015"/>
            <a:ext cx="10219041" cy="1500187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an outlier?</a:t>
            </a:r>
          </a:p>
          <a:p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outliers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detected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9F87F-CC89-4877-B909-886F530B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D8EBF-4838-432B-8047-BBE38741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701C4-6180-4169-9201-11F83EA0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39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CFDFF-D5B8-4D7A-9BCA-08B8330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Conclusion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C2FB-8F9C-4DB7-B309-1725F795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r>
              <a:rPr lang="de-DE" dirty="0"/>
              <a:t> (global,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contextual</a:t>
            </a:r>
            <a:r>
              <a:rPr lang="de-DE" dirty="0"/>
              <a:t>)</a:t>
            </a:r>
          </a:p>
          <a:p>
            <a:r>
              <a:rPr lang="de-DE" dirty="0" err="1"/>
              <a:t>Scikit-learn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easy-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Knowledge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appropriated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E5F17-F90B-4AE6-99F2-CDD5B8F3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903DE-1182-4FCC-A2F9-B2FD7B0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7BD40-278F-4499-90CB-2AD1E74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23EDEFB-E47D-4A42-9502-A4EEB4837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76811"/>
              </p:ext>
            </p:extLst>
          </p:nvPr>
        </p:nvGraphicFramePr>
        <p:xfrm>
          <a:off x="1932608" y="3327100"/>
          <a:ext cx="6103493" cy="1487536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3621246940"/>
                    </a:ext>
                  </a:extLst>
                </a:gridCol>
                <a:gridCol w="3792092">
                  <a:extLst>
                    <a:ext uri="{9D8B030D-6E8A-4147-A177-3AD203B41FA5}">
                      <a16:colId xmlns:a16="http://schemas.microsoft.com/office/drawing/2014/main" val="94146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One-class</a:t>
                      </a:r>
                      <a:r>
                        <a:rPr lang="de-DE" dirty="0"/>
                        <a:t> SVM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sensitive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global </a:t>
                      </a:r>
                      <a:r>
                        <a:rPr lang="de-DE" dirty="0" err="1"/>
                        <a:t>anomalies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22580"/>
                  </a:ext>
                </a:extLst>
              </a:tr>
              <a:tr h="375016">
                <a:tc>
                  <a:txBody>
                    <a:bodyPr/>
                    <a:lstStyle/>
                    <a:p>
                      <a:r>
                        <a:rPr lang="de-DE" dirty="0"/>
                        <a:t>Robust </a:t>
                      </a:r>
                      <a:r>
                        <a:rPr lang="de-DE" dirty="0" err="1"/>
                        <a:t>covariance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assuming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Gaussian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distribution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based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densities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Isolation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flexible and </a:t>
                      </a:r>
                      <a:r>
                        <a:rPr lang="de-DE" dirty="0" err="1"/>
                        <a:t>free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assumption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5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6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8FE38-F294-40BB-86DE-98A7D67D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AEC4E-A634-423B-9FFE-021736F1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Schölkopf</a:t>
            </a:r>
            <a:r>
              <a:rPr lang="en-US" sz="2000" dirty="0"/>
              <a:t>, Bernhard, et al. "Support vector method for novelty detection." </a:t>
            </a:r>
            <a:r>
              <a:rPr lang="en-US" sz="2000" i="1" dirty="0"/>
              <a:t>Advances in neural information processing systems</a:t>
            </a:r>
            <a:r>
              <a:rPr lang="en-US" sz="2000" dirty="0"/>
              <a:t>. 2000.</a:t>
            </a:r>
          </a:p>
          <a:p>
            <a:r>
              <a:rPr lang="de-DE" sz="2000" dirty="0"/>
              <a:t>Liu, Fei Tony, Kai Ming Ting, and </a:t>
            </a:r>
            <a:r>
              <a:rPr lang="de-DE" sz="2000" dirty="0" err="1"/>
              <a:t>Zhi</a:t>
            </a:r>
            <a:r>
              <a:rPr lang="de-DE" sz="2000" dirty="0"/>
              <a:t>-Hua Zhou. "Isolation </a:t>
            </a:r>
            <a:r>
              <a:rPr lang="de-DE" sz="2000" dirty="0" err="1"/>
              <a:t>forest</a:t>
            </a:r>
            <a:r>
              <a:rPr lang="de-DE" sz="2000" dirty="0"/>
              <a:t>." </a:t>
            </a:r>
            <a:r>
              <a:rPr lang="de-DE" sz="2000" i="1" dirty="0"/>
              <a:t>Data Mining, 2008. ICDM'08. </a:t>
            </a:r>
            <a:r>
              <a:rPr lang="de-DE" sz="2000" i="1" dirty="0" err="1"/>
              <a:t>Eighth</a:t>
            </a:r>
            <a:r>
              <a:rPr lang="de-DE" sz="2000" i="1" dirty="0"/>
              <a:t> IEEE International Conference on</a:t>
            </a:r>
            <a:r>
              <a:rPr lang="de-DE" sz="2000" dirty="0"/>
              <a:t>. IEEE, 2008.</a:t>
            </a:r>
          </a:p>
          <a:p>
            <a:r>
              <a:rPr lang="de-DE" sz="2000" dirty="0"/>
              <a:t>Breunig, Markus M., et al. "LOF: </a:t>
            </a:r>
            <a:r>
              <a:rPr lang="de-DE" sz="2000" dirty="0" err="1"/>
              <a:t>identifying</a:t>
            </a:r>
            <a:r>
              <a:rPr lang="de-DE" sz="2000" dirty="0"/>
              <a:t> </a:t>
            </a:r>
            <a:r>
              <a:rPr lang="de-DE" sz="2000" dirty="0" err="1"/>
              <a:t>density-based</a:t>
            </a:r>
            <a:r>
              <a:rPr lang="de-DE" sz="2000" dirty="0"/>
              <a:t> </a:t>
            </a:r>
            <a:r>
              <a:rPr lang="de-DE" sz="2000" dirty="0" err="1"/>
              <a:t>local</a:t>
            </a:r>
            <a:r>
              <a:rPr lang="de-DE" sz="2000" dirty="0"/>
              <a:t> </a:t>
            </a:r>
            <a:r>
              <a:rPr lang="de-DE" sz="2000" dirty="0" err="1"/>
              <a:t>outliers</a:t>
            </a:r>
            <a:r>
              <a:rPr lang="de-DE" sz="2000" dirty="0"/>
              <a:t>." </a:t>
            </a:r>
            <a:r>
              <a:rPr lang="de-DE" sz="2000" i="1" dirty="0"/>
              <a:t>ACM </a:t>
            </a:r>
            <a:r>
              <a:rPr lang="de-DE" sz="2000" i="1" dirty="0" err="1"/>
              <a:t>sigmod</a:t>
            </a:r>
            <a:r>
              <a:rPr lang="de-DE" sz="2000" i="1" dirty="0"/>
              <a:t> </a:t>
            </a:r>
            <a:r>
              <a:rPr lang="de-DE" sz="2000" i="1" dirty="0" err="1"/>
              <a:t>record</a:t>
            </a:r>
            <a:r>
              <a:rPr lang="de-DE" sz="2000" dirty="0"/>
              <a:t>. Vol. 29. No. 2. ACM, 2000.</a:t>
            </a:r>
          </a:p>
          <a:p>
            <a:r>
              <a:rPr lang="de-DE" sz="2000" dirty="0"/>
              <a:t>De </a:t>
            </a:r>
            <a:r>
              <a:rPr lang="de-DE" sz="2000" dirty="0" err="1"/>
              <a:t>Maesschalck</a:t>
            </a:r>
            <a:r>
              <a:rPr lang="de-DE" sz="2000" dirty="0"/>
              <a:t>, Roy, Delphine </a:t>
            </a:r>
            <a:r>
              <a:rPr lang="de-DE" sz="2000" dirty="0" err="1"/>
              <a:t>Jouan</a:t>
            </a:r>
            <a:r>
              <a:rPr lang="de-DE" sz="2000" dirty="0"/>
              <a:t>-Rimbaud, and Désiré L. </a:t>
            </a:r>
            <a:r>
              <a:rPr lang="de-DE" sz="2000" dirty="0" err="1"/>
              <a:t>Massart</a:t>
            </a:r>
            <a:r>
              <a:rPr lang="de-DE" sz="2000" dirty="0"/>
              <a:t>. "The </a:t>
            </a:r>
            <a:r>
              <a:rPr lang="de-DE" sz="2000" dirty="0" err="1"/>
              <a:t>mahalanobis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." </a:t>
            </a:r>
            <a:r>
              <a:rPr lang="de-DE" sz="2000" i="1" dirty="0" err="1"/>
              <a:t>Chemometrics</a:t>
            </a:r>
            <a:r>
              <a:rPr lang="de-DE" sz="2000" i="1" dirty="0"/>
              <a:t> and intelligent </a:t>
            </a:r>
            <a:r>
              <a:rPr lang="de-DE" sz="2000" i="1" dirty="0" err="1"/>
              <a:t>laboratory</a:t>
            </a:r>
            <a:r>
              <a:rPr lang="de-DE" sz="2000" i="1" dirty="0"/>
              <a:t> </a:t>
            </a:r>
            <a:r>
              <a:rPr lang="de-DE" sz="2000" i="1" dirty="0" err="1"/>
              <a:t>systems</a:t>
            </a:r>
            <a:r>
              <a:rPr lang="de-DE" sz="2000" dirty="0"/>
              <a:t> 50.1 (2000): 1-18.</a:t>
            </a:r>
          </a:p>
          <a:p>
            <a:r>
              <a:rPr lang="en-US" sz="2000" dirty="0"/>
              <a:t>P. J. </a:t>
            </a:r>
            <a:r>
              <a:rPr lang="en-US" sz="2000" dirty="0" err="1"/>
              <a:t>Rousseeuw</a:t>
            </a:r>
            <a:r>
              <a:rPr lang="en-US" sz="2000" dirty="0"/>
              <a:t>. Least median of squares regression. J. Am Stat Ass, 79:871, 1984.</a:t>
            </a:r>
            <a:endParaRPr lang="de-DE" sz="2000" dirty="0"/>
          </a:p>
          <a:p>
            <a:r>
              <a:rPr lang="de-DE" sz="2000" dirty="0" err="1"/>
              <a:t>Scikit-learn</a:t>
            </a:r>
            <a:r>
              <a:rPr lang="de-DE" sz="2000" dirty="0"/>
              <a:t>, </a:t>
            </a:r>
            <a:r>
              <a:rPr lang="de-DE" sz="2000" dirty="0" err="1"/>
              <a:t>version</a:t>
            </a:r>
            <a:r>
              <a:rPr lang="de-DE" sz="2000" dirty="0"/>
              <a:t> 0.19.1, </a:t>
            </a:r>
            <a:r>
              <a:rPr lang="en-US" sz="2000" dirty="0"/>
              <a:t>Outlier detection with several methods, </a:t>
            </a:r>
            <a:r>
              <a:rPr lang="de-DE" sz="2000" u="sng" dirty="0"/>
              <a:t>http://scikit-learn.org/</a:t>
            </a:r>
            <a:endParaRPr lang="en-US" sz="2000" dirty="0"/>
          </a:p>
          <a:p>
            <a:r>
              <a:rPr lang="de-DE" sz="2000" dirty="0" err="1"/>
              <a:t>Scikit-learn</a:t>
            </a:r>
            <a:r>
              <a:rPr lang="de-DE" sz="2000" dirty="0"/>
              <a:t>, </a:t>
            </a:r>
            <a:r>
              <a:rPr lang="de-DE" sz="2000" dirty="0" err="1"/>
              <a:t>version</a:t>
            </a:r>
            <a:r>
              <a:rPr lang="de-DE" sz="2000" dirty="0"/>
              <a:t> 0.19.1, </a:t>
            </a:r>
            <a:r>
              <a:rPr lang="de-DE" sz="2000" dirty="0" err="1"/>
              <a:t>Novelty</a:t>
            </a:r>
            <a:r>
              <a:rPr lang="de-DE" sz="2000" dirty="0"/>
              <a:t> and Outlier </a:t>
            </a:r>
            <a:r>
              <a:rPr lang="de-DE" sz="2000" dirty="0" err="1"/>
              <a:t>Detection</a:t>
            </a:r>
            <a:r>
              <a:rPr lang="de-DE" sz="2000" dirty="0"/>
              <a:t>, </a:t>
            </a:r>
            <a:r>
              <a:rPr lang="de-DE" sz="2000" u="sng" dirty="0"/>
              <a:t>http://scikit-learn.org/</a:t>
            </a:r>
            <a:endParaRPr lang="de-DE" sz="2000" dirty="0"/>
          </a:p>
          <a:p>
            <a:r>
              <a:rPr lang="de-DE" sz="2000" dirty="0"/>
              <a:t>Goldstein, Markus, and </a:t>
            </a:r>
            <a:r>
              <a:rPr lang="de-DE" sz="2000" dirty="0" err="1"/>
              <a:t>Seiichi</a:t>
            </a:r>
            <a:r>
              <a:rPr lang="de-DE" sz="2000" dirty="0"/>
              <a:t> </a:t>
            </a:r>
            <a:r>
              <a:rPr lang="de-DE" sz="2000" dirty="0" err="1"/>
              <a:t>Uchida</a:t>
            </a:r>
            <a:r>
              <a:rPr lang="de-DE" sz="2000" dirty="0"/>
              <a:t>. "A </a:t>
            </a:r>
            <a:r>
              <a:rPr lang="de-DE" sz="2000" dirty="0" err="1"/>
              <a:t>comparative</a:t>
            </a:r>
            <a:r>
              <a:rPr lang="de-DE" sz="2000" dirty="0"/>
              <a:t> </a:t>
            </a:r>
            <a:r>
              <a:rPr lang="de-DE" sz="2000" dirty="0" err="1"/>
              <a:t>evaluation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unsupervised</a:t>
            </a:r>
            <a:r>
              <a:rPr lang="de-DE" sz="2000" dirty="0"/>
              <a:t> </a:t>
            </a:r>
            <a:r>
              <a:rPr lang="de-DE" sz="2000" dirty="0" err="1"/>
              <a:t>anomaly</a:t>
            </a:r>
            <a:r>
              <a:rPr lang="de-DE" sz="2000" dirty="0"/>
              <a:t> </a:t>
            </a:r>
            <a:r>
              <a:rPr lang="de-DE" sz="2000" dirty="0" err="1"/>
              <a:t>detection</a:t>
            </a:r>
            <a:r>
              <a:rPr lang="de-DE" sz="2000" dirty="0"/>
              <a:t> </a:t>
            </a:r>
            <a:r>
              <a:rPr lang="de-DE" sz="2000" dirty="0" err="1"/>
              <a:t>algorithms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multivariate </a:t>
            </a:r>
            <a:r>
              <a:rPr lang="de-DE" sz="2000" dirty="0" err="1"/>
              <a:t>data</a:t>
            </a:r>
            <a:r>
              <a:rPr lang="de-DE" sz="2000" dirty="0"/>
              <a:t>." </a:t>
            </a:r>
            <a:r>
              <a:rPr lang="de-DE" sz="2000" i="1" dirty="0" err="1"/>
              <a:t>PloS</a:t>
            </a:r>
            <a:r>
              <a:rPr lang="de-DE" sz="2000" i="1" dirty="0"/>
              <a:t> </a:t>
            </a:r>
            <a:r>
              <a:rPr lang="de-DE" sz="2000" i="1" dirty="0" err="1"/>
              <a:t>one</a:t>
            </a:r>
            <a:r>
              <a:rPr lang="de-DE" sz="2000" dirty="0"/>
              <a:t> 11.4 (2016): e0152173.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8D6A8-DB76-4636-92AF-DF3EAE3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AB7C0-06DE-4F37-B333-083BB45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86FB7-4617-4888-9E9D-C15FFFF4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8D7674-722E-40D5-894F-A6415F876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2003377-1951-403D-B6C5-0CA310EEB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945"/>
          </a:xfrm>
        </p:spPr>
        <p:txBody>
          <a:bodyPr>
            <a:normAutofit/>
          </a:bodyPr>
          <a:lstStyle/>
          <a:p>
            <a:r>
              <a:rPr lang="de-DE" dirty="0"/>
              <a:t>Any </a:t>
            </a:r>
            <a:r>
              <a:rPr lang="de-DE" dirty="0" err="1"/>
              <a:t>question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Quentin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Cangelosi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quentin.cangelosi@eon.com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3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7696-0A04-4799-8BA6-2E7496CB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A8D1-CC1E-4F97-A08E-7E773FB5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A40B3-F979-49C5-AB64-F316B3CA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53890-EB14-4D34-A994-0B63F5FC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3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6701F6E-B829-48C3-8AB4-DDE5B1103BEB}"/>
              </a:ext>
            </a:extLst>
          </p:cNvPr>
          <p:cNvSpPr/>
          <p:nvPr/>
        </p:nvSpPr>
        <p:spPr>
          <a:xfrm>
            <a:off x="3780155" y="1729546"/>
            <a:ext cx="689113" cy="750957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de-DE" sz="1867">
              <a:solidFill>
                <a:srgbClr val="000000"/>
              </a:solidFill>
              <a:latin typeface="EON Brix San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D6E18D-C8A0-4098-8CC3-BB38A432C93C}"/>
              </a:ext>
            </a:extLst>
          </p:cNvPr>
          <p:cNvSpPr/>
          <p:nvPr/>
        </p:nvSpPr>
        <p:spPr>
          <a:xfrm>
            <a:off x="869989" y="4350021"/>
            <a:ext cx="689113" cy="750957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de-DE" sz="1867">
              <a:solidFill>
                <a:srgbClr val="000000"/>
              </a:solidFill>
              <a:latin typeface="EON Brix Sans"/>
            </a:endParaRP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EB55F985-8BCA-481B-8162-55C2A96456BD}"/>
              </a:ext>
            </a:extLst>
          </p:cNvPr>
          <p:cNvSpPr/>
          <p:nvPr/>
        </p:nvSpPr>
        <p:spPr>
          <a:xfrm>
            <a:off x="8518887" y="1048607"/>
            <a:ext cx="1938453" cy="494331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DE" sz="1867" dirty="0">
                <a:solidFill>
                  <a:srgbClr val="FFFFFF"/>
                </a:solidFill>
                <a:latin typeface="EON Brix Sans"/>
              </a:rPr>
              <a:t>Global </a:t>
            </a:r>
            <a:r>
              <a:rPr lang="de-DE" sz="1867" dirty="0" err="1">
                <a:solidFill>
                  <a:srgbClr val="FFFFFF"/>
                </a:solidFill>
                <a:latin typeface="EON Brix Sans"/>
              </a:rPr>
              <a:t>Anomalies</a:t>
            </a:r>
            <a:endParaRPr lang="de-DE" sz="1867" dirty="0">
              <a:solidFill>
                <a:srgbClr val="FFFFFF"/>
              </a:solidFill>
              <a:latin typeface="EON Brix Sans"/>
            </a:endParaRP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172C3B8C-3457-4ACC-9ECF-A2EFEFB70822}"/>
              </a:ext>
            </a:extLst>
          </p:cNvPr>
          <p:cNvSpPr/>
          <p:nvPr/>
        </p:nvSpPr>
        <p:spPr>
          <a:xfrm>
            <a:off x="8528127" y="1729546"/>
            <a:ext cx="1938453" cy="494331"/>
          </a:xfrm>
          <a:prstGeom prst="flowChartProcess">
            <a:avLst/>
          </a:prstGeom>
          <a:solidFill>
            <a:srgbClr val="FD9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DE" sz="1867" dirty="0" err="1">
                <a:solidFill>
                  <a:srgbClr val="FFFFFF"/>
                </a:solidFill>
                <a:latin typeface="EON Brix Sans"/>
              </a:rPr>
              <a:t>Local</a:t>
            </a:r>
            <a:r>
              <a:rPr lang="de-DE" sz="1867" dirty="0">
                <a:solidFill>
                  <a:srgbClr val="FFFFFF"/>
                </a:solidFill>
                <a:latin typeface="EON Brix Sans"/>
              </a:rPr>
              <a:t> </a:t>
            </a:r>
            <a:r>
              <a:rPr lang="de-DE" sz="1867" dirty="0" err="1">
                <a:solidFill>
                  <a:srgbClr val="FFFFFF"/>
                </a:solidFill>
                <a:latin typeface="EON Brix Sans"/>
              </a:rPr>
              <a:t>Anomalies</a:t>
            </a:r>
            <a:endParaRPr lang="de-DE" sz="1867" dirty="0">
              <a:solidFill>
                <a:srgbClr val="FFFFFF"/>
              </a:solidFill>
              <a:latin typeface="EON Brix San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B41544-AA0A-406C-BA6D-8C775352B0AA}"/>
              </a:ext>
            </a:extLst>
          </p:cNvPr>
          <p:cNvSpPr/>
          <p:nvPr/>
        </p:nvSpPr>
        <p:spPr>
          <a:xfrm>
            <a:off x="1980517" y="1521104"/>
            <a:ext cx="591356" cy="628289"/>
          </a:xfrm>
          <a:prstGeom prst="ellipse">
            <a:avLst/>
          </a:prstGeom>
          <a:noFill/>
          <a:ln w="38100">
            <a:solidFill>
              <a:srgbClr val="FD950E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de-DE" sz="1867">
              <a:solidFill>
                <a:srgbClr val="000000"/>
              </a:solidFill>
              <a:latin typeface="EON Brix Sans"/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4F8F5AE7-9B4F-4110-872B-6F8DC21086E5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>
          <a:xfrm rot="10800000" flipV="1">
            <a:off x="2485271" y="1976712"/>
            <a:ext cx="6042856" cy="80670"/>
          </a:xfrm>
          <a:prstGeom prst="curvedConnector4">
            <a:avLst>
              <a:gd name="adj1" fmla="val 37352"/>
              <a:gd name="adj2" fmla="val 785951"/>
            </a:avLst>
          </a:prstGeom>
          <a:ln w="38100">
            <a:solidFill>
              <a:srgbClr val="FD9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4F5A48E8-9F92-4AAA-8A48-EF8C3CF2AB2E}"/>
              </a:ext>
            </a:extLst>
          </p:cNvPr>
          <p:cNvCxnSpPr>
            <a:cxnSpLocks/>
            <a:stCxn id="10" idx="1"/>
            <a:endCxn id="8" idx="0"/>
          </p:cNvCxnSpPr>
          <p:nvPr/>
        </p:nvCxnSpPr>
        <p:spPr>
          <a:xfrm rot="10800000" flipV="1">
            <a:off x="4124713" y="1295772"/>
            <a:ext cx="4394175" cy="433773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97A33C03-2CDD-4554-A235-90B51E9B975D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1214547" y="1295773"/>
            <a:ext cx="7304341" cy="3054248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DFB154C7-73B7-4443-938C-33E450C34D77}"/>
              </a:ext>
            </a:extLst>
          </p:cNvPr>
          <p:cNvSpPr/>
          <p:nvPr/>
        </p:nvSpPr>
        <p:spPr>
          <a:xfrm>
            <a:off x="8518885" y="2410482"/>
            <a:ext cx="1938453" cy="494331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de-DE" sz="1867" dirty="0">
                <a:solidFill>
                  <a:srgbClr val="FFFFFF"/>
                </a:solidFill>
                <a:latin typeface="EON Brix Sans"/>
              </a:rPr>
              <a:t>Micro Cluster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33D84CA3-1D2B-45A3-AD2C-470EFC714CE5}"/>
              </a:ext>
            </a:extLst>
          </p:cNvPr>
          <p:cNvCxnSpPr>
            <a:cxnSpLocks/>
            <a:stCxn id="16" idx="1"/>
            <a:endCxn id="18" idx="6"/>
          </p:cNvCxnSpPr>
          <p:nvPr/>
        </p:nvCxnSpPr>
        <p:spPr>
          <a:xfrm rot="10800000" flipV="1">
            <a:off x="2898913" y="2657648"/>
            <a:ext cx="5619972" cy="106355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9FA82298-B2CD-49FA-BAB4-840B42DF4F86}"/>
              </a:ext>
            </a:extLst>
          </p:cNvPr>
          <p:cNvSpPr/>
          <p:nvPr/>
        </p:nvSpPr>
        <p:spPr>
          <a:xfrm>
            <a:off x="2209800" y="3345727"/>
            <a:ext cx="689113" cy="750957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de-DE" sz="1867">
              <a:solidFill>
                <a:srgbClr val="000000"/>
              </a:solidFill>
              <a:latin typeface="EON Brix Sans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10BDB7-0B5E-4FDC-9B9A-2732C920D90C}"/>
              </a:ext>
            </a:extLst>
          </p:cNvPr>
          <p:cNvCxnSpPr/>
          <p:nvPr/>
        </p:nvCxnSpPr>
        <p:spPr>
          <a:xfrm flipV="1">
            <a:off x="501162" y="1494692"/>
            <a:ext cx="0" cy="46247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4618918-E470-418E-82FF-F81FC0BAC830}"/>
              </a:ext>
            </a:extLst>
          </p:cNvPr>
          <p:cNvCxnSpPr>
            <a:cxnSpLocks/>
          </p:cNvCxnSpPr>
          <p:nvPr/>
        </p:nvCxnSpPr>
        <p:spPr>
          <a:xfrm>
            <a:off x="501162" y="6119446"/>
            <a:ext cx="556553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526D1B7A-C7A8-4833-8047-A5892A14854C}"/>
              </a:ext>
            </a:extLst>
          </p:cNvPr>
          <p:cNvSpPr/>
          <p:nvPr/>
        </p:nvSpPr>
        <p:spPr>
          <a:xfrm>
            <a:off x="3977054" y="468923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79D4917-97EE-4EF9-91BD-C6D594C5AF53}"/>
              </a:ext>
            </a:extLst>
          </p:cNvPr>
          <p:cNvSpPr/>
          <p:nvPr/>
        </p:nvSpPr>
        <p:spPr>
          <a:xfrm>
            <a:off x="3977053" y="453683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85D9BA6-4331-478E-9697-F8DD6977E203}"/>
              </a:ext>
            </a:extLst>
          </p:cNvPr>
          <p:cNvSpPr/>
          <p:nvPr/>
        </p:nvSpPr>
        <p:spPr>
          <a:xfrm>
            <a:off x="3969122" y="43840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C49344E-04A2-46C6-8C65-405F959F43DC}"/>
              </a:ext>
            </a:extLst>
          </p:cNvPr>
          <p:cNvSpPr/>
          <p:nvPr/>
        </p:nvSpPr>
        <p:spPr>
          <a:xfrm>
            <a:off x="3733801" y="464856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0808751-B95D-454E-8BA3-4FBF552CA831}"/>
              </a:ext>
            </a:extLst>
          </p:cNvPr>
          <p:cNvSpPr/>
          <p:nvPr/>
        </p:nvSpPr>
        <p:spPr>
          <a:xfrm>
            <a:off x="4297324" y="472550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96192B3-4E17-4B19-AB9D-BFD2119A22B7}"/>
              </a:ext>
            </a:extLst>
          </p:cNvPr>
          <p:cNvSpPr/>
          <p:nvPr/>
        </p:nvSpPr>
        <p:spPr>
          <a:xfrm>
            <a:off x="4103487" y="480499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6146DE5-87FA-4D1F-BB13-1F040DC69E1E}"/>
              </a:ext>
            </a:extLst>
          </p:cNvPr>
          <p:cNvSpPr/>
          <p:nvPr/>
        </p:nvSpPr>
        <p:spPr>
          <a:xfrm>
            <a:off x="4206303" y="446294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AE1F4DD-1298-4253-8254-018DA2A2C4A1}"/>
              </a:ext>
            </a:extLst>
          </p:cNvPr>
          <p:cNvSpPr/>
          <p:nvPr/>
        </p:nvSpPr>
        <p:spPr>
          <a:xfrm>
            <a:off x="3705957" y="452327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2BC601-A0E5-47E2-B1E1-9063A682B60D}"/>
              </a:ext>
            </a:extLst>
          </p:cNvPr>
          <p:cNvSpPr/>
          <p:nvPr/>
        </p:nvSpPr>
        <p:spPr>
          <a:xfrm>
            <a:off x="3869427" y="422122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EFAFB41-AEBF-4388-9E76-85281B49B856}"/>
              </a:ext>
            </a:extLst>
          </p:cNvPr>
          <p:cNvSpPr/>
          <p:nvPr/>
        </p:nvSpPr>
        <p:spPr>
          <a:xfrm>
            <a:off x="3529452" y="470571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9A26902-C510-41BB-9B65-86014E00335E}"/>
              </a:ext>
            </a:extLst>
          </p:cNvPr>
          <p:cNvSpPr/>
          <p:nvPr/>
        </p:nvSpPr>
        <p:spPr>
          <a:xfrm>
            <a:off x="3910301" y="504506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34D8E63-130B-456F-823A-9EC604B854CF}"/>
              </a:ext>
            </a:extLst>
          </p:cNvPr>
          <p:cNvSpPr/>
          <p:nvPr/>
        </p:nvSpPr>
        <p:spPr>
          <a:xfrm>
            <a:off x="4019710" y="492344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D3BCB99-6D78-4712-BCE2-F1487F1B14D6}"/>
              </a:ext>
            </a:extLst>
          </p:cNvPr>
          <p:cNvSpPr/>
          <p:nvPr/>
        </p:nvSpPr>
        <p:spPr>
          <a:xfrm>
            <a:off x="4175054" y="462792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3871F1D-1250-4492-BD68-2302AE1E38C9}"/>
              </a:ext>
            </a:extLst>
          </p:cNvPr>
          <p:cNvSpPr/>
          <p:nvPr/>
        </p:nvSpPr>
        <p:spPr>
          <a:xfrm>
            <a:off x="4326225" y="484749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7B4E408-C7D3-436C-AE3E-131EA4FEB908}"/>
              </a:ext>
            </a:extLst>
          </p:cNvPr>
          <p:cNvSpPr/>
          <p:nvPr/>
        </p:nvSpPr>
        <p:spPr>
          <a:xfrm>
            <a:off x="4032740" y="495593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CA57D04-0B62-47F2-BC56-8820E5A27C00}"/>
              </a:ext>
            </a:extLst>
          </p:cNvPr>
          <p:cNvSpPr/>
          <p:nvPr/>
        </p:nvSpPr>
        <p:spPr>
          <a:xfrm>
            <a:off x="4255887" y="495739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A2F480F-FAE1-4A23-B755-31AC450CF5EF}"/>
              </a:ext>
            </a:extLst>
          </p:cNvPr>
          <p:cNvSpPr/>
          <p:nvPr/>
        </p:nvSpPr>
        <p:spPr>
          <a:xfrm>
            <a:off x="3486866" y="501445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60EF363-826D-4B3C-A13F-EC6757544397}"/>
              </a:ext>
            </a:extLst>
          </p:cNvPr>
          <p:cNvSpPr/>
          <p:nvPr/>
        </p:nvSpPr>
        <p:spPr>
          <a:xfrm>
            <a:off x="4317842" y="459398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DE925D8-121C-4184-8B68-D9AFC005241C}"/>
              </a:ext>
            </a:extLst>
          </p:cNvPr>
          <p:cNvSpPr/>
          <p:nvPr/>
        </p:nvSpPr>
        <p:spPr>
          <a:xfrm>
            <a:off x="3858357" y="467567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150F174-46A2-4E62-8561-781149CA568E}"/>
              </a:ext>
            </a:extLst>
          </p:cNvPr>
          <p:cNvSpPr/>
          <p:nvPr/>
        </p:nvSpPr>
        <p:spPr>
          <a:xfrm>
            <a:off x="4092975" y="441428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5C0999F-B188-49C9-9C7B-DB09F782DEFA}"/>
              </a:ext>
            </a:extLst>
          </p:cNvPr>
          <p:cNvSpPr/>
          <p:nvPr/>
        </p:nvSpPr>
        <p:spPr>
          <a:xfrm>
            <a:off x="3681852" y="485811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62620CA-7D3B-48B0-ADF4-2112435678D1}"/>
              </a:ext>
            </a:extLst>
          </p:cNvPr>
          <p:cNvSpPr/>
          <p:nvPr/>
        </p:nvSpPr>
        <p:spPr>
          <a:xfrm>
            <a:off x="4072463" y="5189782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D506FCC-3BE5-460A-B1C2-AE3732AEBFDE}"/>
              </a:ext>
            </a:extLst>
          </p:cNvPr>
          <p:cNvSpPr/>
          <p:nvPr/>
        </p:nvSpPr>
        <p:spPr>
          <a:xfrm>
            <a:off x="4172110" y="507584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ACB0362-B301-4194-9A92-857C428CD01B}"/>
              </a:ext>
            </a:extLst>
          </p:cNvPr>
          <p:cNvSpPr/>
          <p:nvPr/>
        </p:nvSpPr>
        <p:spPr>
          <a:xfrm>
            <a:off x="3979987" y="482404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26F99D4-BFDE-495A-A379-E1D793A758C3}"/>
              </a:ext>
            </a:extLst>
          </p:cNvPr>
          <p:cNvSpPr/>
          <p:nvPr/>
        </p:nvSpPr>
        <p:spPr>
          <a:xfrm>
            <a:off x="3590594" y="457907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6C4E935-AABF-4EDD-9219-4E1731E01B1B}"/>
              </a:ext>
            </a:extLst>
          </p:cNvPr>
          <p:cNvSpPr/>
          <p:nvPr/>
        </p:nvSpPr>
        <p:spPr>
          <a:xfrm>
            <a:off x="3668416" y="467689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9B7933C1-27D3-4263-8E6D-2061241CC48E}"/>
              </a:ext>
            </a:extLst>
          </p:cNvPr>
          <p:cNvSpPr/>
          <p:nvPr/>
        </p:nvSpPr>
        <p:spPr>
          <a:xfrm>
            <a:off x="3653762" y="446734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E0314DA-CDEA-4220-8854-EEE2B7B9FC33}"/>
              </a:ext>
            </a:extLst>
          </p:cNvPr>
          <p:cNvSpPr/>
          <p:nvPr/>
        </p:nvSpPr>
        <p:spPr>
          <a:xfrm>
            <a:off x="3499741" y="469081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0D763DE-E852-4BF6-8C05-138BF7BB0802}"/>
              </a:ext>
            </a:extLst>
          </p:cNvPr>
          <p:cNvSpPr/>
          <p:nvPr/>
        </p:nvSpPr>
        <p:spPr>
          <a:xfrm>
            <a:off x="3646280" y="484577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5654F73-3103-4F4A-BD7F-5CFE8BD4E83D}"/>
              </a:ext>
            </a:extLst>
          </p:cNvPr>
          <p:cNvSpPr/>
          <p:nvPr/>
        </p:nvSpPr>
        <p:spPr>
          <a:xfrm>
            <a:off x="3869427" y="484724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35D019C-ADB7-4AEA-95C4-4A92C6ED45FE}"/>
              </a:ext>
            </a:extLst>
          </p:cNvPr>
          <p:cNvSpPr/>
          <p:nvPr/>
        </p:nvSpPr>
        <p:spPr>
          <a:xfrm>
            <a:off x="3475887" y="483405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6C5A361-1CD2-4BAD-AB9E-796B64E88E0D}"/>
              </a:ext>
            </a:extLst>
          </p:cNvPr>
          <p:cNvSpPr/>
          <p:nvPr/>
        </p:nvSpPr>
        <p:spPr>
          <a:xfrm>
            <a:off x="3891157" y="450459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1B34F1C5-CF1F-4291-8371-148CD921E775}"/>
              </a:ext>
            </a:extLst>
          </p:cNvPr>
          <p:cNvSpPr/>
          <p:nvPr/>
        </p:nvSpPr>
        <p:spPr>
          <a:xfrm>
            <a:off x="3471897" y="456552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BBF7387-3D6F-47E1-90A6-FA164B58F174}"/>
              </a:ext>
            </a:extLst>
          </p:cNvPr>
          <p:cNvSpPr/>
          <p:nvPr/>
        </p:nvSpPr>
        <p:spPr>
          <a:xfrm>
            <a:off x="3706515" y="430413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CC8E158D-9EA3-4A7D-9043-86399E656FA6}"/>
              </a:ext>
            </a:extLst>
          </p:cNvPr>
          <p:cNvSpPr/>
          <p:nvPr/>
        </p:nvSpPr>
        <p:spPr>
          <a:xfrm>
            <a:off x="3605248" y="498791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0D04CD96-E4AF-4D3A-BE6A-0865A3B3CF8F}"/>
              </a:ext>
            </a:extLst>
          </p:cNvPr>
          <p:cNvSpPr/>
          <p:nvPr/>
        </p:nvSpPr>
        <p:spPr>
          <a:xfrm>
            <a:off x="3785650" y="496569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38BE9A4-2541-434D-8C3B-E3CC1D5259FB}"/>
              </a:ext>
            </a:extLst>
          </p:cNvPr>
          <p:cNvSpPr/>
          <p:nvPr/>
        </p:nvSpPr>
        <p:spPr>
          <a:xfrm>
            <a:off x="3652141" y="484321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76FD2D8-4F8F-4C9D-9FAB-B1EF26A70D2C}"/>
              </a:ext>
            </a:extLst>
          </p:cNvPr>
          <p:cNvSpPr/>
          <p:nvPr/>
        </p:nvSpPr>
        <p:spPr>
          <a:xfrm>
            <a:off x="3559970" y="514040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66A7E4-F5FB-4932-BA9C-E153F01CD54A}"/>
              </a:ext>
            </a:extLst>
          </p:cNvPr>
          <p:cNvSpPr/>
          <p:nvPr/>
        </p:nvSpPr>
        <p:spPr>
          <a:xfrm>
            <a:off x="4021827" y="499964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CF5A4BC-0E01-434E-AE17-88ECC14D90E1}"/>
              </a:ext>
            </a:extLst>
          </p:cNvPr>
          <p:cNvSpPr/>
          <p:nvPr/>
        </p:nvSpPr>
        <p:spPr>
          <a:xfrm>
            <a:off x="3668302" y="508971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33A680FC-D368-4C8D-BB22-4D6E35D855A6}"/>
              </a:ext>
            </a:extLst>
          </p:cNvPr>
          <p:cNvSpPr/>
          <p:nvPr/>
        </p:nvSpPr>
        <p:spPr>
          <a:xfrm>
            <a:off x="4043557" y="465699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A0F21EA-D5B7-43BA-9A69-37C7E5C296D9}"/>
              </a:ext>
            </a:extLst>
          </p:cNvPr>
          <p:cNvSpPr/>
          <p:nvPr/>
        </p:nvSpPr>
        <p:spPr>
          <a:xfrm>
            <a:off x="3839840" y="436418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892F885-8603-4371-A7FE-C176210205FE}"/>
              </a:ext>
            </a:extLst>
          </p:cNvPr>
          <p:cNvSpPr/>
          <p:nvPr/>
        </p:nvSpPr>
        <p:spPr>
          <a:xfrm>
            <a:off x="3447792" y="490036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78B7EB30-2C2F-497A-8B81-43D9DA02775F}"/>
              </a:ext>
            </a:extLst>
          </p:cNvPr>
          <p:cNvSpPr/>
          <p:nvPr/>
        </p:nvSpPr>
        <p:spPr>
          <a:xfrm>
            <a:off x="3757648" y="514031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FFC50A5A-2278-4AB6-8BB9-73A7186B9D61}"/>
              </a:ext>
            </a:extLst>
          </p:cNvPr>
          <p:cNvSpPr/>
          <p:nvPr/>
        </p:nvSpPr>
        <p:spPr>
          <a:xfrm>
            <a:off x="3882262" y="519374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0C3BB01-8BCD-4E29-8885-B01759667B78}"/>
              </a:ext>
            </a:extLst>
          </p:cNvPr>
          <p:cNvSpPr/>
          <p:nvPr/>
        </p:nvSpPr>
        <p:spPr>
          <a:xfrm>
            <a:off x="1404241" y="19882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F9026EA8-E617-443A-AF7C-871A32420060}"/>
              </a:ext>
            </a:extLst>
          </p:cNvPr>
          <p:cNvSpPr/>
          <p:nvPr/>
        </p:nvSpPr>
        <p:spPr>
          <a:xfrm>
            <a:off x="1556641" y="21406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0D91FCB-B40C-4487-A32F-F5ADAEAC979F}"/>
              </a:ext>
            </a:extLst>
          </p:cNvPr>
          <p:cNvSpPr/>
          <p:nvPr/>
        </p:nvSpPr>
        <p:spPr>
          <a:xfrm>
            <a:off x="1556640" y="19882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3B07C0C-1121-4F6F-B60A-007A02140C21}"/>
              </a:ext>
            </a:extLst>
          </p:cNvPr>
          <p:cNvSpPr/>
          <p:nvPr/>
        </p:nvSpPr>
        <p:spPr>
          <a:xfrm>
            <a:off x="1482063" y="208609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636EB3EB-7B9F-4658-BB61-EA7E60F6D018}"/>
              </a:ext>
            </a:extLst>
          </p:cNvPr>
          <p:cNvSpPr/>
          <p:nvPr/>
        </p:nvSpPr>
        <p:spPr>
          <a:xfrm>
            <a:off x="1467409" y="187654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D002024-3E0C-41FC-989A-419681834C15}"/>
              </a:ext>
            </a:extLst>
          </p:cNvPr>
          <p:cNvSpPr/>
          <p:nvPr/>
        </p:nvSpPr>
        <p:spPr>
          <a:xfrm>
            <a:off x="1313388" y="210001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ADCDB377-6184-4A8E-9FA6-85B9D0845873}"/>
              </a:ext>
            </a:extLst>
          </p:cNvPr>
          <p:cNvSpPr/>
          <p:nvPr/>
        </p:nvSpPr>
        <p:spPr>
          <a:xfrm>
            <a:off x="1753412" y="214654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B63EA45-DE84-4973-B71F-8130375C20D6}"/>
              </a:ext>
            </a:extLst>
          </p:cNvPr>
          <p:cNvSpPr/>
          <p:nvPr/>
        </p:nvSpPr>
        <p:spPr>
          <a:xfrm>
            <a:off x="1459927" y="22549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F6258CB5-8893-4048-92A9-2A844CC8DC54}"/>
              </a:ext>
            </a:extLst>
          </p:cNvPr>
          <p:cNvSpPr/>
          <p:nvPr/>
        </p:nvSpPr>
        <p:spPr>
          <a:xfrm>
            <a:off x="1683074" y="225644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B12078EB-678C-455C-AB74-A47AAC74E60E}"/>
              </a:ext>
            </a:extLst>
          </p:cNvPr>
          <p:cNvSpPr/>
          <p:nvPr/>
        </p:nvSpPr>
        <p:spPr>
          <a:xfrm>
            <a:off x="1289534" y="224325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5F256769-9F91-4D8E-83F2-6737AA927F23}"/>
              </a:ext>
            </a:extLst>
          </p:cNvPr>
          <p:cNvSpPr/>
          <p:nvPr/>
        </p:nvSpPr>
        <p:spPr>
          <a:xfrm>
            <a:off x="1704804" y="1913792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D2EAC64-5A9D-4126-9E31-F01E0FE19973}"/>
              </a:ext>
            </a:extLst>
          </p:cNvPr>
          <p:cNvSpPr/>
          <p:nvPr/>
        </p:nvSpPr>
        <p:spPr>
          <a:xfrm>
            <a:off x="1285544" y="197472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C97245B-FE7F-4B59-8C93-D8EE9543CBD1}"/>
              </a:ext>
            </a:extLst>
          </p:cNvPr>
          <p:cNvSpPr/>
          <p:nvPr/>
        </p:nvSpPr>
        <p:spPr>
          <a:xfrm>
            <a:off x="1520162" y="171333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ECDCC4B9-6B9D-492D-8299-373FBD224457}"/>
              </a:ext>
            </a:extLst>
          </p:cNvPr>
          <p:cNvSpPr/>
          <p:nvPr/>
        </p:nvSpPr>
        <p:spPr>
          <a:xfrm>
            <a:off x="1109039" y="215716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E6ECB6B2-94FD-4CA6-A26B-B3F74C6B8AE9}"/>
              </a:ext>
            </a:extLst>
          </p:cNvPr>
          <p:cNvSpPr/>
          <p:nvPr/>
        </p:nvSpPr>
        <p:spPr>
          <a:xfrm>
            <a:off x="1418895" y="239711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3617A427-4D15-473C-A8D1-64ED6905D734}"/>
              </a:ext>
            </a:extLst>
          </p:cNvPr>
          <p:cNvSpPr/>
          <p:nvPr/>
        </p:nvSpPr>
        <p:spPr>
          <a:xfrm>
            <a:off x="1599297" y="237489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44272FAE-1344-442A-8FA7-25DC63EAB681}"/>
              </a:ext>
            </a:extLst>
          </p:cNvPr>
          <p:cNvSpPr/>
          <p:nvPr/>
        </p:nvSpPr>
        <p:spPr>
          <a:xfrm>
            <a:off x="1407174" y="212309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54D7E408-9628-42EE-BF46-F93ADC1A44D9}"/>
              </a:ext>
            </a:extLst>
          </p:cNvPr>
          <p:cNvSpPr/>
          <p:nvPr/>
        </p:nvSpPr>
        <p:spPr>
          <a:xfrm>
            <a:off x="1556641" y="21406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714EC1FB-599C-4ABF-B001-1FD49428BA34}"/>
              </a:ext>
            </a:extLst>
          </p:cNvPr>
          <p:cNvSpPr/>
          <p:nvPr/>
        </p:nvSpPr>
        <p:spPr>
          <a:xfrm>
            <a:off x="1709041" y="22930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D659CFD0-E29E-4195-A85C-8A511237A37A}"/>
              </a:ext>
            </a:extLst>
          </p:cNvPr>
          <p:cNvSpPr/>
          <p:nvPr/>
        </p:nvSpPr>
        <p:spPr>
          <a:xfrm>
            <a:off x="1709040" y="21406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546A92E2-CAAE-4F49-A79F-3074BE0B8823}"/>
              </a:ext>
            </a:extLst>
          </p:cNvPr>
          <p:cNvSpPr/>
          <p:nvPr/>
        </p:nvSpPr>
        <p:spPr>
          <a:xfrm>
            <a:off x="1634463" y="223849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F4D2212C-61CE-4F81-ABFB-5939CEEAC036}"/>
              </a:ext>
            </a:extLst>
          </p:cNvPr>
          <p:cNvSpPr/>
          <p:nvPr/>
        </p:nvSpPr>
        <p:spPr>
          <a:xfrm>
            <a:off x="1619809" y="202894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B6E028F-5E6D-4821-AEF5-8DDF401B3711}"/>
              </a:ext>
            </a:extLst>
          </p:cNvPr>
          <p:cNvSpPr/>
          <p:nvPr/>
        </p:nvSpPr>
        <p:spPr>
          <a:xfrm>
            <a:off x="1465788" y="225241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8F5A8222-2AF7-4200-8197-B4D53CF6474D}"/>
              </a:ext>
            </a:extLst>
          </p:cNvPr>
          <p:cNvSpPr/>
          <p:nvPr/>
        </p:nvSpPr>
        <p:spPr>
          <a:xfrm>
            <a:off x="1905812" y="229894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667893F-4934-463F-AA62-E9301467EA97}"/>
              </a:ext>
            </a:extLst>
          </p:cNvPr>
          <p:cNvSpPr/>
          <p:nvPr/>
        </p:nvSpPr>
        <p:spPr>
          <a:xfrm>
            <a:off x="1612327" y="240737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C60E39F1-0F47-420C-8517-8E4D626BE812}"/>
              </a:ext>
            </a:extLst>
          </p:cNvPr>
          <p:cNvSpPr/>
          <p:nvPr/>
        </p:nvSpPr>
        <p:spPr>
          <a:xfrm>
            <a:off x="1835474" y="240884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6F9BEA74-7658-455D-8728-547E4434F123}"/>
              </a:ext>
            </a:extLst>
          </p:cNvPr>
          <p:cNvSpPr/>
          <p:nvPr/>
        </p:nvSpPr>
        <p:spPr>
          <a:xfrm>
            <a:off x="1441934" y="239565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C3FB2E88-C78E-4A99-94F8-85F8098AF53B}"/>
              </a:ext>
            </a:extLst>
          </p:cNvPr>
          <p:cNvSpPr/>
          <p:nvPr/>
        </p:nvSpPr>
        <p:spPr>
          <a:xfrm>
            <a:off x="1857204" y="2066192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1C7A8B88-4E22-4569-B983-97BAFF102706}"/>
              </a:ext>
            </a:extLst>
          </p:cNvPr>
          <p:cNvSpPr/>
          <p:nvPr/>
        </p:nvSpPr>
        <p:spPr>
          <a:xfrm>
            <a:off x="1437944" y="212712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465A21CD-762B-4807-9C6D-80B5AD7628E4}"/>
              </a:ext>
            </a:extLst>
          </p:cNvPr>
          <p:cNvSpPr/>
          <p:nvPr/>
        </p:nvSpPr>
        <p:spPr>
          <a:xfrm>
            <a:off x="1672562" y="186573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9B5723-5CE5-46D3-84EE-B9DA2AFD5D55}"/>
              </a:ext>
            </a:extLst>
          </p:cNvPr>
          <p:cNvSpPr/>
          <p:nvPr/>
        </p:nvSpPr>
        <p:spPr>
          <a:xfrm>
            <a:off x="1261439" y="230956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286D6920-3901-4220-B181-8F9A85BCE6F2}"/>
              </a:ext>
            </a:extLst>
          </p:cNvPr>
          <p:cNvSpPr/>
          <p:nvPr/>
        </p:nvSpPr>
        <p:spPr>
          <a:xfrm>
            <a:off x="1571295" y="254951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3A90237-B179-46DD-804F-A3301EB6496A}"/>
              </a:ext>
            </a:extLst>
          </p:cNvPr>
          <p:cNvSpPr/>
          <p:nvPr/>
        </p:nvSpPr>
        <p:spPr>
          <a:xfrm>
            <a:off x="1751697" y="252729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2B5F0536-0CAC-4648-800D-C2ECE4326433}"/>
              </a:ext>
            </a:extLst>
          </p:cNvPr>
          <p:cNvSpPr/>
          <p:nvPr/>
        </p:nvSpPr>
        <p:spPr>
          <a:xfrm>
            <a:off x="1559574" y="227549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5BB5189A-D60E-43F3-8111-C5FFC920F90F}"/>
              </a:ext>
            </a:extLst>
          </p:cNvPr>
          <p:cNvSpPr/>
          <p:nvPr/>
        </p:nvSpPr>
        <p:spPr>
          <a:xfrm>
            <a:off x="1488018" y="21844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36924D4B-F297-4CFE-A6EF-C250FEE07CF1}"/>
              </a:ext>
            </a:extLst>
          </p:cNvPr>
          <p:cNvSpPr/>
          <p:nvPr/>
        </p:nvSpPr>
        <p:spPr>
          <a:xfrm>
            <a:off x="1640418" y="23368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D17AAFB1-135C-42E6-9023-A7C15AFFFF45}"/>
              </a:ext>
            </a:extLst>
          </p:cNvPr>
          <p:cNvSpPr/>
          <p:nvPr/>
        </p:nvSpPr>
        <p:spPr>
          <a:xfrm>
            <a:off x="1640417" y="21844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5EA64E50-AB61-4D5D-9C9D-896ADC8A4BC0}"/>
              </a:ext>
            </a:extLst>
          </p:cNvPr>
          <p:cNvSpPr/>
          <p:nvPr/>
        </p:nvSpPr>
        <p:spPr>
          <a:xfrm>
            <a:off x="1565840" y="228221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464587D8-7777-4483-B20D-FE9F7AB950BB}"/>
              </a:ext>
            </a:extLst>
          </p:cNvPr>
          <p:cNvSpPr/>
          <p:nvPr/>
        </p:nvSpPr>
        <p:spPr>
          <a:xfrm>
            <a:off x="1551186" y="207266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E733495-8A90-4ACF-BA18-4D0C3CB2D8FB}"/>
              </a:ext>
            </a:extLst>
          </p:cNvPr>
          <p:cNvSpPr/>
          <p:nvPr/>
        </p:nvSpPr>
        <p:spPr>
          <a:xfrm>
            <a:off x="1397165" y="229613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60EE713-BB08-4255-9096-5B060B5CE2D8}"/>
              </a:ext>
            </a:extLst>
          </p:cNvPr>
          <p:cNvSpPr/>
          <p:nvPr/>
        </p:nvSpPr>
        <p:spPr>
          <a:xfrm>
            <a:off x="1837189" y="234266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BAF37C63-2A3B-4712-B58B-B8D042056190}"/>
              </a:ext>
            </a:extLst>
          </p:cNvPr>
          <p:cNvSpPr/>
          <p:nvPr/>
        </p:nvSpPr>
        <p:spPr>
          <a:xfrm>
            <a:off x="1543704" y="24511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37D353C8-C071-4152-8A73-6F9B016F5301}"/>
              </a:ext>
            </a:extLst>
          </p:cNvPr>
          <p:cNvSpPr/>
          <p:nvPr/>
        </p:nvSpPr>
        <p:spPr>
          <a:xfrm>
            <a:off x="1766851" y="245256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DB591BA7-8FF0-458B-815C-F1A554D87863}"/>
              </a:ext>
            </a:extLst>
          </p:cNvPr>
          <p:cNvSpPr/>
          <p:nvPr/>
        </p:nvSpPr>
        <p:spPr>
          <a:xfrm>
            <a:off x="1373311" y="243938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59C1789-282B-4B7E-89CC-6C5B03D37AFE}"/>
              </a:ext>
            </a:extLst>
          </p:cNvPr>
          <p:cNvSpPr/>
          <p:nvPr/>
        </p:nvSpPr>
        <p:spPr>
          <a:xfrm>
            <a:off x="1788581" y="210991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4590C7E2-E7B2-404B-91BE-35C9FCE8C14B}"/>
              </a:ext>
            </a:extLst>
          </p:cNvPr>
          <p:cNvSpPr/>
          <p:nvPr/>
        </p:nvSpPr>
        <p:spPr>
          <a:xfrm>
            <a:off x="1369321" y="217084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0F88C5A7-0DF0-4099-A20A-6CE2121AEDEC}"/>
              </a:ext>
            </a:extLst>
          </p:cNvPr>
          <p:cNvSpPr/>
          <p:nvPr/>
        </p:nvSpPr>
        <p:spPr>
          <a:xfrm>
            <a:off x="1603939" y="190946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465B6F4-0FC0-49C5-AF84-6599316577E1}"/>
              </a:ext>
            </a:extLst>
          </p:cNvPr>
          <p:cNvSpPr/>
          <p:nvPr/>
        </p:nvSpPr>
        <p:spPr>
          <a:xfrm>
            <a:off x="1192816" y="235328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CEF25C2D-C6A3-408D-B78B-6D467B458CEA}"/>
              </a:ext>
            </a:extLst>
          </p:cNvPr>
          <p:cNvSpPr/>
          <p:nvPr/>
        </p:nvSpPr>
        <p:spPr>
          <a:xfrm>
            <a:off x="1502672" y="2593242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9FB27DC6-98A4-4820-948A-5495BCC8A292}"/>
              </a:ext>
            </a:extLst>
          </p:cNvPr>
          <p:cNvSpPr/>
          <p:nvPr/>
        </p:nvSpPr>
        <p:spPr>
          <a:xfrm>
            <a:off x="1683074" y="257101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FE2E8385-67AA-460F-863E-B6FBEB9AC85F}"/>
              </a:ext>
            </a:extLst>
          </p:cNvPr>
          <p:cNvSpPr/>
          <p:nvPr/>
        </p:nvSpPr>
        <p:spPr>
          <a:xfrm>
            <a:off x="1490951" y="231922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90464648-3345-49D9-91E5-7B885A1BD587}"/>
              </a:ext>
            </a:extLst>
          </p:cNvPr>
          <p:cNvSpPr/>
          <p:nvPr/>
        </p:nvSpPr>
        <p:spPr>
          <a:xfrm>
            <a:off x="1640418" y="23368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26191C86-4EF8-4C24-A728-10CAA30EEB1B}"/>
              </a:ext>
            </a:extLst>
          </p:cNvPr>
          <p:cNvSpPr/>
          <p:nvPr/>
        </p:nvSpPr>
        <p:spPr>
          <a:xfrm>
            <a:off x="1792818" y="24892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71B68AA2-F938-4B8E-B7B7-546A923D8AE7}"/>
              </a:ext>
            </a:extLst>
          </p:cNvPr>
          <p:cNvSpPr/>
          <p:nvPr/>
        </p:nvSpPr>
        <p:spPr>
          <a:xfrm>
            <a:off x="1792817" y="23368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3C66D84A-535D-4D01-833F-3A55C209E1D1}"/>
              </a:ext>
            </a:extLst>
          </p:cNvPr>
          <p:cNvSpPr/>
          <p:nvPr/>
        </p:nvSpPr>
        <p:spPr>
          <a:xfrm>
            <a:off x="1718240" y="243461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8CEED0B3-CB7C-4406-B718-2611087D0C3D}"/>
              </a:ext>
            </a:extLst>
          </p:cNvPr>
          <p:cNvSpPr/>
          <p:nvPr/>
        </p:nvSpPr>
        <p:spPr>
          <a:xfrm>
            <a:off x="1703586" y="222506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D63B630B-48DA-495F-987F-AB75AAF7690A}"/>
              </a:ext>
            </a:extLst>
          </p:cNvPr>
          <p:cNvSpPr/>
          <p:nvPr/>
        </p:nvSpPr>
        <p:spPr>
          <a:xfrm>
            <a:off x="1549565" y="244853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1DFA99A0-B3C5-4DDB-AA4A-D3800D2A6457}"/>
              </a:ext>
            </a:extLst>
          </p:cNvPr>
          <p:cNvSpPr/>
          <p:nvPr/>
        </p:nvSpPr>
        <p:spPr>
          <a:xfrm>
            <a:off x="1989589" y="2495067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DDAD560B-87E4-49C6-8C25-F8E3106A3C01}"/>
              </a:ext>
            </a:extLst>
          </p:cNvPr>
          <p:cNvSpPr/>
          <p:nvPr/>
        </p:nvSpPr>
        <p:spPr>
          <a:xfrm>
            <a:off x="1696104" y="260350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B3030B20-10A0-47A7-B0F2-66D8493DAFAA}"/>
              </a:ext>
            </a:extLst>
          </p:cNvPr>
          <p:cNvSpPr/>
          <p:nvPr/>
        </p:nvSpPr>
        <p:spPr>
          <a:xfrm>
            <a:off x="1919251" y="260496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B0941E28-7B9D-4EA6-829B-783871622889}"/>
              </a:ext>
            </a:extLst>
          </p:cNvPr>
          <p:cNvSpPr/>
          <p:nvPr/>
        </p:nvSpPr>
        <p:spPr>
          <a:xfrm>
            <a:off x="1525711" y="259178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0A62461D-0E7F-4DE9-8F59-83E24A8D85FD}"/>
              </a:ext>
            </a:extLst>
          </p:cNvPr>
          <p:cNvSpPr/>
          <p:nvPr/>
        </p:nvSpPr>
        <p:spPr>
          <a:xfrm>
            <a:off x="1940981" y="226231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FEB5A266-1EFE-42C1-9485-F1EA4B5623A4}"/>
              </a:ext>
            </a:extLst>
          </p:cNvPr>
          <p:cNvSpPr/>
          <p:nvPr/>
        </p:nvSpPr>
        <p:spPr>
          <a:xfrm>
            <a:off x="1521721" y="232324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BBE9FE19-A676-4896-8242-C871CE036107}"/>
              </a:ext>
            </a:extLst>
          </p:cNvPr>
          <p:cNvSpPr/>
          <p:nvPr/>
        </p:nvSpPr>
        <p:spPr>
          <a:xfrm>
            <a:off x="1756339" y="206186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FC13D07C-0CAA-4204-ABC5-0787092D4112}"/>
              </a:ext>
            </a:extLst>
          </p:cNvPr>
          <p:cNvSpPr/>
          <p:nvPr/>
        </p:nvSpPr>
        <p:spPr>
          <a:xfrm>
            <a:off x="1345216" y="2505688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B175B56D-CD0B-4FAD-9472-185BAE9B1BDD}"/>
              </a:ext>
            </a:extLst>
          </p:cNvPr>
          <p:cNvSpPr/>
          <p:nvPr/>
        </p:nvSpPr>
        <p:spPr>
          <a:xfrm>
            <a:off x="1655072" y="2745642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36A81C70-C628-4FF7-9C53-97207EFFF16D}"/>
              </a:ext>
            </a:extLst>
          </p:cNvPr>
          <p:cNvSpPr/>
          <p:nvPr/>
        </p:nvSpPr>
        <p:spPr>
          <a:xfrm>
            <a:off x="1835474" y="272341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288B9559-919B-432A-90EB-50151BAB719F}"/>
              </a:ext>
            </a:extLst>
          </p:cNvPr>
          <p:cNvSpPr/>
          <p:nvPr/>
        </p:nvSpPr>
        <p:spPr>
          <a:xfrm>
            <a:off x="1643351" y="247162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5E14C769-2A82-4360-A22F-81A55A29C9D2}"/>
              </a:ext>
            </a:extLst>
          </p:cNvPr>
          <p:cNvSpPr/>
          <p:nvPr/>
        </p:nvSpPr>
        <p:spPr>
          <a:xfrm>
            <a:off x="1393978" y="23800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8C7BA1F-1F9A-4F6E-9338-AD337195EF78}"/>
              </a:ext>
            </a:extLst>
          </p:cNvPr>
          <p:cNvSpPr/>
          <p:nvPr/>
        </p:nvSpPr>
        <p:spPr>
          <a:xfrm>
            <a:off x="1546378" y="25324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84AAC0C5-1427-4CD4-B109-E5AD32703B1A}"/>
              </a:ext>
            </a:extLst>
          </p:cNvPr>
          <p:cNvSpPr/>
          <p:nvPr/>
        </p:nvSpPr>
        <p:spPr>
          <a:xfrm>
            <a:off x="1546377" y="23800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A418F28F-4D20-4244-A026-143A596EC637}"/>
              </a:ext>
            </a:extLst>
          </p:cNvPr>
          <p:cNvSpPr/>
          <p:nvPr/>
        </p:nvSpPr>
        <p:spPr>
          <a:xfrm>
            <a:off x="1471800" y="247790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3B7A9FC2-C627-4239-A8BD-9F27DC44D935}"/>
              </a:ext>
            </a:extLst>
          </p:cNvPr>
          <p:cNvSpPr/>
          <p:nvPr/>
        </p:nvSpPr>
        <p:spPr>
          <a:xfrm>
            <a:off x="1457146" y="226835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54AFB3-F91C-446C-BF00-14130D1FE509}"/>
              </a:ext>
            </a:extLst>
          </p:cNvPr>
          <p:cNvSpPr/>
          <p:nvPr/>
        </p:nvSpPr>
        <p:spPr>
          <a:xfrm>
            <a:off x="1303125" y="249182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6600750-0780-4BBE-B425-980CCFE75574}"/>
              </a:ext>
            </a:extLst>
          </p:cNvPr>
          <p:cNvSpPr/>
          <p:nvPr/>
        </p:nvSpPr>
        <p:spPr>
          <a:xfrm>
            <a:off x="1743149" y="253835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0AC035BD-A4C9-4F65-B326-61F7857973F7}"/>
              </a:ext>
            </a:extLst>
          </p:cNvPr>
          <p:cNvSpPr/>
          <p:nvPr/>
        </p:nvSpPr>
        <p:spPr>
          <a:xfrm>
            <a:off x="1449664" y="26467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C5CA2C0F-611A-4A33-B99D-DCBA583D3123}"/>
              </a:ext>
            </a:extLst>
          </p:cNvPr>
          <p:cNvSpPr/>
          <p:nvPr/>
        </p:nvSpPr>
        <p:spPr>
          <a:xfrm>
            <a:off x="1672811" y="264825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31C4CB7C-51E0-4865-8F3E-82137C9CD02D}"/>
              </a:ext>
            </a:extLst>
          </p:cNvPr>
          <p:cNvSpPr/>
          <p:nvPr/>
        </p:nvSpPr>
        <p:spPr>
          <a:xfrm>
            <a:off x="1279271" y="263506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CB03F871-A237-42F5-98D6-0C5BDA13D933}"/>
              </a:ext>
            </a:extLst>
          </p:cNvPr>
          <p:cNvSpPr/>
          <p:nvPr/>
        </p:nvSpPr>
        <p:spPr>
          <a:xfrm>
            <a:off x="1694541" y="230559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4A0C5D50-445C-49AA-9418-8B60C4E0C3EB}"/>
              </a:ext>
            </a:extLst>
          </p:cNvPr>
          <p:cNvSpPr/>
          <p:nvPr/>
        </p:nvSpPr>
        <p:spPr>
          <a:xfrm>
            <a:off x="1275281" y="236653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C094D2D-E4C2-42EF-B487-60CB3DF12078}"/>
              </a:ext>
            </a:extLst>
          </p:cNvPr>
          <p:cNvSpPr/>
          <p:nvPr/>
        </p:nvSpPr>
        <p:spPr>
          <a:xfrm>
            <a:off x="1509899" y="210514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A0C6EBA5-5299-4BE1-A5FE-47ACD317ECE6}"/>
              </a:ext>
            </a:extLst>
          </p:cNvPr>
          <p:cNvSpPr/>
          <p:nvPr/>
        </p:nvSpPr>
        <p:spPr>
          <a:xfrm>
            <a:off x="1098776" y="254897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E9B8EF73-3A4A-426D-A160-CA8D52662C1B}"/>
              </a:ext>
            </a:extLst>
          </p:cNvPr>
          <p:cNvSpPr/>
          <p:nvPr/>
        </p:nvSpPr>
        <p:spPr>
          <a:xfrm>
            <a:off x="1408632" y="278892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269760B-9646-4D1A-9BC1-DD992B7F7CBE}"/>
              </a:ext>
            </a:extLst>
          </p:cNvPr>
          <p:cNvSpPr/>
          <p:nvPr/>
        </p:nvSpPr>
        <p:spPr>
          <a:xfrm>
            <a:off x="1589034" y="2766702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335DB8F-3DC7-4426-9367-73BCFAD557BD}"/>
              </a:ext>
            </a:extLst>
          </p:cNvPr>
          <p:cNvSpPr/>
          <p:nvPr/>
        </p:nvSpPr>
        <p:spPr>
          <a:xfrm>
            <a:off x="1396911" y="251490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C1F1E27C-8C75-466F-A326-852B8523B4D3}"/>
              </a:ext>
            </a:extLst>
          </p:cNvPr>
          <p:cNvSpPr/>
          <p:nvPr/>
        </p:nvSpPr>
        <p:spPr>
          <a:xfrm>
            <a:off x="1546378" y="25324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B554B1E9-9080-4F8B-AE7E-11A1875A6CA5}"/>
              </a:ext>
            </a:extLst>
          </p:cNvPr>
          <p:cNvSpPr/>
          <p:nvPr/>
        </p:nvSpPr>
        <p:spPr>
          <a:xfrm>
            <a:off x="1698778" y="26848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6E9F2232-1C5D-4C72-874B-98565418AC96}"/>
              </a:ext>
            </a:extLst>
          </p:cNvPr>
          <p:cNvSpPr/>
          <p:nvPr/>
        </p:nvSpPr>
        <p:spPr>
          <a:xfrm>
            <a:off x="1698777" y="25324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E37ECF8-35CA-4BD0-8C67-92E060A2BEDB}"/>
              </a:ext>
            </a:extLst>
          </p:cNvPr>
          <p:cNvSpPr/>
          <p:nvPr/>
        </p:nvSpPr>
        <p:spPr>
          <a:xfrm>
            <a:off x="1624200" y="263030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1E9454E4-C02C-46F7-9B17-E0ECFB1F6E7A}"/>
              </a:ext>
            </a:extLst>
          </p:cNvPr>
          <p:cNvSpPr/>
          <p:nvPr/>
        </p:nvSpPr>
        <p:spPr>
          <a:xfrm>
            <a:off x="1609546" y="242075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486A95AA-D82A-4A3B-8708-48BDD33EC929}"/>
              </a:ext>
            </a:extLst>
          </p:cNvPr>
          <p:cNvSpPr/>
          <p:nvPr/>
        </p:nvSpPr>
        <p:spPr>
          <a:xfrm>
            <a:off x="1455525" y="264422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DD83EF3-C71A-4D7A-BE94-51B1A3C760A4}"/>
              </a:ext>
            </a:extLst>
          </p:cNvPr>
          <p:cNvSpPr/>
          <p:nvPr/>
        </p:nvSpPr>
        <p:spPr>
          <a:xfrm>
            <a:off x="1895549" y="2690750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D93E8077-141A-44A9-97C8-2DA34C5CAA42}"/>
              </a:ext>
            </a:extLst>
          </p:cNvPr>
          <p:cNvSpPr/>
          <p:nvPr/>
        </p:nvSpPr>
        <p:spPr>
          <a:xfrm>
            <a:off x="1602064" y="2799186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5E4CE073-B391-47FB-A438-A5187FB39CDB}"/>
              </a:ext>
            </a:extLst>
          </p:cNvPr>
          <p:cNvSpPr/>
          <p:nvPr/>
        </p:nvSpPr>
        <p:spPr>
          <a:xfrm>
            <a:off x="1825211" y="280065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D2495272-8F85-4BA1-919C-EB9A3F05C24B}"/>
              </a:ext>
            </a:extLst>
          </p:cNvPr>
          <p:cNvSpPr/>
          <p:nvPr/>
        </p:nvSpPr>
        <p:spPr>
          <a:xfrm>
            <a:off x="1431671" y="2787463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71566018-DECD-4D75-B825-5477ED8E9DFC}"/>
              </a:ext>
            </a:extLst>
          </p:cNvPr>
          <p:cNvSpPr/>
          <p:nvPr/>
        </p:nvSpPr>
        <p:spPr>
          <a:xfrm>
            <a:off x="1846941" y="2457999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7DA20D47-26E6-4208-B733-B418B9B64D78}"/>
              </a:ext>
            </a:extLst>
          </p:cNvPr>
          <p:cNvSpPr/>
          <p:nvPr/>
        </p:nvSpPr>
        <p:spPr>
          <a:xfrm>
            <a:off x="1427681" y="251893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F3289D04-82CE-4324-9739-A6A9F24C03FC}"/>
              </a:ext>
            </a:extLst>
          </p:cNvPr>
          <p:cNvSpPr/>
          <p:nvPr/>
        </p:nvSpPr>
        <p:spPr>
          <a:xfrm>
            <a:off x="1662299" y="225754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CD86030D-588D-44D5-AE94-FBE0CB53B024}"/>
              </a:ext>
            </a:extLst>
          </p:cNvPr>
          <p:cNvSpPr/>
          <p:nvPr/>
        </p:nvSpPr>
        <p:spPr>
          <a:xfrm>
            <a:off x="1251176" y="2701371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95139C98-0849-4B8A-B327-D0634DCCD5EA}"/>
              </a:ext>
            </a:extLst>
          </p:cNvPr>
          <p:cNvSpPr/>
          <p:nvPr/>
        </p:nvSpPr>
        <p:spPr>
          <a:xfrm>
            <a:off x="1561032" y="2941325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0867EE2A-7FB1-4ED3-B3CC-DD9E06CF7810}"/>
              </a:ext>
            </a:extLst>
          </p:cNvPr>
          <p:cNvSpPr/>
          <p:nvPr/>
        </p:nvSpPr>
        <p:spPr>
          <a:xfrm>
            <a:off x="1741434" y="2919102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6A71ED1B-C9BE-4FA4-AAEF-1012310CB6DC}"/>
              </a:ext>
            </a:extLst>
          </p:cNvPr>
          <p:cNvSpPr/>
          <p:nvPr/>
        </p:nvSpPr>
        <p:spPr>
          <a:xfrm>
            <a:off x="1549311" y="2667304"/>
            <a:ext cx="105507" cy="11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5460794-66DC-4AD1-9945-CB2CD6754DCA}"/>
              </a:ext>
            </a:extLst>
          </p:cNvPr>
          <p:cNvSpPr/>
          <p:nvPr/>
        </p:nvSpPr>
        <p:spPr>
          <a:xfrm>
            <a:off x="2527666" y="3583787"/>
            <a:ext cx="105507" cy="1143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3E1FC7E-A8FD-4A4A-AC19-2A22BE0CE11D}"/>
              </a:ext>
            </a:extLst>
          </p:cNvPr>
          <p:cNvSpPr/>
          <p:nvPr/>
        </p:nvSpPr>
        <p:spPr>
          <a:xfrm>
            <a:off x="2441595" y="3664056"/>
            <a:ext cx="105507" cy="1143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FF25CDD8-1D11-43BE-B649-3996053BCB0A}"/>
              </a:ext>
            </a:extLst>
          </p:cNvPr>
          <p:cNvSpPr/>
          <p:nvPr/>
        </p:nvSpPr>
        <p:spPr>
          <a:xfrm>
            <a:off x="2574920" y="3724108"/>
            <a:ext cx="105507" cy="1143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9F3A7BE0-C796-4509-B563-151221875EB0}"/>
              </a:ext>
            </a:extLst>
          </p:cNvPr>
          <p:cNvSpPr/>
          <p:nvPr/>
        </p:nvSpPr>
        <p:spPr>
          <a:xfrm>
            <a:off x="1087309" y="4732943"/>
            <a:ext cx="105507" cy="114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9E52240C-882C-465E-BFB2-BA60962D689A}"/>
              </a:ext>
            </a:extLst>
          </p:cNvPr>
          <p:cNvSpPr/>
          <p:nvPr/>
        </p:nvSpPr>
        <p:spPr>
          <a:xfrm>
            <a:off x="4104540" y="2049825"/>
            <a:ext cx="105507" cy="114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B6B86D10-5187-4025-8096-54C28A668FFA}"/>
              </a:ext>
            </a:extLst>
          </p:cNvPr>
          <p:cNvSpPr/>
          <p:nvPr/>
        </p:nvSpPr>
        <p:spPr>
          <a:xfrm>
            <a:off x="2146200" y="1821225"/>
            <a:ext cx="105507" cy="11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FE055C4C-4D44-40B7-8DDB-0B2E2A80FFFA}"/>
              </a:ext>
            </a:extLst>
          </p:cNvPr>
          <p:cNvSpPr txBox="1"/>
          <p:nvPr/>
        </p:nvSpPr>
        <p:spPr>
          <a:xfrm>
            <a:off x="4554415" y="4637575"/>
            <a:ext cx="58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c1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81903F3D-8CD1-4DC1-B8B3-D27417F81602}"/>
              </a:ext>
            </a:extLst>
          </p:cNvPr>
          <p:cNvSpPr txBox="1"/>
          <p:nvPr/>
        </p:nvSpPr>
        <p:spPr>
          <a:xfrm>
            <a:off x="635276" y="2194116"/>
            <a:ext cx="58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c2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18A50425-CB50-466C-ABC0-D427D2832296}"/>
              </a:ext>
            </a:extLst>
          </p:cNvPr>
          <p:cNvSpPr txBox="1"/>
          <p:nvPr/>
        </p:nvSpPr>
        <p:spPr>
          <a:xfrm>
            <a:off x="2858707" y="3189426"/>
            <a:ext cx="58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c3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6E15B069-1B07-484C-B643-1CD2B2955F07}"/>
              </a:ext>
            </a:extLst>
          </p:cNvPr>
          <p:cNvSpPr txBox="1"/>
          <p:nvPr/>
        </p:nvSpPr>
        <p:spPr>
          <a:xfrm>
            <a:off x="4511098" y="1933292"/>
            <a:ext cx="58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X1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DABCAF22-F9A2-486B-B4C7-F77ABC9C5CDE}"/>
              </a:ext>
            </a:extLst>
          </p:cNvPr>
          <p:cNvSpPr txBox="1"/>
          <p:nvPr/>
        </p:nvSpPr>
        <p:spPr>
          <a:xfrm>
            <a:off x="1613478" y="4526252"/>
            <a:ext cx="58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X2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F0FD743C-3C55-4712-8766-7F0559D0B5BD}"/>
              </a:ext>
            </a:extLst>
          </p:cNvPr>
          <p:cNvSpPr txBox="1"/>
          <p:nvPr/>
        </p:nvSpPr>
        <p:spPr>
          <a:xfrm>
            <a:off x="2400300" y="6070285"/>
            <a:ext cx="254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feature 1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528D3BB9-8436-467C-933D-4EEEA15CFF0E}"/>
              </a:ext>
            </a:extLst>
          </p:cNvPr>
          <p:cNvSpPr txBox="1"/>
          <p:nvPr/>
        </p:nvSpPr>
        <p:spPr>
          <a:xfrm rot="16200000">
            <a:off x="-1001096" y="3056024"/>
            <a:ext cx="254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feature 2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C339892D-A918-4E0D-9E51-3FD05FEF52BF}"/>
              </a:ext>
            </a:extLst>
          </p:cNvPr>
          <p:cNvSpPr txBox="1"/>
          <p:nvPr/>
        </p:nvSpPr>
        <p:spPr>
          <a:xfrm>
            <a:off x="6096000" y="5865611"/>
            <a:ext cx="451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Inspired</a:t>
            </a:r>
            <a:r>
              <a:rPr lang="de-DE" sz="1400" i="1" dirty="0"/>
              <a:t> </a:t>
            </a:r>
            <a:r>
              <a:rPr lang="de-DE" sz="1400" i="1" dirty="0" err="1"/>
              <a:t>from</a:t>
            </a:r>
            <a:r>
              <a:rPr lang="de-DE" sz="1400" i="1" dirty="0"/>
              <a:t> [Goldstein et al., 2016]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F1BC33CC-AC6C-461B-885A-66A9A9FB24E5}"/>
              </a:ext>
            </a:extLst>
          </p:cNvPr>
          <p:cNvSpPr txBox="1"/>
          <p:nvPr/>
        </p:nvSpPr>
        <p:spPr>
          <a:xfrm>
            <a:off x="2559417" y="1559070"/>
            <a:ext cx="58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X3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25675997-A4F0-4F45-BCF0-8E03FD5FE42A}"/>
              </a:ext>
            </a:extLst>
          </p:cNvPr>
          <p:cNvSpPr txBox="1"/>
          <p:nvPr/>
        </p:nvSpPr>
        <p:spPr>
          <a:xfrm>
            <a:off x="7765382" y="3873950"/>
            <a:ext cx="264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c= </a:t>
            </a:r>
            <a:r>
              <a:rPr lang="de-DE" sz="2400" dirty="0" err="1"/>
              <a:t>clusters</a:t>
            </a:r>
            <a:endParaRPr lang="de-DE" sz="2400" dirty="0"/>
          </a:p>
          <a:p>
            <a:r>
              <a:rPr lang="de-DE" sz="2400" dirty="0"/>
              <a:t>X= </a:t>
            </a:r>
            <a:r>
              <a:rPr lang="de-DE" sz="2400" dirty="0" err="1"/>
              <a:t>observations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1500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4048D-3105-4513-A3BF-2B33254C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58A8C-9609-494E-8D7C-41487790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endParaRPr lang="de-DE" dirty="0"/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labelled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outliers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Methods: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Ordinary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Classifiers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(SVM, NN, Random Forest, etc.)</a:t>
            </a:r>
          </a:p>
          <a:p>
            <a:r>
              <a:rPr lang="de-DE" dirty="0"/>
              <a:t>Semi-</a:t>
            </a:r>
            <a:r>
              <a:rPr lang="de-DE" dirty="0" err="1"/>
              <a:t>supervised</a:t>
            </a:r>
            <a:endParaRPr lang="de-DE" dirty="0"/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Training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outliers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Methods: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one-class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SVM,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autoencoders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etc.</a:t>
            </a:r>
          </a:p>
          <a:p>
            <a:r>
              <a:rPr lang="de-DE" dirty="0" err="1"/>
              <a:t>Unsupervised</a:t>
            </a:r>
            <a:endParaRPr lang="de-DE" dirty="0"/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unlabelled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Methods: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Factor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Outlier, Isolation Forest,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one-class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SVM,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B023B-43C3-4D04-B6AB-6ACE8063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852F1-C565-4ADE-9F5F-22DC4FF1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0BAC9-E7DB-43AC-B1BD-4D0C951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05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B021E8F-4672-4E7D-8BA4-D5BB96EA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(</a:t>
            </a:r>
            <a:r>
              <a:rPr lang="de-DE" b="1" dirty="0" err="1"/>
              <a:t>Unsupervised</a:t>
            </a:r>
            <a:r>
              <a:rPr lang="de-DE" b="1" dirty="0"/>
              <a:t>) Methods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E12386-07EF-43A0-B895-31D5A060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091" y="1920241"/>
            <a:ext cx="10515600" cy="748144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One-class</a:t>
            </a:r>
            <a:r>
              <a:rPr lang="de-DE" dirty="0">
                <a:solidFill>
                  <a:schemeClr val="tx1"/>
                </a:solidFill>
              </a:rPr>
              <a:t> SVM, </a:t>
            </a:r>
            <a:r>
              <a:rPr lang="de-DE" dirty="0" err="1">
                <a:solidFill>
                  <a:schemeClr val="tx1"/>
                </a:solidFill>
              </a:rPr>
              <a:t>Local</a:t>
            </a:r>
            <a:r>
              <a:rPr lang="de-DE" dirty="0">
                <a:solidFill>
                  <a:schemeClr val="tx1"/>
                </a:solidFill>
              </a:rPr>
              <a:t> Outlier </a:t>
            </a:r>
            <a:r>
              <a:rPr lang="de-DE" dirty="0" err="1">
                <a:solidFill>
                  <a:schemeClr val="tx1"/>
                </a:solidFill>
              </a:rPr>
              <a:t>Factor</a:t>
            </a:r>
            <a:r>
              <a:rPr lang="de-DE" dirty="0">
                <a:solidFill>
                  <a:schemeClr val="tx1"/>
                </a:solidFill>
              </a:rPr>
              <a:t>, Robust Covariance and Isolation Forest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9F87F-CC89-4877-B909-886F530B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D8EBF-4838-432B-8047-BBE38741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701C4-6180-4169-9201-11F83EA0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0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3322F-FEAA-499A-9FED-078D4DE6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Scikit-learn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72149-CE48-4671-ACA9-11EA7998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55258F-E5B3-4BD5-9023-8E137489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F94B91-F547-464D-AFF7-14695E92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2D5A-E5CB-4E4E-9441-3B608713C3B4}" type="slidenum">
              <a:rPr lang="de-DE" smtClean="0"/>
              <a:t>6</a:t>
            </a:fld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B323C693-DA69-48BC-82DA-21C4FC48B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06" y="303744"/>
            <a:ext cx="2295787" cy="1235075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945719D-B489-44B5-A6F7-E529910C04B2}"/>
              </a:ext>
            </a:extLst>
          </p:cNvPr>
          <p:cNvSpPr txBox="1"/>
          <p:nvPr/>
        </p:nvSpPr>
        <p:spPr>
          <a:xfrm>
            <a:off x="689996" y="2622024"/>
            <a:ext cx="4134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 detection with several methods</a:t>
            </a:r>
          </a:p>
          <a:p>
            <a:endParaRPr lang="en-US" b="1" dirty="0"/>
          </a:p>
          <a:p>
            <a:r>
              <a:rPr lang="de-DE" sz="1400" u="sng" dirty="0"/>
              <a:t>http://scikit-learn.org/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6C2ABF2-3B1E-4BE7-BE5C-668A05B0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51" y="1690688"/>
            <a:ext cx="4928337" cy="41600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239801E-35F2-4991-B4F4-636E79DF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374" y="2622024"/>
            <a:ext cx="4951365" cy="38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7">
            <a:extLst>
              <a:ext uri="{FF2B5EF4-FFF2-40B4-BE49-F238E27FC236}">
                <a16:creationId xmlns:a16="http://schemas.microsoft.com/office/drawing/2014/main" id="{2755CAE2-C355-4253-8088-CD5C147B4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r="11163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C8A6C5-25BC-48B9-80FC-01A71A61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 err="1"/>
              <a:t>One-class</a:t>
            </a:r>
            <a:r>
              <a:rPr lang="de-DE" dirty="0"/>
              <a:t> SVM </a:t>
            </a:r>
            <a:br>
              <a:rPr lang="de-DE" dirty="0"/>
            </a:br>
            <a:r>
              <a:rPr lang="de-DE" sz="2800" dirty="0"/>
              <a:t>[</a:t>
            </a:r>
            <a:r>
              <a:rPr lang="de-DE" sz="2800" dirty="0" err="1"/>
              <a:t>Schölkopf</a:t>
            </a:r>
            <a:r>
              <a:rPr lang="de-DE" sz="2800" dirty="0"/>
              <a:t> et al. 1999]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1A4EB-6877-4D5D-81F7-1EF8B17E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7AEE6-E106-4E48-A65B-C4A52A0D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DD5A0-8834-4845-A1C8-9135C6B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E32D5A-E5CB-4E4E-9441-3B608713C3B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5DEA3056-DB00-4173-BB72-27197471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optimised</a:t>
            </a:r>
            <a:r>
              <a:rPr lang="de-DE" dirty="0"/>
              <a:t> </a:t>
            </a:r>
            <a:r>
              <a:rPr lang="de-DE" dirty="0" err="1"/>
              <a:t>margins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endParaRPr lang="de-DE" b="1" dirty="0"/>
          </a:p>
          <a:p>
            <a:r>
              <a:rPr lang="de-DE" dirty="0"/>
              <a:t>Parameters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kernel=‘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nu=0.5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7">
            <a:extLst>
              <a:ext uri="{FF2B5EF4-FFF2-40B4-BE49-F238E27FC236}">
                <a16:creationId xmlns:a16="http://schemas.microsoft.com/office/drawing/2014/main" id="{ABF9E7EB-B689-4C6D-B0EB-58B460DE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r="13965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A88-4E81-4219-AACB-026D5100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 err="1"/>
              <a:t>Local</a:t>
            </a:r>
            <a:r>
              <a:rPr lang="de-DE" dirty="0"/>
              <a:t> Outlier </a:t>
            </a:r>
            <a:r>
              <a:rPr lang="de-DE" dirty="0" err="1"/>
              <a:t>Factor</a:t>
            </a:r>
            <a:br>
              <a:rPr lang="de-DE" dirty="0"/>
            </a:br>
            <a:r>
              <a:rPr lang="de-DE" sz="2800" dirty="0"/>
              <a:t>[Breunig et al., 2000]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45A43-FA07-455E-BA9D-FCEE2BE2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B0E47-5D8F-4DB7-BDCE-AFA53DDA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1AC88-D0A2-4B6B-905E-096E73B9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E32D5A-E5CB-4E4E-9441-3B608713C3B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C278EAC5-5B82-4607-BC00-78740FF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Computes the local density of a given data point</a:t>
            </a:r>
          </a:p>
          <a:p>
            <a:r>
              <a:rPr lang="en-US" dirty="0"/>
              <a:t>Compare this density with the neighboring densities to highlight outliers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minkowski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contamination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47C47B4-B262-49FD-A2CB-C456618ED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" b="12051"/>
          <a:stretch/>
        </p:blipFill>
        <p:spPr>
          <a:xfrm>
            <a:off x="5495636" y="1690688"/>
            <a:ext cx="6623445" cy="41430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D6FFB7-4707-4F34-8014-55FF5E72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Robust Covariance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0D4B1-DAA3-4E55-A747-FA974F7B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109" cy="4351338"/>
          </a:xfrm>
        </p:spPr>
        <p:txBody>
          <a:bodyPr>
            <a:normAutofit fontScale="92500" lnSpcReduction="10000"/>
          </a:bodyPr>
          <a:lstStyle/>
          <a:p>
            <a:r>
              <a:rPr lang="de-DE" sz="3000" dirty="0"/>
              <a:t>Fit an </a:t>
            </a:r>
            <a:r>
              <a:rPr lang="de-DE" sz="3000" dirty="0" err="1"/>
              <a:t>elliptic</a:t>
            </a:r>
            <a:r>
              <a:rPr lang="de-DE" sz="3000" dirty="0"/>
              <a:t> </a:t>
            </a:r>
            <a:r>
              <a:rPr lang="de-DE" sz="3000" dirty="0" err="1"/>
              <a:t>envelope</a:t>
            </a:r>
            <a:r>
              <a:rPr lang="de-DE" sz="3000" dirty="0"/>
              <a:t> </a:t>
            </a:r>
            <a:r>
              <a:rPr lang="de-DE" sz="3000" dirty="0" err="1"/>
              <a:t>to</a:t>
            </a:r>
            <a:r>
              <a:rPr lang="de-DE" sz="3000" dirty="0"/>
              <a:t> </a:t>
            </a:r>
            <a:r>
              <a:rPr lang="de-DE" sz="3000" dirty="0" err="1"/>
              <a:t>the</a:t>
            </a:r>
            <a:r>
              <a:rPr lang="de-DE" sz="3000" dirty="0"/>
              <a:t> </a:t>
            </a:r>
            <a:r>
              <a:rPr lang="de-DE" sz="3000" dirty="0" err="1"/>
              <a:t>data</a:t>
            </a:r>
            <a:r>
              <a:rPr lang="de-DE" sz="3000" dirty="0"/>
              <a:t> </a:t>
            </a:r>
            <a:r>
              <a:rPr lang="de-DE" sz="3000" dirty="0" err="1"/>
              <a:t>using</a:t>
            </a:r>
            <a:r>
              <a:rPr lang="de-DE" sz="3000" dirty="0"/>
              <a:t> a robust </a:t>
            </a:r>
            <a:r>
              <a:rPr lang="de-DE" sz="3000" dirty="0" err="1"/>
              <a:t>covariance</a:t>
            </a:r>
            <a:r>
              <a:rPr lang="de-DE" sz="3000" dirty="0"/>
              <a:t> </a:t>
            </a:r>
            <a:r>
              <a:rPr lang="de-DE" sz="3000" dirty="0" err="1"/>
              <a:t>estimate</a:t>
            </a:r>
            <a:endParaRPr lang="de-DE" sz="3000" dirty="0"/>
          </a:p>
          <a:p>
            <a:r>
              <a:rPr lang="de-DE" sz="3000" dirty="0"/>
              <a:t>Use </a:t>
            </a:r>
            <a:r>
              <a:rPr lang="de-DE" sz="3000" dirty="0" err="1"/>
              <a:t>the</a:t>
            </a:r>
            <a:r>
              <a:rPr lang="de-DE" sz="3000" dirty="0"/>
              <a:t> robust </a:t>
            </a:r>
            <a:r>
              <a:rPr lang="de-DE" sz="3000" dirty="0" err="1"/>
              <a:t>Mahalanobis</a:t>
            </a:r>
            <a:r>
              <a:rPr lang="de-DE" sz="3000" dirty="0"/>
              <a:t> </a:t>
            </a:r>
            <a:r>
              <a:rPr lang="de-DE" sz="3000" dirty="0" err="1"/>
              <a:t>distance</a:t>
            </a:r>
            <a:r>
              <a:rPr lang="de-DE" sz="3000" dirty="0"/>
              <a:t> </a:t>
            </a:r>
            <a:r>
              <a:rPr lang="de-DE" sz="3000" dirty="0" err="1"/>
              <a:t>as</a:t>
            </a:r>
            <a:r>
              <a:rPr lang="de-DE" sz="3000" dirty="0"/>
              <a:t> a </a:t>
            </a:r>
            <a:r>
              <a:rPr lang="de-DE" sz="3000" dirty="0" err="1"/>
              <a:t>distance-to-normality</a:t>
            </a:r>
            <a:r>
              <a:rPr lang="de-DE" sz="3000" dirty="0"/>
              <a:t> </a:t>
            </a:r>
            <a:r>
              <a:rPr lang="de-DE" sz="3000" dirty="0" err="1"/>
              <a:t>metric</a:t>
            </a:r>
            <a:r>
              <a:rPr lang="de-DE" sz="3000" dirty="0"/>
              <a:t> </a:t>
            </a:r>
            <a:r>
              <a:rPr lang="de-DE" sz="3000" dirty="0" err="1"/>
              <a:t>to</a:t>
            </a:r>
            <a:r>
              <a:rPr lang="de-DE" sz="3000" dirty="0"/>
              <a:t> </a:t>
            </a:r>
            <a:r>
              <a:rPr lang="de-DE" sz="3000" dirty="0" err="1"/>
              <a:t>detect</a:t>
            </a:r>
            <a:r>
              <a:rPr lang="de-DE" sz="3000" dirty="0"/>
              <a:t> </a:t>
            </a:r>
            <a:r>
              <a:rPr lang="de-DE" sz="3000" dirty="0" err="1"/>
              <a:t>outliers</a:t>
            </a:r>
            <a:endParaRPr lang="de-DE" sz="3000" dirty="0"/>
          </a:p>
          <a:p>
            <a:r>
              <a:rPr lang="de-DE" sz="3000" dirty="0"/>
              <a:t>Parameters:</a:t>
            </a:r>
          </a:p>
          <a:p>
            <a:pPr lvl="1"/>
            <a:r>
              <a:rPr lang="de-DE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support_fraction</a:t>
            </a:r>
            <a:r>
              <a:rPr lang="de-D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[n_sample + n_features + 1] / 2</a:t>
            </a:r>
          </a:p>
          <a:p>
            <a:pPr lvl="1"/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contamination = 0.1</a:t>
            </a:r>
            <a:endParaRPr lang="de-DE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86700-2B57-4240-A3B9-1FEC660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27.06.2018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BA4E76-5F84-4CCB-95FA-08FBBDF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Outlier </a:t>
            </a:r>
            <a:r>
              <a:rPr lang="de-DE" dirty="0" err="1"/>
              <a:t>Detection</a:t>
            </a:r>
            <a:r>
              <a:rPr lang="de-DE" dirty="0"/>
              <a:t> - Quentin </a:t>
            </a:r>
            <a:r>
              <a:rPr lang="de-DE" dirty="0" err="1"/>
              <a:t>Cangelosi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6E4E2-9853-405E-AFA9-EAA238A8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E32D5A-E5CB-4E4E-9441-3B608713C3B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41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ign1_pyda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_pydata" id="{F9ACA67B-4FB5-4BD2-ABD0-C1E2E2AAEF20}" vid="{692E2A4D-88E8-4659-A457-BA0BB9B9B40C}"/>
    </a:ext>
  </a:extLst>
</a:theme>
</file>

<file path=ppt/theme/theme3.xml><?xml version="1.0" encoding="utf-8"?>
<a:theme xmlns:a="http://schemas.openxmlformats.org/drawingml/2006/main" name="1_Design1_pyda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_pydata" id="{F9ACA67B-4FB5-4BD2-ABD0-C1E2E2AAEF20}" vid="{692E2A4D-88E8-4659-A457-BA0BB9B9B40C}"/>
    </a:ext>
  </a:extLst>
</a:theme>
</file>

<file path=ppt/theme/theme4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Breitbild</PresentationFormat>
  <Paragraphs>211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EON Brix Sans</vt:lpstr>
      <vt:lpstr>Office</vt:lpstr>
      <vt:lpstr>Design1_pydata</vt:lpstr>
      <vt:lpstr>1_Design1_pydata</vt:lpstr>
      <vt:lpstr>1_Office</vt:lpstr>
      <vt:lpstr>Introduction to Outlier Detection</vt:lpstr>
      <vt:lpstr>Definitions</vt:lpstr>
      <vt:lpstr>Outliers?</vt:lpstr>
      <vt:lpstr>How can outliers be detected?</vt:lpstr>
      <vt:lpstr>(Unsupervised) Methods</vt:lpstr>
      <vt:lpstr>Using the Scikit-learn library</vt:lpstr>
      <vt:lpstr>One-class SVM  [Schölkopf et al. 1999]</vt:lpstr>
      <vt:lpstr>Local Outlier Factor [Breunig et al., 2000]</vt:lpstr>
      <vt:lpstr>Robust Covariance</vt:lpstr>
      <vt:lpstr>Isolation Forest [Liu et al., 2008]</vt:lpstr>
      <vt:lpstr>Isolation Forest [Liu et al., 2008]</vt:lpstr>
      <vt:lpstr>Isolation Forest [Liu et al., 2008]</vt:lpstr>
      <vt:lpstr>Isolation Forest [Liu et al., 2008]</vt:lpstr>
      <vt:lpstr>Isolation Forest [Liu et al., 2008]</vt:lpstr>
      <vt:lpstr>Isolation Forest [Liu et al., 2008]</vt:lpstr>
      <vt:lpstr>Comparison</vt:lpstr>
      <vt:lpstr>Methods Comparison Single Gaussian Cluster</vt:lpstr>
      <vt:lpstr>Methods Comparison Two Gaussian Clusters</vt:lpstr>
      <vt:lpstr>Methods Comparison Two Gaussian Clusters - 2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Outlier Detection</dc:title>
  <dc:creator>Cangelosi, Quentin</dc:creator>
  <cp:lastModifiedBy>Cangelosi, Quentin</cp:lastModifiedBy>
  <cp:revision>39</cp:revision>
  <dcterms:created xsi:type="dcterms:W3CDTF">2018-06-25T06:23:40Z</dcterms:created>
  <dcterms:modified xsi:type="dcterms:W3CDTF">2018-07-05T06:26:42Z</dcterms:modified>
</cp:coreProperties>
</file>