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1855" r:id="rId2"/>
    <p:sldId id="666" r:id="rId3"/>
    <p:sldId id="2731" r:id="rId4"/>
    <p:sldId id="2734" r:id="rId5"/>
    <p:sldId id="2709" r:id="rId6"/>
    <p:sldId id="2710" r:id="rId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05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B37"/>
    <a:srgbClr val="FFCC66"/>
    <a:srgbClr val="DEDCC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7"/>
    <p:restoredTop sz="91736"/>
  </p:normalViewPr>
  <p:slideViewPr>
    <p:cSldViewPr>
      <p:cViewPr varScale="1">
        <p:scale>
          <a:sx n="66" d="100"/>
          <a:sy n="66" d="100"/>
        </p:scale>
        <p:origin x="792" y="176"/>
      </p:cViewPr>
      <p:guideLst>
        <p:guide orient="horz" pos="3205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2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4D9546E-206B-A040-A876-57861DF4E207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98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6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DCA56-9E3E-49F7-BB32-48BD4C8EB88F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4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059582"/>
            <a:ext cx="9144000" cy="408391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35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4935752"/>
            <a:ext cx="10668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75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75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304306"/>
            <a:ext cx="6781800" cy="800100"/>
          </a:xfrm>
          <a:ln>
            <a:noFill/>
          </a:ln>
        </p:spPr>
        <p:txBody>
          <a:bodyPr/>
          <a:lstStyle>
            <a:lvl1pPr algn="l"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790206"/>
            <a:ext cx="6781800" cy="742950"/>
          </a:xfrm>
        </p:spPr>
        <p:txBody>
          <a:bodyPr/>
          <a:lstStyle>
            <a:lvl1pPr marL="0" indent="0" algn="l">
              <a:buFontTx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87474"/>
            <a:ext cx="6480720" cy="918102"/>
          </a:xfrm>
        </p:spPr>
        <p:txBody>
          <a:bodyPr anchor="ctr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8" name="Bild 11">
            <a:extLst>
              <a:ext uri="{FF2B5EF4-FFF2-40B4-BE49-F238E27FC236}">
                <a16:creationId xmlns:a16="http://schemas.microsoft.com/office/drawing/2014/main" id="{9C1F458D-B6C2-2545-A2B8-391656322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071" r="6507" b="15333"/>
          <a:stretch/>
        </p:blipFill>
        <p:spPr>
          <a:xfrm>
            <a:off x="0" y="-1"/>
            <a:ext cx="2555776" cy="10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66354C-AD6E-1543-98A7-99B8CCBDE9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95736" y="564561"/>
            <a:ext cx="6714008" cy="283369"/>
          </a:xfrm>
        </p:spPr>
        <p:txBody>
          <a:bodyPr anchor="b"/>
          <a:lstStyle>
            <a:lvl1pPr marL="0" indent="0" algn="r">
              <a:buNone/>
              <a:defRPr sz="135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7474"/>
            <a:ext cx="8458200" cy="7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4981575"/>
            <a:ext cx="1714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75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81575"/>
            <a:ext cx="2895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75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85725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4935752"/>
            <a:ext cx="10668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75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75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857251"/>
            <a:ext cx="9144000" cy="0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15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ea typeface="ＭＳ Ｐゴシック" pitchFamily="-107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1500">
          <a:solidFill>
            <a:schemeClr val="tx1"/>
          </a:solidFill>
          <a:latin typeface="+mn-lt"/>
          <a:ea typeface="ＭＳ Ｐゴシック" pitchFamily="-107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pitchFamily="-107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107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Template für Folien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Prof. Dr. Hannes </a:t>
            </a:r>
            <a:r>
              <a:rPr lang="de-DE" dirty="0" err="1"/>
              <a:t>Federrath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E7F2823-9527-5942-860D-7739CFFE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7.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9913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adipisicing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 </a:t>
            </a:r>
            <a:r>
              <a:rPr lang="de-DE" dirty="0" err="1"/>
              <a:t>ullamco</a:t>
            </a:r>
            <a:r>
              <a:rPr lang="de-DE" dirty="0"/>
              <a:t> </a:t>
            </a:r>
            <a:r>
              <a:rPr lang="de-DE" dirty="0" err="1"/>
              <a:t>laboris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aliquip</a:t>
            </a:r>
            <a:r>
              <a:rPr lang="de-DE" dirty="0"/>
              <a:t> ex </a:t>
            </a:r>
            <a:r>
              <a:rPr lang="de-DE" dirty="0" err="1"/>
              <a:t>ea</a:t>
            </a:r>
            <a:r>
              <a:rPr lang="de-DE" dirty="0"/>
              <a:t> commodo </a:t>
            </a:r>
            <a:r>
              <a:rPr lang="de-DE" dirty="0" err="1"/>
              <a:t>consequat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Forschungsfragen</a:t>
            </a:r>
          </a:p>
          <a:p>
            <a:pPr lvl="1"/>
            <a:r>
              <a:rPr lang="de-DE" dirty="0"/>
              <a:t>Privacy </a:t>
            </a:r>
            <a:r>
              <a:rPr lang="de-DE" dirty="0" err="1"/>
              <a:t>Enhancing</a:t>
            </a:r>
            <a:r>
              <a:rPr lang="de-DE" dirty="0"/>
              <a:t> Technologies (PET)</a:t>
            </a:r>
          </a:p>
          <a:p>
            <a:pPr lvl="1"/>
            <a:r>
              <a:rPr lang="de-DE" dirty="0"/>
              <a:t>Security Management &amp; </a:t>
            </a:r>
            <a:r>
              <a:rPr lang="de-DE" dirty="0" err="1"/>
              <a:t>Risk</a:t>
            </a:r>
            <a:r>
              <a:rPr lang="de-DE" dirty="0"/>
              <a:t> Management</a:t>
            </a:r>
          </a:p>
          <a:p>
            <a:pPr lvl="1"/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Mobile Systems</a:t>
            </a:r>
          </a:p>
          <a:p>
            <a:endParaRPr lang="de-DE" dirty="0"/>
          </a:p>
          <a:p>
            <a:r>
              <a:rPr lang="de-DE" dirty="0"/>
              <a:t>Methoden und Verfahren</a:t>
            </a:r>
          </a:p>
          <a:p>
            <a:pPr lvl="1"/>
            <a:r>
              <a:rPr lang="de-DE" dirty="0"/>
              <a:t>Durchführung einer Risikoanalyse</a:t>
            </a:r>
          </a:p>
          <a:p>
            <a:pPr lvl="1"/>
            <a:r>
              <a:rPr lang="de-DE" dirty="0"/>
              <a:t>Einsatz von Verschlüsselungsverfahren</a:t>
            </a:r>
          </a:p>
          <a:p>
            <a:pPr lvl="1"/>
            <a:r>
              <a:rPr lang="de-DE" dirty="0"/>
              <a:t>Intrusion </a:t>
            </a:r>
            <a:r>
              <a:rPr lang="de-DE" dirty="0" err="1"/>
              <a:t>Prevention</a:t>
            </a:r>
            <a:r>
              <a:rPr lang="de-DE" dirty="0"/>
              <a:t> und Malware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FAD8C-5260-8145-A45A-0A88D472A1B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92"/>
          <p:cNvSpPr>
            <a:spLocks noGrp="1" noChangeArrowheads="1"/>
          </p:cNvSpPr>
          <p:nvPr>
            <p:ph type="title"/>
          </p:nvPr>
        </p:nvSpPr>
        <p:spPr>
          <a:xfrm>
            <a:off x="457200" y="87474"/>
            <a:ext cx="8458200" cy="769776"/>
          </a:xfrm>
        </p:spPr>
        <p:txBody>
          <a:bodyPr/>
          <a:lstStyle/>
          <a:p>
            <a:r>
              <a:rPr lang="de-DE" dirty="0"/>
              <a:t>Beispiel für eine Abbildung</a:t>
            </a:r>
          </a:p>
        </p:txBody>
      </p:sp>
      <p:sp>
        <p:nvSpPr>
          <p:cNvPr id="8194" name="Rectangle 9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4114800"/>
          </a:xfrm>
        </p:spPr>
        <p:txBody>
          <a:bodyPr/>
          <a:lstStyle/>
          <a:p>
            <a:r>
              <a:rPr lang="de-DE" dirty="0"/>
              <a:t>Ziel aus Sicht eines Dienstanbieters A: Einer Dienstnutzerin N einen Inhalt (Content) in einer bestimmten Weise zugänglich machen, ihn aber daran hindern, alles damit tun zu können.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8D4A81-2FFC-1543-9D72-3F270A2C6C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Quellenangabe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420F1F8-8382-004B-8CC3-551360E627F7}"/>
              </a:ext>
            </a:extLst>
          </p:cNvPr>
          <p:cNvGrpSpPr/>
          <p:nvPr/>
        </p:nvGrpSpPr>
        <p:grpSpPr>
          <a:xfrm>
            <a:off x="2331046" y="1739542"/>
            <a:ext cx="1482152" cy="1412973"/>
            <a:chOff x="2557253" y="2581511"/>
            <a:chExt cx="1482152" cy="141297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85C4E83-71AF-4A44-8D5C-F819F5C3AD5F}"/>
                </a:ext>
              </a:extLst>
            </p:cNvPr>
            <p:cNvSpPr/>
            <p:nvPr/>
          </p:nvSpPr>
          <p:spPr bwMode="auto">
            <a:xfrm>
              <a:off x="2968171" y="2652495"/>
              <a:ext cx="916067" cy="907913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graphicFrame>
          <p:nvGraphicFramePr>
            <p:cNvPr id="73" name="Object 1027">
              <a:extLst>
                <a:ext uri="{FF2B5EF4-FFF2-40B4-BE49-F238E27FC236}">
                  <a16:creationId xmlns:a16="http://schemas.microsoft.com/office/drawing/2014/main" id="{FB540DB4-84B8-FE4D-BB2A-4250645C3C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6358" y="2780540"/>
            <a:ext cx="1463047" cy="1209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Clip" r:id="rId4" imgW="3825089" imgH="3447861" progId="">
                    <p:embed/>
                  </p:oleObj>
                </mc:Choice>
                <mc:Fallback>
                  <p:oleObj name="Clip" r:id="rId4" imgW="3825089" imgH="3447861" progId="">
                    <p:embed/>
                    <p:pic>
                      <p:nvPicPr>
                        <p:cNvPr id="73" name="Object 1027">
                          <a:extLst>
                            <a:ext uri="{FF2B5EF4-FFF2-40B4-BE49-F238E27FC236}">
                              <a16:creationId xmlns:a16="http://schemas.microsoft.com/office/drawing/2014/main" id="{FB540DB4-84B8-FE4D-BB2A-4250645C3C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358" y="2780540"/>
                          <a:ext cx="1463047" cy="12098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Ring 73">
              <a:extLst>
                <a:ext uri="{FF2B5EF4-FFF2-40B4-BE49-F238E27FC236}">
                  <a16:creationId xmlns:a16="http://schemas.microsoft.com/office/drawing/2014/main" id="{4116ED83-26D3-B045-873E-0F4F48760593}"/>
                </a:ext>
              </a:extLst>
            </p:cNvPr>
            <p:cNvSpPr/>
            <p:nvPr/>
          </p:nvSpPr>
          <p:spPr bwMode="auto">
            <a:xfrm>
              <a:off x="2891662" y="2581511"/>
              <a:ext cx="1068050" cy="1066756"/>
            </a:xfrm>
            <a:prstGeom prst="donut">
              <a:avLst>
                <a:gd name="adj" fmla="val 1063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B8E74FF5-5967-E045-9D17-471038DD4D46}"/>
                </a:ext>
              </a:extLst>
            </p:cNvPr>
            <p:cNvSpPr/>
            <p:nvPr/>
          </p:nvSpPr>
          <p:spPr bwMode="auto">
            <a:xfrm>
              <a:off x="2557253" y="2701949"/>
              <a:ext cx="1478166" cy="1292535"/>
            </a:xfrm>
            <a:custGeom>
              <a:avLst/>
              <a:gdLst>
                <a:gd name="connsiteX0" fmla="*/ 6875 w 1478166"/>
                <a:gd name="connsiteY0" fmla="*/ 1292535 h 1292535"/>
                <a:gd name="connsiteX1" fmla="*/ 1478166 w 1478166"/>
                <a:gd name="connsiteY1" fmla="*/ 1292535 h 1292535"/>
                <a:gd name="connsiteX2" fmla="*/ 1471290 w 1478166"/>
                <a:gd name="connsiteY2" fmla="*/ 371260 h 1292535"/>
                <a:gd name="connsiteX3" fmla="*/ 1333787 w 1478166"/>
                <a:gd name="connsiteY3" fmla="*/ 378135 h 1292535"/>
                <a:gd name="connsiteX4" fmla="*/ 1306286 w 1478166"/>
                <a:gd name="connsiteY4" fmla="*/ 556890 h 1292535"/>
                <a:gd name="connsiteX5" fmla="*/ 1216908 w 1478166"/>
                <a:gd name="connsiteY5" fmla="*/ 728770 h 1292535"/>
                <a:gd name="connsiteX6" fmla="*/ 1051904 w 1478166"/>
                <a:gd name="connsiteY6" fmla="*/ 831898 h 1292535"/>
                <a:gd name="connsiteX7" fmla="*/ 873149 w 1478166"/>
                <a:gd name="connsiteY7" fmla="*/ 880024 h 1292535"/>
                <a:gd name="connsiteX8" fmla="*/ 653143 w 1478166"/>
                <a:gd name="connsiteY8" fmla="*/ 845648 h 1292535"/>
                <a:gd name="connsiteX9" fmla="*/ 501889 w 1478166"/>
                <a:gd name="connsiteY9" fmla="*/ 728770 h 1292535"/>
                <a:gd name="connsiteX10" fmla="*/ 405636 w 1478166"/>
                <a:gd name="connsiteY10" fmla="*/ 550015 h 1292535"/>
                <a:gd name="connsiteX11" fmla="*/ 391886 w 1478166"/>
                <a:gd name="connsiteY11" fmla="*/ 336884 h 1292535"/>
                <a:gd name="connsiteX12" fmla="*/ 419387 w 1478166"/>
                <a:gd name="connsiteY12" fmla="*/ 185630 h 1292535"/>
                <a:gd name="connsiteX13" fmla="*/ 556890 w 1478166"/>
                <a:gd name="connsiteY13" fmla="*/ 41251 h 1292535"/>
                <a:gd name="connsiteX14" fmla="*/ 0 w 1478166"/>
                <a:gd name="connsiteY14" fmla="*/ 0 h 1292535"/>
                <a:gd name="connsiteX15" fmla="*/ 6875 w 1478166"/>
                <a:gd name="connsiteY15" fmla="*/ 1292535 h 129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8166" h="1292535">
                  <a:moveTo>
                    <a:pt x="6875" y="1292535"/>
                  </a:moveTo>
                  <a:lnTo>
                    <a:pt x="1478166" y="1292535"/>
                  </a:lnTo>
                  <a:lnTo>
                    <a:pt x="1471290" y="371260"/>
                  </a:lnTo>
                  <a:lnTo>
                    <a:pt x="1333787" y="378135"/>
                  </a:lnTo>
                  <a:lnTo>
                    <a:pt x="1306286" y="556890"/>
                  </a:lnTo>
                  <a:lnTo>
                    <a:pt x="1216908" y="728770"/>
                  </a:lnTo>
                  <a:lnTo>
                    <a:pt x="1051904" y="831898"/>
                  </a:lnTo>
                  <a:lnTo>
                    <a:pt x="873149" y="880024"/>
                  </a:lnTo>
                  <a:lnTo>
                    <a:pt x="653143" y="845648"/>
                  </a:lnTo>
                  <a:lnTo>
                    <a:pt x="501889" y="728770"/>
                  </a:lnTo>
                  <a:lnTo>
                    <a:pt x="405636" y="550015"/>
                  </a:lnTo>
                  <a:lnTo>
                    <a:pt x="391886" y="336884"/>
                  </a:lnTo>
                  <a:lnTo>
                    <a:pt x="419387" y="185630"/>
                  </a:lnTo>
                  <a:lnTo>
                    <a:pt x="556890" y="41251"/>
                  </a:lnTo>
                  <a:lnTo>
                    <a:pt x="0" y="0"/>
                  </a:lnTo>
                  <a:cubicBezTo>
                    <a:pt x="2292" y="435429"/>
                    <a:pt x="4583" y="870857"/>
                    <a:pt x="6875" y="1292535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6" name="Rechteck 75">
            <a:extLst>
              <a:ext uri="{FF2B5EF4-FFF2-40B4-BE49-F238E27FC236}">
                <a16:creationId xmlns:a16="http://schemas.microsoft.com/office/drawing/2014/main" id="{6FEA55BA-3DC4-EC48-9E51-D2FBBD8EA420}"/>
              </a:ext>
            </a:extLst>
          </p:cNvPr>
          <p:cNvSpPr/>
          <p:nvPr/>
        </p:nvSpPr>
        <p:spPr bwMode="auto">
          <a:xfrm>
            <a:off x="5333346" y="1783518"/>
            <a:ext cx="2106234" cy="2018524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67500" tIns="32400" rIns="67500" bIns="32400" anchor="ctr">
            <a:noAutofit/>
          </a:bodyPr>
          <a:lstStyle/>
          <a:p>
            <a:pPr eaLnBrk="0" hangingPunct="0"/>
            <a:endParaRPr lang="de-DE" sz="1350">
              <a:latin typeface="Calibri"/>
            </a:endParaRPr>
          </a:p>
        </p:txBody>
      </p:sp>
      <p:sp>
        <p:nvSpPr>
          <p:cNvPr id="77" name="Text Box 59">
            <a:extLst>
              <a:ext uri="{FF2B5EF4-FFF2-40B4-BE49-F238E27FC236}">
                <a16:creationId xmlns:a16="http://schemas.microsoft.com/office/drawing/2014/main" id="{C14DFB6F-AB19-924E-B349-0F11B27D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905" y="1963755"/>
            <a:ext cx="115557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350" b="1" dirty="0">
                <a:solidFill>
                  <a:schemeClr val="accent2"/>
                </a:solidFill>
                <a:latin typeface="Calibri"/>
                <a:cs typeface="Calibri"/>
              </a:rPr>
              <a:t>Identifikation</a:t>
            </a:r>
          </a:p>
        </p:txBody>
      </p:sp>
      <p:sp>
        <p:nvSpPr>
          <p:cNvPr id="78" name="Line 63">
            <a:extLst>
              <a:ext uri="{FF2B5EF4-FFF2-40B4-BE49-F238E27FC236}">
                <a16:creationId xmlns:a16="http://schemas.microsoft.com/office/drawing/2014/main" id="{D518744D-FEDD-2741-B8B4-B0BB28AC2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718" y="2263446"/>
            <a:ext cx="159082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 sz="1800">
              <a:latin typeface="Calibri"/>
              <a:cs typeface="Calibri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511BBD5A-08C2-F04C-8BD1-9DE8C81780BB}"/>
              </a:ext>
            </a:extLst>
          </p:cNvPr>
          <p:cNvGrpSpPr/>
          <p:nvPr/>
        </p:nvGrpSpPr>
        <p:grpSpPr>
          <a:xfrm>
            <a:off x="5603491" y="2013406"/>
            <a:ext cx="1470741" cy="1636481"/>
            <a:chOff x="8654078" y="2200293"/>
            <a:chExt cx="1470741" cy="1636481"/>
          </a:xfrm>
        </p:grpSpPr>
        <p:graphicFrame>
          <p:nvGraphicFramePr>
            <p:cNvPr id="80" name="Object 1029">
              <a:extLst>
                <a:ext uri="{FF2B5EF4-FFF2-40B4-BE49-F238E27FC236}">
                  <a16:creationId xmlns:a16="http://schemas.microsoft.com/office/drawing/2014/main" id="{42F9C6F8-FAD4-BE43-88FD-DD1AAF003B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654078" y="2200293"/>
            <a:ext cx="1103743" cy="1636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Clip" r:id="rId6" imgW="3005750" imgH="3470495" progId="">
                    <p:embed/>
                  </p:oleObj>
                </mc:Choice>
                <mc:Fallback>
                  <p:oleObj name="Clip" r:id="rId6" imgW="3005750" imgH="3470495" progId="">
                    <p:embed/>
                    <p:pic>
                      <p:nvPicPr>
                        <p:cNvPr id="80" name="Object 1029">
                          <a:extLst>
                            <a:ext uri="{FF2B5EF4-FFF2-40B4-BE49-F238E27FC236}">
                              <a16:creationId xmlns:a16="http://schemas.microsoft.com/office/drawing/2014/main" id="{42F9C6F8-FAD4-BE43-88FD-DD1AAF003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4078" y="2200293"/>
                          <a:ext cx="1103743" cy="1636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Zylinder 80">
              <a:extLst>
                <a:ext uri="{FF2B5EF4-FFF2-40B4-BE49-F238E27FC236}">
                  <a16:creationId xmlns:a16="http://schemas.microsoft.com/office/drawing/2014/main" id="{F1BA0DA8-93A4-3246-9848-19E7E9341D07}"/>
                </a:ext>
              </a:extLst>
            </p:cNvPr>
            <p:cNvSpPr/>
            <p:nvPr/>
          </p:nvSpPr>
          <p:spPr bwMode="auto">
            <a:xfrm>
              <a:off x="9390823" y="2880312"/>
              <a:ext cx="733996" cy="825745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hangingPunct="0"/>
              <a:r>
                <a:rPr lang="de-DE" sz="1350" dirty="0">
                  <a:latin typeface="Calibri"/>
                  <a:ea typeface="ＭＳ Ｐゴシック" pitchFamily="-65" charset="-128"/>
                  <a:cs typeface="ＭＳ Ｐゴシック" pitchFamily="-65" charset="-128"/>
                </a:rPr>
                <a:t>Daten</a:t>
              </a:r>
            </a:p>
          </p:txBody>
        </p:sp>
      </p:grpSp>
      <p:sp>
        <p:nvSpPr>
          <p:cNvPr id="82" name="Text Box 56">
            <a:extLst>
              <a:ext uri="{FF2B5EF4-FFF2-40B4-BE49-F238E27FC236}">
                <a16:creationId xmlns:a16="http://schemas.microsoft.com/office/drawing/2014/main" id="{492B09D7-D59F-0C4E-872C-E9E972AC0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800" y="4403746"/>
            <a:ext cx="1254693" cy="28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/>
            <a:r>
              <a:rPr lang="de-DE" sz="1350" dirty="0">
                <a:latin typeface="Calibri"/>
              </a:rPr>
              <a:t>Dienstnutzerin N</a:t>
            </a:r>
          </a:p>
        </p:txBody>
      </p:sp>
      <p:sp>
        <p:nvSpPr>
          <p:cNvPr id="83" name="Text Box 61">
            <a:extLst>
              <a:ext uri="{FF2B5EF4-FFF2-40B4-BE49-F238E27FC236}">
                <a16:creationId xmlns:a16="http://schemas.microsoft.com/office/drawing/2014/main" id="{12276821-D88F-5A41-A672-9A787C3D4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799" y="3935543"/>
            <a:ext cx="1880694" cy="28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350" dirty="0">
                <a:solidFill>
                  <a:srgbClr val="008000"/>
                </a:solidFill>
                <a:latin typeface="Calibri"/>
                <a:sym typeface="Symbol" charset="0"/>
              </a:rPr>
              <a:t>Verfügungsbereich von N</a:t>
            </a:r>
          </a:p>
        </p:txBody>
      </p:sp>
      <p:sp>
        <p:nvSpPr>
          <p:cNvPr id="84" name="Text Box 64">
            <a:extLst>
              <a:ext uri="{FF2B5EF4-FFF2-40B4-BE49-F238E27FC236}">
                <a16:creationId xmlns:a16="http://schemas.microsoft.com/office/drawing/2014/main" id="{D5CA56D8-36EC-3545-A4A0-7F1E34CB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123" y="3417947"/>
            <a:ext cx="1964370" cy="28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/>
            <a:r>
              <a:rPr lang="de-DE" sz="1350" dirty="0">
                <a:solidFill>
                  <a:schemeClr val="accent2"/>
                </a:solidFill>
                <a:latin typeface="Calibri"/>
              </a:rPr>
              <a:t>Geschützter Bereich von A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53BF46F-9284-C744-8C53-01F1A0C8E09E}"/>
              </a:ext>
            </a:extLst>
          </p:cNvPr>
          <p:cNvSpPr/>
          <p:nvPr/>
        </p:nvSpPr>
        <p:spPr bwMode="auto">
          <a:xfrm>
            <a:off x="1951055" y="2991952"/>
            <a:ext cx="2484276" cy="81009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de-DE" sz="180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3A855B3-9B93-5141-BC28-413B730CAE1C}"/>
              </a:ext>
            </a:extLst>
          </p:cNvPr>
          <p:cNvSpPr/>
          <p:nvPr/>
        </p:nvSpPr>
        <p:spPr bwMode="auto">
          <a:xfrm>
            <a:off x="1627019" y="2881215"/>
            <a:ext cx="2916324" cy="145816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de-DE" sz="180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87" name="Picture 41">
            <a:extLst>
              <a:ext uri="{FF2B5EF4-FFF2-40B4-BE49-F238E27FC236}">
                <a16:creationId xmlns:a16="http://schemas.microsoft.com/office/drawing/2014/main" id="{25491169-0B0C-A546-8CF1-AADBD0ED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660" y="3935543"/>
            <a:ext cx="62865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Line 63">
            <a:extLst>
              <a:ext uri="{FF2B5EF4-FFF2-40B4-BE49-F238E27FC236}">
                <a16:creationId xmlns:a16="http://schemas.microsoft.com/office/drawing/2014/main" id="{E7FA0EF8-DF97-5A49-8965-A4BB8255AC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5117" y="3320704"/>
            <a:ext cx="2558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65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eine Abbildung</a:t>
            </a:r>
          </a:p>
        </p:txBody>
      </p:sp>
      <p:sp>
        <p:nvSpPr>
          <p:cNvPr id="12315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Voraussetzung: </a:t>
            </a:r>
            <a:r>
              <a:rPr lang="de-DE" dirty="0">
                <a:solidFill>
                  <a:schemeClr val="tx1"/>
                </a:solidFill>
              </a:rPr>
              <a:t>Angreifer </a:t>
            </a:r>
            <a:endParaRPr lang="de-DE" dirty="0"/>
          </a:p>
          <a:p>
            <a:pPr lvl="1"/>
            <a:r>
              <a:rPr lang="de-DE" dirty="0"/>
              <a:t>betreibt täuschend echte Webseite der Bank</a:t>
            </a:r>
          </a:p>
          <a:p>
            <a:pPr lvl="1"/>
            <a:r>
              <a:rPr lang="de-DE" dirty="0"/>
              <a:t>bewegt den Kunden zum Besuch dieser Seite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2BE45-434B-B14C-9205-8214F6245C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Name et al., 20xx, S. 340ff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94EF7D25-7F51-3148-B75B-60175F2B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943100"/>
            <a:ext cx="63241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Kunde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6B21576-687A-824B-B59E-30238976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1943100"/>
            <a:ext cx="83849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Angreifer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6C432FD3-6806-B047-B8FB-3D36E715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386" y="1953816"/>
            <a:ext cx="53251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Bank</a:t>
            </a: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59811BA3-4F5C-3343-9842-D83EB1A43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3718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C819080-613B-4244-AC2C-7306FA20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0" y="3257550"/>
            <a:ext cx="1891030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Kunde startet Transaktion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C867CDD4-DF6F-6B48-9411-31968341A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712" y="365760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932B16B4-62DA-8144-8760-80FBF316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3543300"/>
            <a:ext cx="1333827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Anforderung TAN</a:t>
            </a:r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4C923830-01EB-E344-9C68-63F73576D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719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B4F40CFB-71D3-6A4C-A0A1-D5E82C10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32" y="4057650"/>
            <a:ext cx="2565639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Angreifer startet eigene Transaktion</a:t>
            </a: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53C2E82E-1AB8-4940-88CF-C88E3D69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9433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1C826B71-2339-624E-A26A-4EA696AE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3829050"/>
            <a:ext cx="956416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Kunde: TAN</a:t>
            </a:r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B0809F93-4AE2-9D4B-B533-69E5434DC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57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C723D39E-8DF9-AF47-8E92-72AB3807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31" y="4343400"/>
            <a:ext cx="1730730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nutzt abgefangene TAN</a:t>
            </a: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F6F276E1-38BD-4F40-9E02-3D34FEC89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7434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80D46116-7459-544F-B27F-2C5B9BB8B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629150"/>
            <a:ext cx="1371914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Bank: Bestätigung</a:t>
            </a:r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53F34509-EB64-AD4E-B158-C4FCAA9A4E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712" y="422910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C242FE91-13E2-284C-8E47-F09A6B22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4114800"/>
            <a:ext cx="1828899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Angreifer: »Bestätigung«</a:t>
            </a:r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31520E49-7CAE-6543-B496-0F590E721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74320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EFBB0D81-A5AC-A544-BAF7-402FEAC1D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74320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8AFFD617-2476-1044-AB98-16B951EC6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0289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9AD427AC-6DDD-8443-A589-1A7C02CB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741" y="2800350"/>
            <a:ext cx="2095445" cy="48474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Login bei der (falschen) Bank</a:t>
            </a:r>
          </a:p>
          <a:p>
            <a:r>
              <a:rPr lang="de-DE" sz="1275" dirty="0">
                <a:latin typeface="Calibri"/>
              </a:rPr>
              <a:t>Angreifer fängt Daten ab</a:t>
            </a:r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CB8A719F-7468-4A45-BF04-16EB17786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994" y="2895786"/>
            <a:ext cx="0" cy="199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pic>
        <p:nvPicPr>
          <p:cNvPr id="54" name="Picture 7" descr="hacker">
            <a:extLst>
              <a:ext uri="{FF2B5EF4-FFF2-40B4-BE49-F238E27FC236}">
                <a16:creationId xmlns:a16="http://schemas.microsoft.com/office/drawing/2014/main" id="{8A3BEE88-7867-D144-BBD6-D670BD55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431" y="2228850"/>
            <a:ext cx="628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>
            <a:extLst>
              <a:ext uri="{FF2B5EF4-FFF2-40B4-BE49-F238E27FC236}">
                <a16:creationId xmlns:a16="http://schemas.microsoft.com/office/drawing/2014/main" id="{7887A6D6-1D1D-864D-AC48-316C3CCC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28775" y="2232445"/>
            <a:ext cx="62865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" name="Object 1027">
            <a:extLst>
              <a:ext uri="{FF2B5EF4-FFF2-40B4-BE49-F238E27FC236}">
                <a16:creationId xmlns:a16="http://schemas.microsoft.com/office/drawing/2014/main" id="{F6FBF811-22E5-AB46-BBF2-5570E8838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5752" y="2194729"/>
          <a:ext cx="503445" cy="74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lip" r:id="rId6" imgW="3005750" imgH="3470495" progId="">
                  <p:embed/>
                </p:oleObj>
              </mc:Choice>
              <mc:Fallback>
                <p:oleObj name="Clip" r:id="rId6" imgW="3005750" imgH="3470495" progId="">
                  <p:embed/>
                  <p:pic>
                    <p:nvPicPr>
                      <p:cNvPr id="56" name="Object 1027">
                        <a:extLst>
                          <a:ext uri="{FF2B5EF4-FFF2-40B4-BE49-F238E27FC236}">
                            <a16:creationId xmlns:a16="http://schemas.microsoft.com/office/drawing/2014/main" id="{F6FBF811-22E5-AB46-BBF2-5570E8838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752" y="2194729"/>
                        <a:ext cx="503445" cy="746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A3F35B30-4A1B-D84E-8D95-1C80B4C4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14450" y="3543301"/>
            <a:ext cx="6858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46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73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Pseudonymen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FAF1A-373C-B541-BD6D-DE5751BC31E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Pfitzmann</a:t>
            </a:r>
            <a:r>
              <a:rPr lang="de-DE" dirty="0"/>
              <a:t>, </a:t>
            </a:r>
            <a:r>
              <a:rPr lang="de-DE" dirty="0" err="1"/>
              <a:t>Waidner</a:t>
            </a:r>
            <a:r>
              <a:rPr lang="de-DE" dirty="0"/>
              <a:t>, </a:t>
            </a:r>
            <a:r>
              <a:rPr lang="de-DE" dirty="0" err="1"/>
              <a:t>Pfitzmann</a:t>
            </a:r>
            <a:r>
              <a:rPr lang="de-DE" dirty="0"/>
              <a:t>, 1990</a:t>
            </a:r>
          </a:p>
        </p:txBody>
      </p:sp>
      <p:sp>
        <p:nvSpPr>
          <p:cNvPr id="30" name="Rectangle 1029">
            <a:extLst>
              <a:ext uri="{FF2B5EF4-FFF2-40B4-BE49-F238E27FC236}">
                <a16:creationId xmlns:a16="http://schemas.microsoft.com/office/drawing/2014/main" id="{2E71C8D2-6A4B-B741-9908-67446F93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002" y="1907199"/>
            <a:ext cx="1806552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Personenpseudonyme</a:t>
            </a:r>
          </a:p>
        </p:txBody>
      </p:sp>
      <p:sp>
        <p:nvSpPr>
          <p:cNvPr id="40" name="Rectangle 1030">
            <a:extLst>
              <a:ext uri="{FF2B5EF4-FFF2-40B4-BE49-F238E27FC236}">
                <a16:creationId xmlns:a16="http://schemas.microsoft.com/office/drawing/2014/main" id="{FFBC931B-3B29-2947-9E74-02DFF3A1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719" y="1922594"/>
            <a:ext cx="1588224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Rollenpseudonyme</a:t>
            </a:r>
          </a:p>
        </p:txBody>
      </p:sp>
      <p:sp>
        <p:nvSpPr>
          <p:cNvPr id="41" name="Rectangle 1031">
            <a:extLst>
              <a:ext uri="{FF2B5EF4-FFF2-40B4-BE49-F238E27FC236}">
                <a16:creationId xmlns:a16="http://schemas.microsoft.com/office/drawing/2014/main" id="{6ACFB846-35C3-544F-B37A-FBA78F728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29" y="2734145"/>
            <a:ext cx="710868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 err="1">
                <a:solidFill>
                  <a:schemeClr val="hlink"/>
                </a:solidFill>
                <a:latin typeface="Calibri"/>
              </a:rPr>
              <a:t>öffent</a:t>
            </a:r>
            <a:r>
              <a:rPr lang="de-DE" sz="1350" dirty="0">
                <a:solidFill>
                  <a:schemeClr val="hlink"/>
                </a:solidFill>
                <a:latin typeface="Calibri"/>
              </a:rPr>
              <a:t>-</a:t>
            </a:r>
          </a:p>
          <a:p>
            <a:pPr defTabSz="1981200"/>
            <a:r>
              <a:rPr lang="de-DE" sz="1350" dirty="0" err="1">
                <a:solidFill>
                  <a:schemeClr val="hlink"/>
                </a:solidFill>
                <a:latin typeface="Calibri"/>
              </a:rPr>
              <a:t>liche</a:t>
            </a:r>
            <a:endParaRPr lang="de-DE" sz="1350" dirty="0">
              <a:solidFill>
                <a:schemeClr val="hlink"/>
              </a:solidFill>
              <a:latin typeface="Calibri"/>
            </a:endParaRP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42" name="Rectangle 1032">
            <a:extLst>
              <a:ext uri="{FF2B5EF4-FFF2-40B4-BE49-F238E27FC236}">
                <a16:creationId xmlns:a16="http://schemas.microsoft.com/office/drawing/2014/main" id="{03F6C0C7-034B-4944-949A-FB3BA559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511" y="2734145"/>
            <a:ext cx="995113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nicht-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öffentliche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43" name="Rectangle 1033">
            <a:extLst>
              <a:ext uri="{FF2B5EF4-FFF2-40B4-BE49-F238E27FC236}">
                <a16:creationId xmlns:a16="http://schemas.microsoft.com/office/drawing/2014/main" id="{8BCF1376-4CD1-644C-AC74-780C3921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91" y="2734145"/>
            <a:ext cx="895277" cy="533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anonyme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44" name="Rectangle 1034">
            <a:extLst>
              <a:ext uri="{FF2B5EF4-FFF2-40B4-BE49-F238E27FC236}">
                <a16:creationId xmlns:a16="http://schemas.microsoft.com/office/drawing/2014/main" id="{A2FD4B02-1C6E-7C48-B0B5-5FD9F082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11" y="2734144"/>
            <a:ext cx="1085971" cy="948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Geschäfts-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beziehungs-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45" name="Rectangle 1035">
            <a:extLst>
              <a:ext uri="{FF2B5EF4-FFF2-40B4-BE49-F238E27FC236}">
                <a16:creationId xmlns:a16="http://schemas.microsoft.com/office/drawing/2014/main" id="{CD07B93A-4AEB-BF48-91BA-C96FADF9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349" y="2734145"/>
            <a:ext cx="1173559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Transaktions-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46" name="Line 1036">
            <a:extLst>
              <a:ext uri="{FF2B5EF4-FFF2-40B4-BE49-F238E27FC236}">
                <a16:creationId xmlns:a16="http://schemas.microsoft.com/office/drawing/2014/main" id="{789E6925-FC31-5142-8972-398CEEC21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414" y="1379361"/>
            <a:ext cx="1303061" cy="544333"/>
          </a:xfrm>
          <a:prstGeom prst="line">
            <a:avLst/>
          </a:prstGeom>
          <a:noFill/>
          <a:ln w="12700" cap="rnd">
            <a:solidFill>
              <a:srgbClr val="7F7F7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47" name="Line 1037">
            <a:extLst>
              <a:ext uri="{FF2B5EF4-FFF2-40B4-BE49-F238E27FC236}">
                <a16:creationId xmlns:a16="http://schemas.microsoft.com/office/drawing/2014/main" id="{10D5A5CC-85F9-BA42-A2F2-1DF8AA1B96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6060" y="1379361"/>
            <a:ext cx="1323955" cy="544333"/>
          </a:xfrm>
          <a:prstGeom prst="line">
            <a:avLst/>
          </a:prstGeom>
          <a:noFill/>
          <a:ln w="12700" cap="rnd">
            <a:solidFill>
              <a:srgbClr val="7F7F7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48" name="Line 1040">
            <a:extLst>
              <a:ext uri="{FF2B5EF4-FFF2-40B4-BE49-F238E27FC236}">
                <a16:creationId xmlns:a16="http://schemas.microsoft.com/office/drawing/2014/main" id="{B0A06061-FA86-F949-B3CF-81AD10D1D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6401" y="2229400"/>
            <a:ext cx="1168907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49" name="Line 1041">
            <a:extLst>
              <a:ext uri="{FF2B5EF4-FFF2-40B4-BE49-F238E27FC236}">
                <a16:creationId xmlns:a16="http://schemas.microsoft.com/office/drawing/2014/main" id="{8161C913-8CDD-E34C-9A7D-C1D921E0F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5308" y="2229400"/>
            <a:ext cx="0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0" name="Line 1042">
            <a:extLst>
              <a:ext uri="{FF2B5EF4-FFF2-40B4-BE49-F238E27FC236}">
                <a16:creationId xmlns:a16="http://schemas.microsoft.com/office/drawing/2014/main" id="{B161FA40-B58F-ED46-A9CE-025165272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707" y="2229400"/>
            <a:ext cx="1112825" cy="466256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1" name="Line 1043">
            <a:extLst>
              <a:ext uri="{FF2B5EF4-FFF2-40B4-BE49-F238E27FC236}">
                <a16:creationId xmlns:a16="http://schemas.microsoft.com/office/drawing/2014/main" id="{11618344-0E7D-3043-B01E-471A84DF5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4221" y="2229400"/>
            <a:ext cx="779638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2" name="Line 1044">
            <a:extLst>
              <a:ext uri="{FF2B5EF4-FFF2-40B4-BE49-F238E27FC236}">
                <a16:creationId xmlns:a16="http://schemas.microsoft.com/office/drawing/2014/main" id="{FC59FBFD-675F-B145-937D-35F4FA762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257" y="2229400"/>
            <a:ext cx="722457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3" name="Rectangle 1029">
            <a:extLst>
              <a:ext uri="{FF2B5EF4-FFF2-40B4-BE49-F238E27FC236}">
                <a16:creationId xmlns:a16="http://schemas.microsoft.com/office/drawing/2014/main" id="{FDBF556F-DF86-8B46-AD7D-14528E28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310" y="1072555"/>
            <a:ext cx="1144256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Pseudonyme</a:t>
            </a:r>
          </a:p>
        </p:txBody>
      </p:sp>
      <p:grpSp>
        <p:nvGrpSpPr>
          <p:cNvPr id="54" name="Gruppierung 2">
            <a:extLst>
              <a:ext uri="{FF2B5EF4-FFF2-40B4-BE49-F238E27FC236}">
                <a16:creationId xmlns:a16="http://schemas.microsoft.com/office/drawing/2014/main" id="{0A04A378-1951-FE49-AEA0-686D6B0BFBF8}"/>
              </a:ext>
            </a:extLst>
          </p:cNvPr>
          <p:cNvGrpSpPr/>
          <p:nvPr/>
        </p:nvGrpSpPr>
        <p:grpSpPr>
          <a:xfrm>
            <a:off x="1493658" y="3543858"/>
            <a:ext cx="6264696" cy="1026114"/>
            <a:chOff x="467544" y="4725144"/>
            <a:chExt cx="8352928" cy="1368152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B90D49B-6480-B54C-99E9-1B1B94314E41}"/>
                </a:ext>
              </a:extLst>
            </p:cNvPr>
            <p:cNvSpPr/>
            <p:nvPr/>
          </p:nvSpPr>
          <p:spPr bwMode="auto">
            <a:xfrm>
              <a:off x="467544" y="4725144"/>
              <a:ext cx="8352928" cy="1368152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de-DE" sz="18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6" name="Text Box 1046">
              <a:extLst>
                <a:ext uri="{FF2B5EF4-FFF2-40B4-BE49-F238E27FC236}">
                  <a16:creationId xmlns:a16="http://schemas.microsoft.com/office/drawing/2014/main" id="{A8612EC0-8A0A-0B4D-BBCC-F174A8D64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39" y="5065519"/>
              <a:ext cx="1176391" cy="9848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Telefon-nummer, </a:t>
              </a:r>
              <a:br>
                <a:rPr lang="de-DE" sz="1050" b="1" dirty="0">
                  <a:latin typeface="Calibri"/>
                </a:rPr>
              </a:br>
              <a:r>
                <a:rPr lang="de-DE" sz="1050" b="1" dirty="0">
                  <a:latin typeface="Calibri"/>
                </a:rPr>
                <a:t>E-Mail-Adresse</a:t>
              </a:r>
            </a:p>
          </p:txBody>
        </p:sp>
        <p:sp>
          <p:nvSpPr>
            <p:cNvPr id="57" name="Text Box 1047">
              <a:extLst>
                <a:ext uri="{FF2B5EF4-FFF2-40B4-BE49-F238E27FC236}">
                  <a16:creationId xmlns:a16="http://schemas.microsoft.com/office/drawing/2014/main" id="{674FD802-6DE6-0248-9092-0E1B2B276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509" y="5065519"/>
              <a:ext cx="1039175" cy="769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Konto-</a:t>
              </a:r>
            </a:p>
            <a:p>
              <a:r>
                <a:rPr lang="de-DE" sz="1050" b="1" dirty="0" err="1">
                  <a:latin typeface="Calibri"/>
                </a:rPr>
                <a:t>nummer</a:t>
              </a:r>
              <a:r>
                <a:rPr lang="de-DE" sz="1050" b="1" dirty="0">
                  <a:latin typeface="Calibri"/>
                </a:rPr>
                <a:t>,</a:t>
              </a:r>
            </a:p>
            <a:p>
              <a:r>
                <a:rPr lang="de-DE" sz="1050" b="1" dirty="0">
                  <a:latin typeface="Calibri"/>
                </a:rPr>
                <a:t>IP-Adresse</a:t>
              </a:r>
            </a:p>
          </p:txBody>
        </p:sp>
        <p:sp>
          <p:nvSpPr>
            <p:cNvPr id="58" name="Text Box 1048">
              <a:extLst>
                <a:ext uri="{FF2B5EF4-FFF2-40B4-BE49-F238E27FC236}">
                  <a16:creationId xmlns:a16="http://schemas.microsoft.com/office/drawing/2014/main" id="{9BB6E238-EE4A-2A47-A0A1-538F09B0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5065519"/>
              <a:ext cx="2088232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Biometrische Merkmale</a:t>
              </a:r>
            </a:p>
            <a:p>
              <a:r>
                <a:rPr lang="de-DE" sz="1050" b="1" dirty="0">
                  <a:latin typeface="Calibri"/>
                </a:rPr>
                <a:t>(solange kein Register)</a:t>
              </a:r>
            </a:p>
          </p:txBody>
        </p:sp>
        <p:sp>
          <p:nvSpPr>
            <p:cNvPr id="59" name="Text Box 1049">
              <a:extLst>
                <a:ext uri="{FF2B5EF4-FFF2-40B4-BE49-F238E27FC236}">
                  <a16:creationId xmlns:a16="http://schemas.microsoft.com/office/drawing/2014/main" id="{56A94FEB-F64A-BA44-82A3-47E6986F2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1" y="4849996"/>
              <a:ext cx="1373448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Künstlername, </a:t>
              </a:r>
              <a:r>
                <a:rPr lang="de-DE" sz="1050" b="1" dirty="0" err="1">
                  <a:latin typeface="Calibri"/>
                </a:rPr>
                <a:t>Nickname</a:t>
              </a:r>
              <a:endParaRPr lang="de-DE" sz="1050" b="1" dirty="0">
                <a:latin typeface="Calibri"/>
              </a:endParaRPr>
            </a:p>
          </p:txBody>
        </p:sp>
        <p:sp>
          <p:nvSpPr>
            <p:cNvPr id="60" name="Text Box 1050">
              <a:extLst>
                <a:ext uri="{FF2B5EF4-FFF2-40B4-BE49-F238E27FC236}">
                  <a16:creationId xmlns:a16="http://schemas.microsoft.com/office/drawing/2014/main" id="{7F339158-9294-AC4E-8F35-E1EA4B28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1" y="4849996"/>
              <a:ext cx="1152128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Kennwort, Zufallszahl</a:t>
              </a:r>
            </a:p>
          </p:txBody>
        </p:sp>
        <p:sp>
          <p:nvSpPr>
            <p:cNvPr id="61" name="Text Box 1046">
              <a:extLst>
                <a:ext uri="{FF2B5EF4-FFF2-40B4-BE49-F238E27FC236}">
                  <a16:creationId xmlns:a16="http://schemas.microsoft.com/office/drawing/2014/main" id="{AF74ABA5-996C-DD4C-B355-3856F81F9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4745896"/>
              <a:ext cx="2182649" cy="338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r>
                <a:rPr lang="de-DE" sz="1050" dirty="0">
                  <a:latin typeface="Calibri"/>
                </a:rPr>
                <a:t>Beispiele für Pseudonyme:</a:t>
              </a:r>
            </a:p>
          </p:txBody>
        </p:sp>
      </p:grpSp>
      <p:sp>
        <p:nvSpPr>
          <p:cNvPr id="62" name="Freeform 1028">
            <a:extLst>
              <a:ext uri="{FF2B5EF4-FFF2-40B4-BE49-F238E27FC236}">
                <a16:creationId xmlns:a16="http://schemas.microsoft.com/office/drawing/2014/main" id="{C3980A14-6133-A94C-823B-B507A12C57F4}"/>
              </a:ext>
            </a:extLst>
          </p:cNvPr>
          <p:cNvSpPr>
            <a:spLocks/>
          </p:cNvSpPr>
          <p:nvPr/>
        </p:nvSpPr>
        <p:spPr bwMode="auto">
          <a:xfrm>
            <a:off x="1493658" y="4029913"/>
            <a:ext cx="6264696" cy="540059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5952" y="0"/>
              </a:cxn>
              <a:cxn ang="0">
                <a:pos x="5952" y="720"/>
              </a:cxn>
              <a:cxn ang="0">
                <a:pos x="0" y="720"/>
              </a:cxn>
            </a:cxnLst>
            <a:rect l="0" t="0" r="r" b="b"/>
            <a:pathLst>
              <a:path w="5953" h="721">
                <a:moveTo>
                  <a:pt x="0" y="720"/>
                </a:moveTo>
                <a:lnTo>
                  <a:pt x="5952" y="0"/>
                </a:lnTo>
                <a:lnTo>
                  <a:pt x="5952" y="720"/>
                </a:lnTo>
                <a:lnTo>
                  <a:pt x="0" y="720"/>
                </a:lnTo>
              </a:path>
            </a:pathLst>
          </a:custGeom>
          <a:solidFill>
            <a:schemeClr val="accent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63" name="Rectangle 1039">
            <a:extLst>
              <a:ext uri="{FF2B5EF4-FFF2-40B4-BE49-F238E27FC236}">
                <a16:creationId xmlns:a16="http://schemas.microsoft.com/office/drawing/2014/main" id="{D9A1DFF6-CCAF-0B41-9203-F4AF09B6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28" y="4294896"/>
            <a:ext cx="5031020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5" tIns="33338" rIns="67865" bIns="33338">
            <a:prstTxWarp prst="textNoShape">
              <a:avLst/>
            </a:prstTxWarp>
            <a:spAutoFit/>
          </a:bodyPr>
          <a:lstStyle/>
          <a:p>
            <a:pPr algn="r"/>
            <a:r>
              <a:rPr lang="de-DE" sz="1350" dirty="0">
                <a:latin typeface="Calibri"/>
              </a:rPr>
              <a:t>Gute Skalierbarkeit bezüglich der Anonymität</a:t>
            </a:r>
          </a:p>
        </p:txBody>
      </p:sp>
    </p:spTree>
    <p:extLst>
      <p:ext uri="{BB962C8B-B14F-4D97-AF65-F5344CB8AC3E}">
        <p14:creationId xmlns:p14="http://schemas.microsoft.com/office/powerpoint/2010/main" val="1906952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adipisicing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 </a:t>
            </a:r>
            <a:r>
              <a:rPr lang="de-DE" dirty="0" err="1"/>
              <a:t>ullamco</a:t>
            </a:r>
            <a:r>
              <a:rPr lang="de-DE" dirty="0"/>
              <a:t> </a:t>
            </a:r>
            <a:r>
              <a:rPr lang="de-DE" dirty="0" err="1"/>
              <a:t>laboris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aliquip</a:t>
            </a:r>
            <a:r>
              <a:rPr lang="de-DE" dirty="0"/>
              <a:t> ex </a:t>
            </a:r>
            <a:r>
              <a:rPr lang="de-DE" dirty="0" err="1"/>
              <a:t>ea</a:t>
            </a:r>
            <a:r>
              <a:rPr lang="de-DE" dirty="0"/>
              <a:t> commodo </a:t>
            </a:r>
            <a:r>
              <a:rPr lang="de-DE" dirty="0" err="1"/>
              <a:t>consequat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Themen</a:t>
            </a:r>
          </a:p>
          <a:p>
            <a:pPr lvl="1"/>
            <a:r>
              <a:rPr lang="de-DE" dirty="0"/>
              <a:t>Privacy </a:t>
            </a:r>
            <a:r>
              <a:rPr lang="de-DE" dirty="0" err="1"/>
              <a:t>Enhancing</a:t>
            </a:r>
            <a:r>
              <a:rPr lang="de-DE" dirty="0"/>
              <a:t> Technologies (PET)</a:t>
            </a:r>
          </a:p>
          <a:p>
            <a:pPr lvl="1"/>
            <a:r>
              <a:rPr lang="de-DE" dirty="0"/>
              <a:t>Security Management &amp; </a:t>
            </a:r>
            <a:r>
              <a:rPr lang="de-DE" dirty="0" err="1"/>
              <a:t>Risk</a:t>
            </a:r>
            <a:r>
              <a:rPr lang="de-DE" dirty="0"/>
              <a:t> Management</a:t>
            </a:r>
          </a:p>
          <a:p>
            <a:pPr lvl="1"/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Mobile Systems</a:t>
            </a:r>
          </a:p>
          <a:p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www.informatik.uni-hamburg.de</a:t>
            </a:r>
            <a:r>
              <a:rPr lang="de-DE" dirty="0"/>
              <a:t>/</a:t>
            </a:r>
            <a:r>
              <a:rPr lang="de-DE" dirty="0" err="1"/>
              <a:t>svs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FAD8C-5260-8145-A45A-0A88D472A1B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207329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328</Words>
  <Application>Microsoft Macintosh PowerPoint</Application>
  <PresentationFormat>Bildschirmpräsentation (16:9)</PresentationFormat>
  <Paragraphs>81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Calibri</vt:lpstr>
      <vt:lpstr>Verdana</vt:lpstr>
      <vt:lpstr>Wingdings</vt:lpstr>
      <vt:lpstr>9999 TemplateSVSnurHF</vt:lpstr>
      <vt:lpstr>Clip</vt:lpstr>
      <vt:lpstr>Template für Folien</vt:lpstr>
      <vt:lpstr>Einführung</vt:lpstr>
      <vt:lpstr>Beispiel für eine Abbildung</vt:lpstr>
      <vt:lpstr>Beispiel für eine Abbildung</vt:lpstr>
      <vt:lpstr>Arten von Pseudonymen</vt:lpstr>
      <vt:lpstr>Zusammenfassung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(SVS)</dc:title>
  <dc:subject/>
  <dc:creator/>
  <cp:keywords/>
  <dc:description/>
  <cp:lastModifiedBy>Hannes Federrath</cp:lastModifiedBy>
  <cp:revision>1178</cp:revision>
  <cp:lastPrinted>2018-05-18T14:44:35Z</cp:lastPrinted>
  <dcterms:created xsi:type="dcterms:W3CDTF">2009-11-03T08:05:18Z</dcterms:created>
  <dcterms:modified xsi:type="dcterms:W3CDTF">2021-08-25T13:19:41Z</dcterms:modified>
  <cp:category/>
</cp:coreProperties>
</file>