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74" r:id="rId4"/>
    <p:sldId id="257" r:id="rId5"/>
    <p:sldId id="259" r:id="rId6"/>
    <p:sldId id="260" r:id="rId7"/>
    <p:sldId id="261" r:id="rId8"/>
    <p:sldId id="262" r:id="rId9"/>
    <p:sldId id="264" r:id="rId10"/>
    <p:sldId id="263" r:id="rId11"/>
    <p:sldId id="265" r:id="rId12"/>
    <p:sldId id="267" r:id="rId13"/>
    <p:sldId id="269" r:id="rId14"/>
    <p:sldId id="270" r:id="rId15"/>
    <p:sldId id="271" r:id="rId16"/>
    <p:sldId id="272" r:id="rId17"/>
    <p:sldId id="273"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2"/>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2.png"/><Relationship Id="rId1"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4.png"/><Relationship Id="rId1"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32.png"/><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4.png"/><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noChangeArrowheads="1"/>
          </p:cNvSpPr>
          <p:nvPr>
            <p:ph type="ctrTitle"/>
          </p:nvPr>
        </p:nvSpPr>
        <p:spPr/>
        <p:txBody>
          <a:bodyPr/>
          <a:p>
            <a:pPr algn="ctr"/>
            <a:r>
              <a:rPr lang="vi-VN" altLang="en-US"/>
              <a:t>LOCAL SEARCH </a:t>
            </a:r>
            <a:endParaRPr lang="vi-VN" altLang="en-US"/>
          </a:p>
        </p:txBody>
      </p:sp>
      <p:sp>
        <p:nvSpPr>
          <p:cNvPr id="9" name="Subtitle 8"/>
          <p:cNvSpPr>
            <a:spLocks noGrp="1" noChangeArrowheads="1"/>
          </p:cNvSpPr>
          <p:nvPr>
            <p:ph type="subTitle" idx="1"/>
          </p:nvPr>
        </p:nvSpPr>
        <p:spPr>
          <a:xfrm>
            <a:off x="2057400" y="2927350"/>
            <a:ext cx="9218295" cy="2357120"/>
          </a:xfrm>
        </p:spPr>
        <p:txBody>
          <a:bodyPr/>
          <a:p>
            <a:pPr algn="ctr"/>
            <a:r>
              <a:rPr lang="vi-VN" altLang="en-US"/>
              <a:t>NHÓM 21</a:t>
            </a:r>
            <a:endParaRPr lang="vi-VN" altLang="en-US"/>
          </a:p>
          <a:p>
            <a:pPr algn="ctr">
              <a:lnSpc>
                <a:spcPct val="100000"/>
              </a:lnSpc>
            </a:pPr>
            <a:r>
              <a:rPr lang="en-US" altLang="en-US" sz="2400"/>
              <a:t>3122410035 -  Nguyễn Khải Ca</a:t>
            </a:r>
            <a:endParaRPr lang="en-US" altLang="en-US" sz="2400"/>
          </a:p>
          <a:p>
            <a:pPr algn="ctr">
              <a:lnSpc>
                <a:spcPct val="100000"/>
              </a:lnSpc>
            </a:pPr>
            <a:r>
              <a:rPr lang="en-US" altLang="en-US" sz="2400"/>
              <a:t>3122410040  -  </a:t>
            </a:r>
            <a:r>
              <a:rPr lang="en-US" altLang="en-US" sz="2400"/>
              <a:t>Đ</a:t>
            </a:r>
            <a:r>
              <a:rPr lang="en-US" altLang="en-US" sz="2400"/>
              <a:t>ặng V</a:t>
            </a:r>
            <a:r>
              <a:rPr lang="en-US" altLang="en-US" sz="2400"/>
              <a:t>ă</a:t>
            </a:r>
            <a:r>
              <a:rPr lang="en-US" altLang="en-US" sz="2400"/>
              <a:t>n Chiến</a:t>
            </a:r>
            <a:endParaRPr lang="en-US" altLang="en-US" sz="2400"/>
          </a:p>
          <a:p>
            <a:pPr algn="ctr">
              <a:lnSpc>
                <a:spcPct val="100000"/>
              </a:lnSpc>
            </a:pPr>
            <a:r>
              <a:rPr lang="en-US" altLang="en-US" sz="2400"/>
              <a:t>3120410098 - </a:t>
            </a:r>
            <a:r>
              <a:rPr lang="en-US" altLang="en-US" sz="2400"/>
              <a:t>Đ</a:t>
            </a:r>
            <a:r>
              <a:rPr lang="en-US" altLang="en-US" sz="2400"/>
              <a:t>ỗ Trịnh Mỹ Duyên</a:t>
            </a:r>
            <a:r>
              <a:rPr lang="vi-VN" altLang="en-US"/>
              <a:t> </a:t>
            </a:r>
            <a:endParaRPr lang="vi-V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circle(in)">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circle(in)">
                                      <p:cBhvr>
                                        <p:cTn id="17" dur="20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circle(in)">
                                      <p:cBhvr>
                                        <p:cTn id="22" dur="20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
                                            <p:txEl>
                                              <p:pRg st="3" end="3"/>
                                            </p:txEl>
                                          </p:spTgt>
                                        </p:tgtEl>
                                        <p:attrNameLst>
                                          <p:attrName>style.visibility</p:attrName>
                                        </p:attrNameLst>
                                      </p:cBhvr>
                                      <p:to>
                                        <p:strVal val="visible"/>
                                      </p:to>
                                    </p:set>
                                    <p:animEffect transition="in" filter="circle(in)">
                                      <p:cBhvr>
                                        <p:cTn id="27" dur="2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build="p"/>
      <p:bldP spid="9" grpI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28600"/>
            <a:ext cx="10972800" cy="1189355"/>
          </a:xfrm>
        </p:spPr>
        <p:txBody>
          <a:bodyPr/>
          <a:p>
            <a:br>
              <a:rPr lang="en-US" altLang="en-US" sz="1800"/>
            </a:br>
            <a:r>
              <a:rPr lang="en-US" altLang="en-US" sz="2000" b="1"/>
              <a:t>Solving the Traveling Salesman Problem using Local Search</a:t>
            </a:r>
            <a:br>
              <a:rPr lang="en-US" altLang="en-US" sz="2000" b="1"/>
            </a:br>
            <a:r>
              <a:rPr lang="en-US" altLang="en-US" sz="1800"/>
              <a:t>Compare Performance [2 Points]</a:t>
            </a:r>
            <a:br>
              <a:rPr lang="en-US" altLang="en-US" sz="1800"/>
            </a:br>
            <a:r>
              <a:rPr lang="en-US" altLang="en-US" sz="1800"/>
              <a:t>Use runtime, scalability (number of cities), and best objective function value to compare the algorithms on boards of different sizes.</a:t>
            </a:r>
            <a:br>
              <a:rPr lang="en-US" altLang="en-US" sz="1800"/>
            </a:br>
            <a:r>
              <a:rPr lang="en-US" altLang="en-US" sz="1800"/>
              <a:t>For timing you can use the time package.</a:t>
            </a:r>
            <a:br>
              <a:rPr lang="en-US" altLang="en-US" sz="1800"/>
            </a:br>
            <a:endParaRPr lang="en-US" altLang="en-US" sz="1800"/>
          </a:p>
        </p:txBody>
      </p:sp>
      <p:pic>
        <p:nvPicPr>
          <p:cNvPr id="5" name="Content Placeholder 4"/>
          <p:cNvPicPr>
            <a:picLocks noChangeAspect="1"/>
          </p:cNvPicPr>
          <p:nvPr>
            <p:ph sz="half" idx="1"/>
          </p:nvPr>
        </p:nvPicPr>
        <p:blipFill>
          <a:blip r:embed="rId1"/>
          <a:stretch>
            <a:fillRect/>
          </a:stretch>
        </p:blipFill>
        <p:spPr>
          <a:xfrm>
            <a:off x="1443990" y="1923415"/>
            <a:ext cx="3714750" cy="3454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28600"/>
            <a:ext cx="10972800" cy="1189355"/>
          </a:xfrm>
        </p:spPr>
        <p:txBody>
          <a:bodyPr/>
          <a:p>
            <a:br>
              <a:rPr lang="en-US" altLang="en-US" sz="1800"/>
            </a:br>
            <a:r>
              <a:rPr lang="en-US" altLang="en-US" sz="2000" b="1"/>
              <a:t>Solving the Traveling Salesman Problem using Local Search</a:t>
            </a:r>
            <a:br>
              <a:rPr lang="en-US" altLang="en-US" sz="2000" b="1"/>
            </a:br>
            <a:r>
              <a:rPr lang="en-US" altLang="en-US" sz="1800"/>
              <a:t>Bonus: Genetic Algorithm [+1 Point]</a:t>
            </a:r>
            <a:r>
              <a:rPr lang="en-US" altLang="en-US" sz="1800"/>
              <a:t>.</a:t>
            </a:r>
            <a:br>
              <a:rPr lang="en-US" altLang="en-US" sz="1800"/>
            </a:br>
            <a:endParaRPr lang="en-US" altLang="en-US" sz="1800"/>
          </a:p>
        </p:txBody>
      </p:sp>
      <p:pic>
        <p:nvPicPr>
          <p:cNvPr id="4" name="Content Placeholder 3"/>
          <p:cNvPicPr>
            <a:picLocks noChangeAspect="1"/>
          </p:cNvPicPr>
          <p:nvPr>
            <p:ph sz="half" idx="1"/>
          </p:nvPr>
        </p:nvPicPr>
        <p:blipFill>
          <a:blip r:embed="rId1"/>
          <a:stretch>
            <a:fillRect/>
          </a:stretch>
        </p:blipFill>
        <p:spPr>
          <a:xfrm>
            <a:off x="208280" y="1614805"/>
            <a:ext cx="4095750" cy="4905375"/>
          </a:xfrm>
          <a:prstGeom prst="rect">
            <a:avLst/>
          </a:prstGeom>
        </p:spPr>
      </p:pic>
      <p:pic>
        <p:nvPicPr>
          <p:cNvPr id="6" name="Content Placeholder 5"/>
          <p:cNvPicPr>
            <a:picLocks noChangeAspect="1"/>
          </p:cNvPicPr>
          <p:nvPr>
            <p:ph sz="half" idx="2"/>
          </p:nvPr>
        </p:nvPicPr>
        <p:blipFill>
          <a:blip r:embed="rId2"/>
          <a:stretch>
            <a:fillRect/>
          </a:stretch>
        </p:blipFill>
        <p:spPr>
          <a:xfrm>
            <a:off x="4485640" y="1614805"/>
            <a:ext cx="4268470" cy="4905375"/>
          </a:xfrm>
          <a:prstGeom prst="rect">
            <a:avLst/>
          </a:prstGeom>
        </p:spPr>
      </p:pic>
      <p:pic>
        <p:nvPicPr>
          <p:cNvPr id="7" name="Content Placeholder 4"/>
          <p:cNvPicPr>
            <a:picLocks noChangeAspect="1"/>
          </p:cNvPicPr>
          <p:nvPr/>
        </p:nvPicPr>
        <p:blipFill>
          <a:blip r:embed="rId3"/>
          <a:stretch>
            <a:fillRect/>
          </a:stretch>
        </p:blipFill>
        <p:spPr>
          <a:xfrm>
            <a:off x="8935720" y="2605405"/>
            <a:ext cx="2908300" cy="164782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14935"/>
            <a:ext cx="10972800" cy="1501140"/>
          </a:xfrm>
        </p:spPr>
        <p:txBody>
          <a:bodyPr/>
          <a:p>
            <a:br>
              <a:rPr lang="en-US" altLang="en-US" sz="1800"/>
            </a:br>
            <a:r>
              <a:rPr lang="en-US" altLang="en-US" sz="2000" b="1"/>
              <a:t>Solving the n-Queens Problem using Local Search</a:t>
            </a:r>
            <a:br>
              <a:rPr lang="en-US" altLang="en-US" sz="2000" b="1"/>
            </a:br>
            <a:r>
              <a:rPr lang="en-US" altLang="en-US" sz="1800"/>
              <a:t>Task 1: Steepest-ascend Hill Climbing Search [20 Points]</a:t>
            </a:r>
            <a:br>
              <a:rPr lang="en-US" altLang="en-US" sz="1800"/>
            </a:br>
            <a:r>
              <a:rPr lang="en-US" altLang="en-US" sz="1800"/>
              <a:t>Calculate the objective function for all local moves (see definition of local moves above) and always choose the best among all local moves. If there are no local moves that improve the objective, then you have reached a local optimum.</a:t>
            </a:r>
            <a:br>
              <a:rPr lang="en-US" altLang="en-US" sz="1800"/>
            </a:br>
            <a:endParaRPr lang="en-US" altLang="en-US" sz="1800"/>
          </a:p>
        </p:txBody>
      </p:sp>
      <p:pic>
        <p:nvPicPr>
          <p:cNvPr id="4" name="Content Placeholder 3"/>
          <p:cNvPicPr>
            <a:picLocks noChangeAspect="1"/>
          </p:cNvPicPr>
          <p:nvPr>
            <p:ph sz="half" idx="1"/>
          </p:nvPr>
        </p:nvPicPr>
        <p:blipFill>
          <a:blip r:embed="rId1"/>
          <a:stretch>
            <a:fillRect/>
          </a:stretch>
        </p:blipFill>
        <p:spPr>
          <a:xfrm>
            <a:off x="609600" y="1615440"/>
            <a:ext cx="5384800" cy="5049520"/>
          </a:xfrm>
          <a:prstGeom prst="rect">
            <a:avLst/>
          </a:prstGeom>
        </p:spPr>
      </p:pic>
      <p:pic>
        <p:nvPicPr>
          <p:cNvPr id="6" name="Content Placeholder 5"/>
          <p:cNvPicPr>
            <a:picLocks noChangeAspect="1"/>
          </p:cNvPicPr>
          <p:nvPr>
            <p:ph sz="half" idx="2"/>
          </p:nvPr>
        </p:nvPicPr>
        <p:blipFill>
          <a:blip r:embed="rId2"/>
          <a:stretch>
            <a:fillRect/>
          </a:stretch>
        </p:blipFill>
        <p:spPr>
          <a:xfrm>
            <a:off x="6772910" y="3171825"/>
            <a:ext cx="3971925" cy="15627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63195"/>
            <a:ext cx="10972800" cy="2463165"/>
          </a:xfrm>
        </p:spPr>
        <p:txBody>
          <a:bodyPr/>
          <a:p>
            <a:br>
              <a:rPr lang="en-US" altLang="en-US" sz="1800"/>
            </a:br>
            <a:r>
              <a:rPr lang="en-US" altLang="en-US" sz="2000" b="1"/>
              <a:t>Solving the n-Queens Problem using Local Search</a:t>
            </a:r>
            <a:br>
              <a:rPr lang="en-US" altLang="en-US" sz="2000" b="1"/>
            </a:br>
            <a:r>
              <a:rPr lang="en-US" altLang="en-US" sz="1800"/>
              <a:t>Task 3: Stochastic Hill Climbing 2 [20 Points]</a:t>
            </a:r>
            <a:br>
              <a:rPr lang="en-US" altLang="en-US" sz="1800"/>
            </a:br>
            <a:r>
              <a:rPr lang="en-US" altLang="en-US" sz="1800"/>
              <a:t>A popular version of stochastic hill climbing generates only a single random local neighbor at a time and accept it if it has a better objective function value than the current state. This is very efficient if each state has many possible successor states. This method is called "First-choice hill climbing" in the textbook.</a:t>
            </a:r>
            <a:br>
              <a:rPr lang="en-US" altLang="en-US" sz="1800"/>
            </a:br>
            <a:r>
              <a:rPr lang="en-US" altLang="en-US" sz="1800"/>
              <a:t>Notes:</a:t>
            </a:r>
            <a:br>
              <a:rPr lang="en-US" altLang="en-US" sz="1800"/>
            </a:br>
            <a:r>
              <a:rPr lang="en-US" altLang="en-US" sz="1800"/>
              <a:t>Detecting local optima is tricky! You can, for example, stop if you were not able to improve the objective function during the last tries.</a:t>
            </a:r>
            <a:br>
              <a:rPr lang="en-US" altLang="en-US" sz="1800"/>
            </a:br>
            <a:endParaRPr lang="en-US" altLang="en-US" sz="1800"/>
          </a:p>
        </p:txBody>
      </p:sp>
      <p:pic>
        <p:nvPicPr>
          <p:cNvPr id="11" name="Content Placeholder 10"/>
          <p:cNvPicPr>
            <a:picLocks noChangeAspect="1"/>
          </p:cNvPicPr>
          <p:nvPr>
            <p:ph sz="half" idx="1"/>
          </p:nvPr>
        </p:nvPicPr>
        <p:blipFill>
          <a:blip r:embed="rId1"/>
          <a:stretch>
            <a:fillRect/>
          </a:stretch>
        </p:blipFill>
        <p:spPr>
          <a:xfrm>
            <a:off x="609600" y="2791460"/>
            <a:ext cx="5384800" cy="3791585"/>
          </a:xfrm>
          <a:prstGeom prst="rect">
            <a:avLst/>
          </a:prstGeom>
        </p:spPr>
      </p:pic>
      <p:pic>
        <p:nvPicPr>
          <p:cNvPr id="13" name="Content Placeholder 12"/>
          <p:cNvPicPr>
            <a:picLocks noChangeAspect="1"/>
          </p:cNvPicPr>
          <p:nvPr>
            <p:ph sz="half" idx="2"/>
          </p:nvPr>
        </p:nvPicPr>
        <p:blipFill>
          <a:blip r:embed="rId2"/>
          <a:stretch>
            <a:fillRect/>
          </a:stretch>
        </p:blipFill>
        <p:spPr>
          <a:xfrm>
            <a:off x="7108190" y="3429000"/>
            <a:ext cx="3562350" cy="19431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63195"/>
            <a:ext cx="10972800" cy="1630680"/>
          </a:xfrm>
        </p:spPr>
        <p:txBody>
          <a:bodyPr/>
          <a:p>
            <a:br>
              <a:rPr lang="en-US" altLang="en-US" sz="1800"/>
            </a:br>
            <a:r>
              <a:rPr lang="en-US" altLang="en-US" sz="2000" b="1"/>
              <a:t>Solving the n-Queens Problem using Local Search</a:t>
            </a:r>
            <a:br>
              <a:rPr lang="en-US" altLang="en-US" sz="2000" b="1"/>
            </a:br>
            <a:r>
              <a:rPr lang="en-US" altLang="en-US" sz="1800"/>
              <a:t>Task 4: Hill Climbing Search with Random Restarts [10 Points]</a:t>
            </a:r>
            <a:br>
              <a:rPr lang="en-US" altLang="en-US" sz="1800"/>
            </a:br>
            <a:r>
              <a:rPr lang="en-US" altLang="en-US" sz="1800"/>
              <a:t>Hill climbing will often end up in local optima. Restart the each of the three hill climbing algorithm up to 100 times with a random board to find a better (hopefully optimal) solution. Note that restart just means to run the algorithm several times starting with a new random board.</a:t>
            </a:r>
            <a:endParaRPr lang="en-US" altLang="en-US" sz="1800"/>
          </a:p>
        </p:txBody>
      </p:sp>
      <p:pic>
        <p:nvPicPr>
          <p:cNvPr id="4" name="Content Placeholder 3"/>
          <p:cNvPicPr>
            <a:picLocks noChangeAspect="1"/>
          </p:cNvPicPr>
          <p:nvPr>
            <p:ph sz="half" idx="1"/>
          </p:nvPr>
        </p:nvPicPr>
        <p:blipFill>
          <a:blip r:embed="rId1"/>
          <a:stretch>
            <a:fillRect/>
          </a:stretch>
        </p:blipFill>
        <p:spPr>
          <a:xfrm>
            <a:off x="609600" y="1987550"/>
            <a:ext cx="4438650" cy="4305300"/>
          </a:xfrm>
          <a:prstGeom prst="rect">
            <a:avLst/>
          </a:prstGeom>
        </p:spPr>
      </p:pic>
      <p:pic>
        <p:nvPicPr>
          <p:cNvPr id="6" name="Content Placeholder 5"/>
          <p:cNvPicPr>
            <a:picLocks noChangeAspect="1"/>
          </p:cNvPicPr>
          <p:nvPr>
            <p:ph sz="half" idx="2"/>
          </p:nvPr>
        </p:nvPicPr>
        <p:blipFill>
          <a:blip r:embed="rId2"/>
          <a:stretch>
            <a:fillRect/>
          </a:stretch>
        </p:blipFill>
        <p:spPr>
          <a:xfrm>
            <a:off x="6431915" y="2202815"/>
            <a:ext cx="4914900" cy="28956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63195"/>
            <a:ext cx="10972800" cy="1630680"/>
          </a:xfrm>
        </p:spPr>
        <p:txBody>
          <a:bodyPr/>
          <a:p>
            <a:br>
              <a:rPr lang="en-US" altLang="en-US" sz="1800"/>
            </a:br>
            <a:r>
              <a:rPr lang="en-US" altLang="en-US" sz="2000" b="1"/>
              <a:t>Solving the n-Queens Problem using Local Search</a:t>
            </a:r>
            <a:br>
              <a:rPr lang="en-US" altLang="en-US" sz="2000" b="1"/>
            </a:br>
            <a:r>
              <a:rPr lang="en-US" altLang="en-US" sz="1400"/>
              <a:t>Task 5: Simulated Annealing [10 Points]</a:t>
            </a:r>
            <a:br>
              <a:rPr lang="en-US" altLang="en-US" sz="1400"/>
            </a:br>
            <a:r>
              <a:rPr lang="en-US" altLang="en-US" sz="1400"/>
              <a:t>Simulated annealing is a form of stochastic hill climbing that avoid local optima by also allowing downhill moves with a probability proportional to a temperature. The temperature is decreased in every iteration following an annealing schedule. You have to experiment with the annealing schedule (Google to find guidance on this).</a:t>
            </a:r>
            <a:br>
              <a:rPr lang="en-US" altLang="en-US" sz="1400"/>
            </a:br>
            <a:r>
              <a:rPr lang="en-US" altLang="en-US" sz="1400"/>
              <a:t>Implement simulated annealing for the n-Queens problem.</a:t>
            </a:r>
            <a:br>
              <a:rPr lang="en-US" altLang="en-US" sz="1400"/>
            </a:br>
            <a:r>
              <a:rPr lang="en-US" altLang="en-US" sz="1400"/>
              <a:t>Create a visualization of the search process (a line chart of how the number if conflict changes as the algorithm progrsses).</a:t>
            </a:r>
            <a:br>
              <a:rPr lang="en-US" altLang="en-US" sz="1400"/>
            </a:br>
            <a:r>
              <a:rPr lang="en-US" altLang="en-US" sz="1400"/>
              <a:t>Use this visualization for experiments with different choices for the annealing schedule and discuss what you have learned.</a:t>
            </a:r>
            <a:endParaRPr lang="en-US" altLang="en-US" sz="1400"/>
          </a:p>
        </p:txBody>
      </p:sp>
      <p:pic>
        <p:nvPicPr>
          <p:cNvPr id="5" name="Content Placeholder 4"/>
          <p:cNvPicPr>
            <a:picLocks noChangeAspect="1"/>
          </p:cNvPicPr>
          <p:nvPr>
            <p:ph sz="half" idx="1"/>
          </p:nvPr>
        </p:nvPicPr>
        <p:blipFill>
          <a:blip r:embed="rId1"/>
          <a:stretch>
            <a:fillRect/>
          </a:stretch>
        </p:blipFill>
        <p:spPr>
          <a:xfrm>
            <a:off x="870585" y="2148205"/>
            <a:ext cx="5248275" cy="4572000"/>
          </a:xfrm>
          <a:prstGeom prst="rect">
            <a:avLst/>
          </a:prstGeom>
        </p:spPr>
      </p:pic>
      <p:pic>
        <p:nvPicPr>
          <p:cNvPr id="8" name="Content Placeholder 7"/>
          <p:cNvPicPr>
            <a:picLocks noChangeAspect="1"/>
          </p:cNvPicPr>
          <p:nvPr>
            <p:ph sz="half" idx="2"/>
          </p:nvPr>
        </p:nvPicPr>
        <p:blipFill>
          <a:blip r:embed="rId2"/>
          <a:stretch>
            <a:fillRect/>
          </a:stretch>
        </p:blipFill>
        <p:spPr>
          <a:xfrm>
            <a:off x="7179945" y="3012440"/>
            <a:ext cx="2962275" cy="1571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63195"/>
            <a:ext cx="10972800" cy="1630680"/>
          </a:xfrm>
        </p:spPr>
        <p:txBody>
          <a:bodyPr/>
          <a:p>
            <a:br>
              <a:rPr lang="en-US" altLang="en-US" sz="1800"/>
            </a:br>
            <a:r>
              <a:rPr lang="en-US" altLang="en-US" sz="2000" b="1"/>
              <a:t>Solving the n-Queens Problem using Local Search</a:t>
            </a:r>
            <a:br>
              <a:rPr lang="en-US" altLang="en-US" sz="2000" b="1"/>
            </a:br>
            <a:r>
              <a:rPr lang="en-US" altLang="en-US" sz="1400"/>
              <a:t>Task 5: Simulated Annealing [10 Points]</a:t>
            </a:r>
            <a:br>
              <a:rPr lang="en-US" altLang="en-US" sz="1400"/>
            </a:br>
            <a:r>
              <a:rPr lang="en-US" altLang="en-US" sz="1400"/>
              <a:t>Simulated annealing is a form of stochastic hill climbing that avoid local optima by also allowing downhill moves with a probability proportional to a temperature. The temperature is decreased in every iteration following an annealing schedule. You have to experiment with the annealing schedule (Google to find guidance on this).</a:t>
            </a:r>
            <a:br>
              <a:rPr lang="en-US" altLang="en-US" sz="1400"/>
            </a:br>
            <a:r>
              <a:rPr lang="en-US" altLang="en-US" sz="1400"/>
              <a:t>Implement simulated annealing for the n-Queens problem.</a:t>
            </a:r>
            <a:br>
              <a:rPr lang="en-US" altLang="en-US" sz="1400"/>
            </a:br>
            <a:r>
              <a:rPr lang="en-US" altLang="en-US" sz="1400"/>
              <a:t>Create a visualization of the search process (a line chart of how the number if conflict changes as the algorithm progrsses).</a:t>
            </a:r>
            <a:br>
              <a:rPr lang="en-US" altLang="en-US" sz="1400"/>
            </a:br>
            <a:r>
              <a:rPr lang="en-US" altLang="en-US" sz="1400"/>
              <a:t>Use this visualization for experiments with different choices for the annealing schedule and discuss what you have learned.</a:t>
            </a:r>
            <a:endParaRPr lang="en-US" altLang="en-US" sz="1400"/>
          </a:p>
        </p:txBody>
      </p:sp>
      <p:pic>
        <p:nvPicPr>
          <p:cNvPr id="4" name="Content Placeholder 3"/>
          <p:cNvPicPr>
            <a:picLocks noChangeAspect="1"/>
          </p:cNvPicPr>
          <p:nvPr>
            <p:ph sz="half" idx="1"/>
          </p:nvPr>
        </p:nvPicPr>
        <p:blipFill>
          <a:blip r:embed="rId1"/>
          <a:stretch>
            <a:fillRect/>
          </a:stretch>
        </p:blipFill>
        <p:spPr>
          <a:xfrm>
            <a:off x="609600" y="2200910"/>
            <a:ext cx="5384800" cy="2124710"/>
          </a:xfrm>
          <a:prstGeom prst="rect">
            <a:avLst/>
          </a:prstGeom>
        </p:spPr>
      </p:pic>
      <p:pic>
        <p:nvPicPr>
          <p:cNvPr id="9" name="Content Placeholder 8"/>
          <p:cNvPicPr>
            <a:picLocks noChangeAspect="1"/>
          </p:cNvPicPr>
          <p:nvPr>
            <p:ph sz="half" idx="2"/>
          </p:nvPr>
        </p:nvPicPr>
        <p:blipFill>
          <a:blip r:embed="rId2"/>
          <a:stretch>
            <a:fillRect/>
          </a:stretch>
        </p:blipFill>
        <p:spPr>
          <a:xfrm>
            <a:off x="609600" y="4333875"/>
            <a:ext cx="5384800" cy="1277620"/>
          </a:xfrm>
          <a:prstGeom prst="rect">
            <a:avLst/>
          </a:prstGeom>
        </p:spPr>
      </p:pic>
      <p:pic>
        <p:nvPicPr>
          <p:cNvPr id="10" name="Picture 9"/>
          <p:cNvPicPr>
            <a:picLocks noChangeAspect="1"/>
          </p:cNvPicPr>
          <p:nvPr/>
        </p:nvPicPr>
        <p:blipFill>
          <a:blip r:embed="rId3"/>
          <a:stretch>
            <a:fillRect/>
          </a:stretch>
        </p:blipFill>
        <p:spPr>
          <a:xfrm>
            <a:off x="609600" y="5611495"/>
            <a:ext cx="4067175" cy="1095375"/>
          </a:xfrm>
          <a:prstGeom prst="rect">
            <a:avLst/>
          </a:prstGeom>
        </p:spPr>
      </p:pic>
      <p:pic>
        <p:nvPicPr>
          <p:cNvPr id="11" name="Picture 10"/>
          <p:cNvPicPr>
            <a:picLocks noChangeAspect="1"/>
          </p:cNvPicPr>
          <p:nvPr/>
        </p:nvPicPr>
        <p:blipFill>
          <a:blip r:embed="rId4"/>
          <a:stretch>
            <a:fillRect/>
          </a:stretch>
        </p:blipFill>
        <p:spPr>
          <a:xfrm>
            <a:off x="6506845" y="2200910"/>
            <a:ext cx="4219575" cy="45624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circle(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circle(in)">
                                      <p:cBhvr>
                                        <p:cTn id="22" dur="20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circle(in)">
                                      <p:cBhvr>
                                        <p:cTn id="2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Title 8"/>
          <p:cNvSpPr>
            <a:spLocks noGrp="1"/>
          </p:cNvSpPr>
          <p:nvPr>
            <p:ph type="title"/>
          </p:nvPr>
        </p:nvSpPr>
        <p:spPr>
          <a:xfrm>
            <a:off x="609600" y="3137535"/>
            <a:ext cx="10972800" cy="582613"/>
          </a:xfrm>
        </p:spPr>
        <p:txBody>
          <a:bodyPr/>
          <a:p>
            <a:r>
              <a:rPr lang="vi-VN" altLang="en-US"/>
              <a:t>Cảm ơn thầy </a:t>
            </a:r>
            <a:r>
              <a:rPr lang="vi-VN" altLang="en-US"/>
              <a:t>và các bạn đã theo dõi và lắng </a:t>
            </a:r>
            <a:r>
              <a:rPr lang="vi-VN" altLang="en-US"/>
              <a:t>nghe</a:t>
            </a:r>
            <a:endParaRPr lang="vi-VN" altLang="en-US"/>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Title 7"/>
          <p:cNvSpPr>
            <a:spLocks noGrp="1" noChangeArrowheads="1"/>
          </p:cNvSpPr>
          <p:nvPr>
            <p:ph type="ctrTitle"/>
          </p:nvPr>
        </p:nvSpPr>
        <p:spPr/>
        <p:txBody>
          <a:bodyPr/>
          <a:p>
            <a:pPr algn="ctr"/>
            <a:r>
              <a:rPr lang="vi-VN" altLang="en-US"/>
              <a:t>LOCAL SEARCH:</a:t>
            </a:r>
            <a:endParaRPr lang="vi-VN" altLang="en-US"/>
          </a:p>
        </p:txBody>
      </p:sp>
      <p:sp>
        <p:nvSpPr>
          <p:cNvPr id="9" name="Subtitle 8"/>
          <p:cNvSpPr>
            <a:spLocks noGrp="1" noChangeArrowheads="1"/>
          </p:cNvSpPr>
          <p:nvPr>
            <p:ph type="subTitle" idx="1"/>
          </p:nvPr>
        </p:nvSpPr>
        <p:spPr>
          <a:xfrm>
            <a:off x="2057400" y="2927350"/>
            <a:ext cx="9218295" cy="2357120"/>
          </a:xfrm>
        </p:spPr>
        <p:txBody>
          <a:bodyPr/>
          <a:p>
            <a:pPr marL="342900" indent="-342900" algn="ctr">
              <a:buFont typeface="Arial" panose="020B0604020202020204" pitchFamily="34" charset="0"/>
              <a:buChar char="•"/>
            </a:pPr>
            <a:r>
              <a:rPr lang="en-US" altLang="en-US" sz="2400">
                <a:sym typeface="+mn-ea"/>
              </a:rPr>
              <a:t>Solving the Traveling Salesman Problem using Local Search</a:t>
            </a:r>
            <a:endParaRPr lang="en-US" altLang="en-US" sz="2400">
              <a:sym typeface="+mn-ea"/>
            </a:endParaRPr>
          </a:p>
          <a:p>
            <a:pPr marL="342900" indent="-342900" algn="ctr">
              <a:buFont typeface="Arial" panose="020B0604020202020204" pitchFamily="34" charset="0"/>
              <a:buChar char="•"/>
            </a:pPr>
            <a:r>
              <a:rPr lang="en-US" altLang="en-US" sz="2400">
                <a:sym typeface="+mn-ea"/>
              </a:rPr>
              <a:t>Solving the n-Queens Problem using Local Search</a:t>
            </a:r>
            <a:endParaRPr lang="en-US" altLang="en-US" sz="240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ircle(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circle(in)">
                                      <p:cBhvr>
                                        <p:cTn id="12" dur="20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circle(in)">
                                      <p:cBhvr>
                                        <p:cTn id="17" dur="20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build="p"/>
      <p:bldP spid="9"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28600"/>
            <a:ext cx="10972800" cy="1189355"/>
          </a:xfrm>
        </p:spPr>
        <p:txBody>
          <a:bodyPr/>
          <a:p>
            <a:br>
              <a:rPr lang="en-US" altLang="en-US" sz="1800"/>
            </a:br>
            <a:r>
              <a:rPr lang="en-US" altLang="en-US" sz="2000" b="1"/>
              <a:t>Solving the Traveling Salesman Problem using Local Search</a:t>
            </a:r>
            <a:br>
              <a:rPr lang="en-US" altLang="en-US" sz="2000" b="1"/>
            </a:br>
            <a:r>
              <a:rPr lang="en-US" altLang="en-US" sz="1800"/>
              <a:t>Steepest-ascend Hill Climbing Search [3 Points]</a:t>
            </a:r>
            <a:br>
              <a:rPr lang="en-US" altLang="en-US" sz="1800"/>
            </a:br>
            <a:r>
              <a:rPr lang="en-US" altLang="en-US" sz="1800"/>
              <a:t>Calculate the objective function for all local moves (move each queen within its column) and always choose the best among all local moves.</a:t>
            </a:r>
            <a:br>
              <a:rPr lang="en-US" altLang="en-US" sz="2800"/>
            </a:br>
            <a:endParaRPr lang="en-US" altLang="en-US" sz="2800"/>
          </a:p>
        </p:txBody>
      </p:sp>
      <p:pic>
        <p:nvPicPr>
          <p:cNvPr id="13" name="Content Placeholder 12"/>
          <p:cNvPicPr>
            <a:picLocks noChangeAspect="1"/>
          </p:cNvPicPr>
          <p:nvPr>
            <p:ph sz="half" idx="2"/>
          </p:nvPr>
        </p:nvPicPr>
        <p:blipFill>
          <a:blip r:embed="rId1"/>
          <a:stretch>
            <a:fillRect/>
          </a:stretch>
        </p:blipFill>
        <p:spPr>
          <a:xfrm>
            <a:off x="6214110" y="1616075"/>
            <a:ext cx="5156200" cy="5048885"/>
          </a:xfrm>
          <a:prstGeom prst="rect">
            <a:avLst/>
          </a:prstGeom>
        </p:spPr>
      </p:pic>
      <p:pic>
        <p:nvPicPr>
          <p:cNvPr id="11" name="Content Placeholder 10"/>
          <p:cNvPicPr>
            <a:picLocks noChangeAspect="1"/>
          </p:cNvPicPr>
          <p:nvPr>
            <p:ph sz="half" idx="1"/>
          </p:nvPr>
        </p:nvPicPr>
        <p:blipFill>
          <a:blip r:embed="rId2"/>
          <a:stretch>
            <a:fillRect/>
          </a:stretch>
        </p:blipFill>
        <p:spPr>
          <a:xfrm>
            <a:off x="953770" y="1615440"/>
            <a:ext cx="4695825" cy="50501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circle(in)">
                                      <p:cBhvr>
                                        <p:cTn id="1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28600"/>
            <a:ext cx="10972800" cy="1189355"/>
          </a:xfrm>
        </p:spPr>
        <p:txBody>
          <a:bodyPr/>
          <a:p>
            <a:br>
              <a:rPr lang="en-US" altLang="en-US" sz="1800"/>
            </a:br>
            <a:r>
              <a:rPr lang="en-US" altLang="en-US" sz="2000" b="1"/>
              <a:t>Solving the Traveling Salesman Problem using Local Search</a:t>
            </a:r>
            <a:br>
              <a:rPr lang="en-US" altLang="en-US" sz="2000" b="1"/>
            </a:br>
            <a:r>
              <a:rPr lang="en-US" altLang="en-US" sz="1800"/>
              <a:t>Steepest-ascend Hill Climbing Search with Random Restarts [1 Point]</a:t>
            </a:r>
            <a:br>
              <a:rPr lang="en-US" altLang="en-US" sz="1800"/>
            </a:br>
            <a:r>
              <a:rPr lang="en-US" altLang="en-US" sz="1800"/>
              <a:t>Steepest-ascend with random restarts.</a:t>
            </a:r>
            <a:br>
              <a:rPr lang="en-US" altLang="en-US" sz="2800"/>
            </a:br>
            <a:endParaRPr lang="en-US" altLang="en-US" sz="2800"/>
          </a:p>
        </p:txBody>
      </p:sp>
      <p:pic>
        <p:nvPicPr>
          <p:cNvPr id="5" name="Content Placeholder 4"/>
          <p:cNvPicPr>
            <a:picLocks noChangeAspect="1"/>
          </p:cNvPicPr>
          <p:nvPr>
            <p:ph sz="half" idx="1"/>
          </p:nvPr>
        </p:nvPicPr>
        <p:blipFill>
          <a:blip r:embed="rId1"/>
          <a:stretch>
            <a:fillRect/>
          </a:stretch>
        </p:blipFill>
        <p:spPr>
          <a:xfrm>
            <a:off x="948690" y="1616075"/>
            <a:ext cx="4705350" cy="5048885"/>
          </a:xfrm>
          <a:prstGeom prst="rect">
            <a:avLst/>
          </a:prstGeom>
        </p:spPr>
      </p:pic>
      <p:pic>
        <p:nvPicPr>
          <p:cNvPr id="7" name="Content Placeholder 6"/>
          <p:cNvPicPr>
            <a:picLocks noChangeAspect="1"/>
          </p:cNvPicPr>
          <p:nvPr>
            <p:ph sz="half" idx="2"/>
          </p:nvPr>
        </p:nvPicPr>
        <p:blipFill>
          <a:blip r:embed="rId2"/>
          <a:stretch>
            <a:fillRect/>
          </a:stretch>
        </p:blipFill>
        <p:spPr>
          <a:xfrm>
            <a:off x="6607810" y="1616075"/>
            <a:ext cx="4563745" cy="5048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28600"/>
            <a:ext cx="10972800" cy="1189355"/>
          </a:xfrm>
        </p:spPr>
        <p:txBody>
          <a:bodyPr/>
          <a:p>
            <a:br>
              <a:rPr lang="en-US" altLang="en-US" sz="1800"/>
            </a:br>
            <a:r>
              <a:rPr lang="en-US" altLang="en-US" sz="2000" b="1"/>
              <a:t>Solving the Traveling Salesman Problem using Local Search</a:t>
            </a:r>
            <a:br>
              <a:rPr lang="en-US" altLang="en-US" sz="2000" b="1"/>
            </a:br>
            <a:r>
              <a:rPr lang="en-US" altLang="en-US" sz="1800"/>
              <a:t>Stochastic Hill Climbing [1 Points]</a:t>
            </a:r>
            <a:br>
              <a:rPr lang="en-US" altLang="en-US" sz="1800"/>
            </a:br>
            <a:r>
              <a:rPr lang="en-US" altLang="en-US" sz="1800"/>
              <a:t>Chooses randomly from among all uphill moves.</a:t>
            </a:r>
            <a:br>
              <a:rPr lang="en-US" altLang="en-US" sz="1800"/>
            </a:br>
            <a:endParaRPr lang="en-US" altLang="en-US" sz="1800"/>
          </a:p>
        </p:txBody>
      </p:sp>
      <p:pic>
        <p:nvPicPr>
          <p:cNvPr id="4" name="Content Placeholder 3"/>
          <p:cNvPicPr>
            <a:picLocks noChangeAspect="1"/>
          </p:cNvPicPr>
          <p:nvPr>
            <p:ph sz="half" idx="1"/>
          </p:nvPr>
        </p:nvPicPr>
        <p:blipFill>
          <a:blip r:embed="rId1"/>
          <a:stretch>
            <a:fillRect/>
          </a:stretch>
        </p:blipFill>
        <p:spPr>
          <a:xfrm>
            <a:off x="1315720" y="1616075"/>
            <a:ext cx="3971925" cy="5048250"/>
          </a:xfrm>
          <a:prstGeom prst="rect">
            <a:avLst/>
          </a:prstGeom>
        </p:spPr>
      </p:pic>
      <p:pic>
        <p:nvPicPr>
          <p:cNvPr id="8" name="Content Placeholder 7"/>
          <p:cNvPicPr>
            <a:picLocks noChangeAspect="1"/>
          </p:cNvPicPr>
          <p:nvPr>
            <p:ph sz="half" idx="2"/>
          </p:nvPr>
        </p:nvPicPr>
        <p:blipFill>
          <a:blip r:embed="rId2"/>
          <a:stretch>
            <a:fillRect/>
          </a:stretch>
        </p:blipFill>
        <p:spPr>
          <a:xfrm>
            <a:off x="6698615" y="1616075"/>
            <a:ext cx="4381500" cy="5048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28600"/>
            <a:ext cx="10972800" cy="1189355"/>
          </a:xfrm>
        </p:spPr>
        <p:txBody>
          <a:bodyPr/>
          <a:p>
            <a:br>
              <a:rPr lang="en-US" altLang="en-US" sz="1800"/>
            </a:br>
            <a:r>
              <a:rPr lang="en-US" altLang="en-US" sz="2000" b="1"/>
              <a:t>Solving the Traveling Salesman Problem using Local Search</a:t>
            </a:r>
            <a:br>
              <a:rPr lang="en-US" altLang="en-US" sz="2000" b="1"/>
            </a:br>
            <a:r>
              <a:rPr lang="en-US" altLang="en-US" sz="1800"/>
              <a:t>First-choice Hill Climbing [1 Point]</a:t>
            </a:r>
            <a:br>
              <a:rPr lang="en-US" altLang="en-US" sz="1800"/>
            </a:br>
            <a:r>
              <a:rPr lang="en-US" altLang="en-US" sz="1800"/>
              <a:t>First-choice hill climbing is a type of stochastic hill climbing that generates one random local neighbor at a time and accept it if it has a better objective function value than the current state.</a:t>
            </a:r>
            <a:br>
              <a:rPr lang="en-US" altLang="en-US" sz="1800"/>
            </a:br>
            <a:endParaRPr lang="en-US" altLang="en-US" sz="1800"/>
          </a:p>
        </p:txBody>
      </p:sp>
      <p:pic>
        <p:nvPicPr>
          <p:cNvPr id="5" name="Content Placeholder 4"/>
          <p:cNvPicPr>
            <a:picLocks noChangeAspect="1"/>
          </p:cNvPicPr>
          <p:nvPr>
            <p:ph sz="half" idx="1"/>
          </p:nvPr>
        </p:nvPicPr>
        <p:blipFill>
          <a:blip r:embed="rId1"/>
          <a:stretch>
            <a:fillRect/>
          </a:stretch>
        </p:blipFill>
        <p:spPr>
          <a:xfrm>
            <a:off x="1363345" y="1616075"/>
            <a:ext cx="3876675" cy="5047615"/>
          </a:xfrm>
          <a:prstGeom prst="rect">
            <a:avLst/>
          </a:prstGeom>
        </p:spPr>
      </p:pic>
      <p:pic>
        <p:nvPicPr>
          <p:cNvPr id="7" name="Content Placeholder 6"/>
          <p:cNvPicPr>
            <a:picLocks noChangeAspect="1"/>
          </p:cNvPicPr>
          <p:nvPr>
            <p:ph sz="half" idx="2"/>
          </p:nvPr>
        </p:nvPicPr>
        <p:blipFill>
          <a:blip r:embed="rId2"/>
          <a:stretch>
            <a:fillRect/>
          </a:stretch>
        </p:blipFill>
        <p:spPr>
          <a:xfrm>
            <a:off x="7113270" y="1616710"/>
            <a:ext cx="3552825" cy="5047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28600"/>
            <a:ext cx="10972800" cy="1189355"/>
          </a:xfrm>
        </p:spPr>
        <p:txBody>
          <a:bodyPr/>
          <a:p>
            <a:br>
              <a:rPr lang="en-US" altLang="en-US" sz="1800"/>
            </a:br>
            <a:r>
              <a:rPr lang="en-US" altLang="en-US" sz="2000" b="1"/>
              <a:t>Solving the Traveling Salesman Problem using Local Search</a:t>
            </a:r>
            <a:br>
              <a:rPr lang="en-US" altLang="en-US" sz="2000" b="1"/>
            </a:br>
            <a:r>
              <a:rPr lang="en-US" altLang="en-US" sz="1800"/>
              <a:t>Simulated Annealing [2 Points]</a:t>
            </a:r>
            <a:br>
              <a:rPr lang="en-US" altLang="en-US" sz="1800"/>
            </a:br>
            <a:endParaRPr lang="en-US" altLang="en-US" sz="1800"/>
          </a:p>
        </p:txBody>
      </p:sp>
      <p:pic>
        <p:nvPicPr>
          <p:cNvPr id="4" name="Content Placeholder 3"/>
          <p:cNvPicPr>
            <a:picLocks noChangeAspect="1"/>
          </p:cNvPicPr>
          <p:nvPr>
            <p:ph sz="half" idx="1"/>
          </p:nvPr>
        </p:nvPicPr>
        <p:blipFill>
          <a:blip r:embed="rId1"/>
          <a:stretch>
            <a:fillRect/>
          </a:stretch>
        </p:blipFill>
        <p:spPr>
          <a:xfrm>
            <a:off x="1010920" y="1616710"/>
            <a:ext cx="4581525" cy="5047615"/>
          </a:xfrm>
          <a:prstGeom prst="rect">
            <a:avLst/>
          </a:prstGeom>
        </p:spPr>
      </p:pic>
      <p:pic>
        <p:nvPicPr>
          <p:cNvPr id="8" name="Content Placeholder 7"/>
          <p:cNvPicPr>
            <a:picLocks noChangeAspect="1"/>
          </p:cNvPicPr>
          <p:nvPr>
            <p:ph sz="half" idx="2"/>
          </p:nvPr>
        </p:nvPicPr>
        <p:blipFill>
          <a:blip r:embed="rId2"/>
          <a:stretch>
            <a:fillRect/>
          </a:stretch>
        </p:blipFill>
        <p:spPr>
          <a:xfrm>
            <a:off x="6222365" y="1616710"/>
            <a:ext cx="5334000" cy="5047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circle(in)">
                                      <p:cBhvr>
                                        <p:cTn id="1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28600"/>
            <a:ext cx="10972800" cy="1189355"/>
          </a:xfrm>
        </p:spPr>
        <p:txBody>
          <a:bodyPr/>
          <a:p>
            <a:br>
              <a:rPr lang="en-US" altLang="en-US" sz="1800"/>
            </a:br>
            <a:r>
              <a:rPr lang="en-US" altLang="en-US" sz="2000" b="1"/>
              <a:t>Solving the Traveling Salesman Problem using Local Search</a:t>
            </a:r>
            <a:br>
              <a:rPr lang="en-US" altLang="en-US" sz="2000" b="1"/>
            </a:br>
            <a:r>
              <a:rPr lang="en-US" altLang="en-US" sz="1800"/>
              <a:t>Compare Performance [2 Points]</a:t>
            </a:r>
            <a:br>
              <a:rPr lang="en-US" altLang="en-US" sz="1800"/>
            </a:br>
            <a:r>
              <a:rPr lang="en-US" altLang="en-US" sz="1800"/>
              <a:t>Use runtime, scalability (number of cities), and best objective function value to compare the algorithms on boards of different sizes.</a:t>
            </a:r>
            <a:br>
              <a:rPr lang="en-US" altLang="en-US" sz="1800"/>
            </a:br>
            <a:r>
              <a:rPr lang="en-US" altLang="en-US" sz="1800"/>
              <a:t>For timing you can use the time package.</a:t>
            </a:r>
            <a:br>
              <a:rPr lang="en-US" altLang="en-US" sz="1800"/>
            </a:br>
            <a:endParaRPr lang="en-US" altLang="en-US" sz="1800"/>
          </a:p>
        </p:txBody>
      </p:sp>
      <p:pic>
        <p:nvPicPr>
          <p:cNvPr id="5" name="Content Placeholder 4"/>
          <p:cNvPicPr>
            <a:picLocks noChangeAspect="1"/>
          </p:cNvPicPr>
          <p:nvPr>
            <p:ph sz="half" idx="1"/>
          </p:nvPr>
        </p:nvPicPr>
        <p:blipFill>
          <a:blip r:embed="rId1"/>
          <a:stretch>
            <a:fillRect/>
          </a:stretch>
        </p:blipFill>
        <p:spPr>
          <a:xfrm>
            <a:off x="1456055" y="1617345"/>
            <a:ext cx="3429000" cy="5046980"/>
          </a:xfrm>
          <a:prstGeom prst="rect">
            <a:avLst/>
          </a:prstGeom>
        </p:spPr>
      </p:pic>
      <p:pic>
        <p:nvPicPr>
          <p:cNvPr id="7" name="Content Placeholder 6"/>
          <p:cNvPicPr>
            <a:picLocks noChangeAspect="1"/>
          </p:cNvPicPr>
          <p:nvPr>
            <p:ph sz="half" idx="2"/>
          </p:nvPr>
        </p:nvPicPr>
        <p:blipFill>
          <a:blip r:embed="rId2"/>
          <a:stretch>
            <a:fillRect/>
          </a:stretch>
        </p:blipFill>
        <p:spPr>
          <a:xfrm>
            <a:off x="7031990" y="1616710"/>
            <a:ext cx="3714750" cy="5047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28600"/>
            <a:ext cx="10972800" cy="1189355"/>
          </a:xfrm>
        </p:spPr>
        <p:txBody>
          <a:bodyPr/>
          <a:p>
            <a:br>
              <a:rPr lang="en-US" altLang="en-US" sz="1800"/>
            </a:br>
            <a:r>
              <a:rPr lang="en-US" altLang="en-US" sz="2000" b="1"/>
              <a:t>Solving the Traveling Salesman Problem using Local Search</a:t>
            </a:r>
            <a:br>
              <a:rPr lang="en-US" altLang="en-US" sz="2000" b="1"/>
            </a:br>
            <a:r>
              <a:rPr lang="en-US" altLang="en-US" sz="1800"/>
              <a:t>Compare Performance [2 Points]</a:t>
            </a:r>
            <a:br>
              <a:rPr lang="en-US" altLang="en-US" sz="1800"/>
            </a:br>
            <a:r>
              <a:rPr lang="en-US" altLang="en-US" sz="1800"/>
              <a:t>Use runtime, scalability (number of cities), and best objective function value to compare the algorithms on boards of different sizes.</a:t>
            </a:r>
            <a:br>
              <a:rPr lang="en-US" altLang="en-US" sz="1800"/>
            </a:br>
            <a:r>
              <a:rPr lang="en-US" altLang="en-US" sz="1800"/>
              <a:t>For timing you can use the time package.</a:t>
            </a:r>
            <a:br>
              <a:rPr lang="en-US" altLang="en-US" sz="1800"/>
            </a:br>
            <a:endParaRPr lang="en-US" altLang="en-US" sz="1800"/>
          </a:p>
        </p:txBody>
      </p:sp>
      <p:pic>
        <p:nvPicPr>
          <p:cNvPr id="10" name="Content Placeholder 9"/>
          <p:cNvPicPr>
            <a:picLocks noChangeAspect="1"/>
          </p:cNvPicPr>
          <p:nvPr>
            <p:ph sz="half" idx="1"/>
          </p:nvPr>
        </p:nvPicPr>
        <p:blipFill>
          <a:blip r:embed="rId1"/>
          <a:stretch>
            <a:fillRect/>
          </a:stretch>
        </p:blipFill>
        <p:spPr>
          <a:xfrm>
            <a:off x="1191895" y="1616075"/>
            <a:ext cx="4219575" cy="5048885"/>
          </a:xfrm>
          <a:prstGeom prst="rect">
            <a:avLst/>
          </a:prstGeom>
        </p:spPr>
      </p:pic>
      <p:pic>
        <p:nvPicPr>
          <p:cNvPr id="12" name="Content Placeholder 11"/>
          <p:cNvPicPr>
            <a:picLocks noChangeAspect="1"/>
          </p:cNvPicPr>
          <p:nvPr>
            <p:ph sz="half" idx="2"/>
          </p:nvPr>
        </p:nvPicPr>
        <p:blipFill>
          <a:blip r:embed="rId2"/>
          <a:stretch>
            <a:fillRect/>
          </a:stretch>
        </p:blipFill>
        <p:spPr>
          <a:xfrm>
            <a:off x="6817995" y="1615440"/>
            <a:ext cx="4143375" cy="50495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circle(in)">
                                      <p:cBhvr>
                                        <p:cTn id="12" dur="2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circle(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4855</Words>
  <Application>WPS Presentation</Application>
  <PresentationFormat>Widescreen</PresentationFormat>
  <Paragraphs>42</Paragraphs>
  <Slides>17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Arial</vt:lpstr>
      <vt:lpstr>SimSun</vt:lpstr>
      <vt:lpstr>Wingdings</vt:lpstr>
      <vt:lpstr>Microsoft YaHei</vt:lpstr>
      <vt:lpstr>Arial Unicode MS</vt:lpstr>
      <vt:lpstr>Calibri</vt:lpstr>
      <vt:lpstr>Gear Drives</vt:lpstr>
      <vt:lpstr>LOCAL SEARCH </vt:lpstr>
      <vt:lpstr>LOCAL SEARCH </vt:lpstr>
      <vt:lpstr> Solving the Traveling Salesman Problem using Local Search Steepest-ascend Hill Climbing Search [3 Points] Calculate the objective function for all local moves (move each queen within its column) and always choose the best among all local moves. </vt:lpstr>
      <vt:lpstr> Solving the Traveling Salesman Problem using Local Search Steepest-ascend Hill Climbing Search with Random Restarts [1 Point] Steepest-ascend with random restarts. </vt:lpstr>
      <vt:lpstr> Solving the Traveling Salesman Problem using Local Search Stochastic Hill Climbing [1 Points] Chooses randomly from among all uphill moves. </vt:lpstr>
      <vt:lpstr> Solving the Traveling Salesman Problem using Local Search First-choice Hill Climbing [1 Point] First-choice hill climbing is a type of stochastic hill climbing that generates one random local neighbor at a time and accept it if it has a better objective function value than the current state. </vt:lpstr>
      <vt:lpstr> Solving the Traveling Salesman Problem using Local Search Simulated Annealing [2 Points] </vt:lpstr>
      <vt:lpstr> Solving the Traveling Salesman Problem using Local Search Compare Performance [2 Points] Use runtime, scalability (number of cities), and best objective function value to compare the algorithms on boards of different sizes. For timing you can use the time package. </vt:lpstr>
      <vt:lpstr> Solving the Traveling Salesman Problem using Local Search Compare Performance [2 Points] Use runtime, scalability (number of cities), and best objective function value to compare the algorithms on boards of different sizes. For timing you can use the time package. </vt:lpstr>
      <vt:lpstr> Solving the Traveling Salesman Problem using Local Search Compare Performance [2 Points] Use runtime, scalability (number of cities), and best objective function value to compare the algorithms on boards of different sizes. For timing you can use the time package. </vt:lpstr>
      <vt:lpstr> Solving the Traveling Salesman Problem using Local Search Bonus: Genetic Algorithm [+1 Point]. </vt:lpstr>
      <vt:lpstr> Solving the Traveling Salesman Problem using Local Search Compare Performance [2 Points] Use runtime, scalability (number of cities), and best objective function value to compare the algorithms on boards of different sizes. For timing you can use the time package. </vt:lpstr>
      <vt:lpstr> Solving the n-Queens Problem using Local Search Task 1: Steepest-ascend Hill Climbing Search [20 Points] Calculate the objective function for all local moves (see definition of local moves above) and always choose the best among all local moves. If there are no local moves that improve the objective, then you have reached a local optimum. </vt:lpstr>
      <vt:lpstr> Solving the n-Queens Problem using Local Search Task 3: Stochastic Hill Climbing 2 [20 Points] A popular version of stochastic hill climbing generates only a single random local neighbor at a time and accept it if it has a better objective function value than the current state. This is very efficient if each state has many possible successor states. This method is called "First-choice hill climbing" in the textbook. Notes: Detecting local optima is tricky! You can, for example, stop if you were not able to improve the objective function during the last tries. </vt:lpstr>
      <vt:lpstr> Solving the n-Queens Problem using Local Search Task 4: Hill Climbing Search with Random Restarts [10 Points] Hill climbing will often end up in local optima. Restart the each of the three hill climbing algorithm up to 100 times with a random board to find a better (hopefully optimal) solution. Note that restart just means to run the algorithm several times starting with a new random board.</vt:lpstr>
      <vt:lpstr> Solving the n-Queens Problem using Local Search Task 5: Simulated Annealing [10 Points] Simulated annealing is a form of stochastic hill climbing that avoid local optima by also allowing downhill moves with a probability proportional to a temperature. The temperature is decreased in every iteration following an annealing schedule. You have to experiment with the annealing schedule (Google to find guidance on this). Implement simulated annealing for the n-Queens problem. Create a visualization of the search process (a line chart of how the number if conflict changes as the algorithm progrsses). Use this visualization for experiments with different choices for the annealing schedule and discuss what you have learned.</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SEARCH </dc:title>
  <dc:creator>duyen</dc:creator>
  <cp:lastModifiedBy>duyen</cp:lastModifiedBy>
  <cp:revision>3</cp:revision>
  <dcterms:created xsi:type="dcterms:W3CDTF">2025-10-11T13:36:00Z</dcterms:created>
  <dcterms:modified xsi:type="dcterms:W3CDTF">2025-10-12T05:43:28Z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31F91F8CBC5146CCAB579BFF6772F3D2_11</vt:lpwstr>
  </property>
  <property fmtid="{D5CDD505-2E9C-101B-9397-08002B2CF9AE}" pid="3" name="KSOProductBuildVer">
    <vt:lpwstr>1033-12.2.0.21546</vt:lpwstr>
  </property>
</Properties>
</file>