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34" r:id="rId2"/>
    <p:sldId id="569" r:id="rId3"/>
    <p:sldId id="537" r:id="rId4"/>
    <p:sldId id="535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5" r:id="rId20"/>
    <p:sldId id="556" r:id="rId21"/>
    <p:sldId id="557" r:id="rId22"/>
    <p:sldId id="558" r:id="rId23"/>
    <p:sldId id="559" r:id="rId24"/>
    <p:sldId id="561" r:id="rId25"/>
    <p:sldId id="560" r:id="rId26"/>
    <p:sldId id="562" r:id="rId27"/>
    <p:sldId id="563" r:id="rId28"/>
    <p:sldId id="571" r:id="rId29"/>
    <p:sldId id="564" r:id="rId30"/>
    <p:sldId id="565" r:id="rId31"/>
    <p:sldId id="566" r:id="rId32"/>
    <p:sldId id="568" r:id="rId33"/>
    <p:sldId id="567" r:id="rId34"/>
    <p:sldId id="570" r:id="rId35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2256">
          <p15:clr>
            <a:srgbClr val="A4A3A4"/>
          </p15:clr>
        </p15:guide>
        <p15:guide id="4" pos="192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46"/>
    <a:srgbClr val="13F0B6"/>
    <a:srgbClr val="39FF4F"/>
    <a:srgbClr val="003366"/>
    <a:srgbClr val="FF204A"/>
    <a:srgbClr val="17FFEA"/>
    <a:srgbClr val="FF4342"/>
    <a:srgbClr val="030303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549"/>
  </p:normalViewPr>
  <p:slideViewPr>
    <p:cSldViewPr>
      <p:cViewPr>
        <p:scale>
          <a:sx n="94" d="100"/>
          <a:sy n="94" d="100"/>
        </p:scale>
        <p:origin x="1056" y="-136"/>
      </p:cViewPr>
      <p:guideLst>
        <p:guide orient="horz" pos="912"/>
        <p:guide orient="horz" pos="2880"/>
        <p:guide orient="horz" pos="2256"/>
        <p:guide pos="1920"/>
        <p:guide pos="14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752" y="-7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/>
            </a:lvl1pPr>
          </a:lstStyle>
          <a:p>
            <a:fld id="{91518750-F457-B341-9F07-6B957F51EBD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4632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6425"/>
            <a:ext cx="5032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/>
            </a:lvl1pPr>
          </a:lstStyle>
          <a:p>
            <a:fld id="{5AD73B75-5514-634D-93C0-7FBBD93E1B6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014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fld id="{16030AE9-2274-E442-908D-5F5AD7F6653C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682625"/>
            <a:ext cx="4667250" cy="350043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413250"/>
            <a:ext cx="5059362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 dirty="0">
              <a:latin typeface="Times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1082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6452"/>
            <a:ext cx="7772400" cy="553998"/>
          </a:xfrm>
        </p:spPr>
        <p:txBody>
          <a:bodyPr/>
          <a:lstStyle>
            <a:lvl1pPr>
              <a:defRPr>
                <a:solidFill>
                  <a:srgbClr val="FF434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0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685800"/>
            <a:ext cx="20193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905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204A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1pPr>
            <a:lvl2pPr>
              <a:defRPr sz="20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2pPr>
            <a:lvl3pPr>
              <a:defRPr sz="18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3pPr>
            <a:lvl4pPr>
              <a:defRPr sz="16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sz="1400" baseline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tr-TR" dirty="0" smtClean="0"/>
              <a:t>Click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1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80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5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1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609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pic>
        <p:nvPicPr>
          <p:cNvPr id="1028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4"/>
          <p:cNvSpPr txBox="1">
            <a:spLocks noChangeArrowheads="1"/>
          </p:cNvSpPr>
          <p:nvPr userDrawn="1"/>
        </p:nvSpPr>
        <p:spPr bwMode="auto">
          <a:xfrm>
            <a:off x="6451442" y="6611938"/>
            <a:ext cx="24913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r>
              <a:rPr lang="en-US" altLang="tr-TR" sz="1000" i="1" dirty="0" smtClean="0">
                <a:solidFill>
                  <a:srgbClr val="590000"/>
                </a:solidFill>
              </a:rPr>
              <a:t>Web</a:t>
            </a:r>
            <a:r>
              <a:rPr lang="en-US" altLang="tr-TR" sz="1000" i="1" baseline="0" dirty="0" smtClean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 smtClean="0">
                <a:solidFill>
                  <a:srgbClr val="590000"/>
                </a:solidFill>
              </a:rPr>
              <a:t>Teknolojileri</a:t>
            </a:r>
            <a:r>
              <a:rPr lang="en-US" altLang="tr-TR" sz="1000" i="1" baseline="0" dirty="0" smtClean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 smtClean="0">
                <a:solidFill>
                  <a:srgbClr val="590000"/>
                </a:solidFill>
              </a:rPr>
              <a:t>ve</a:t>
            </a:r>
            <a:r>
              <a:rPr lang="en-US" altLang="tr-TR" sz="1000" i="1" baseline="0" dirty="0" smtClean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 smtClean="0">
                <a:solidFill>
                  <a:srgbClr val="590000"/>
                </a:solidFill>
              </a:rPr>
              <a:t>Programlama</a:t>
            </a:r>
            <a:r>
              <a:rPr lang="en-US" altLang="tr-TR" sz="1000" i="1" dirty="0" smtClean="0">
                <a:solidFill>
                  <a:srgbClr val="590000"/>
                </a:solidFill>
              </a:rPr>
              <a:t>, 2016</a:t>
            </a:r>
            <a:endParaRPr lang="en-US" altLang="tr-TR" sz="1000" i="1" dirty="0">
              <a:solidFill>
                <a:srgbClr val="590000"/>
              </a:solidFill>
            </a:endParaRPr>
          </a:p>
        </p:txBody>
      </p:sp>
      <p:sp>
        <p:nvSpPr>
          <p:cNvPr id="1030" name="TextBox 5"/>
          <p:cNvSpPr txBox="1">
            <a:spLocks noChangeArrowheads="1"/>
          </p:cNvSpPr>
          <p:nvPr userDrawn="1"/>
        </p:nvSpPr>
        <p:spPr bwMode="auto">
          <a:xfrm>
            <a:off x="0" y="6611938"/>
            <a:ext cx="31470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r>
              <a:rPr lang="en-US" altLang="tr-TR" sz="1000" b="1" i="1" dirty="0" err="1">
                <a:solidFill>
                  <a:srgbClr val="590000"/>
                </a:solidFill>
              </a:rPr>
              <a:t>Ders</a:t>
            </a:r>
            <a:r>
              <a:rPr lang="en-US" altLang="tr-TR" sz="1000" b="1" i="1" dirty="0">
                <a:solidFill>
                  <a:srgbClr val="590000"/>
                </a:solidFill>
              </a:rPr>
              <a:t> </a:t>
            </a:r>
            <a:r>
              <a:rPr lang="en-US" altLang="tr-TR" sz="1000" b="1" i="1" dirty="0" err="1">
                <a:solidFill>
                  <a:srgbClr val="590000"/>
                </a:solidFill>
              </a:rPr>
              <a:t>Sunumu</a:t>
            </a:r>
            <a:r>
              <a:rPr lang="en-US" altLang="tr-TR" sz="1000" b="1" i="1" dirty="0">
                <a:solidFill>
                  <a:srgbClr val="590000"/>
                </a:solidFill>
              </a:rPr>
              <a:t>, </a:t>
            </a:r>
            <a:r>
              <a:rPr lang="en-US" altLang="tr-TR" sz="1000" b="1" i="1" dirty="0" err="1" smtClean="0">
                <a:solidFill>
                  <a:srgbClr val="590000"/>
                </a:solidFill>
              </a:rPr>
              <a:t>Yrd</a:t>
            </a:r>
            <a:r>
              <a:rPr lang="en-US" altLang="tr-TR" sz="1000" b="1" i="1" dirty="0" smtClean="0">
                <a:solidFill>
                  <a:srgbClr val="590000"/>
                </a:solidFill>
              </a:rPr>
              <a:t>. </a:t>
            </a:r>
            <a:r>
              <a:rPr lang="en-US" altLang="tr-TR" sz="1000" b="1" i="1" dirty="0" err="1" smtClean="0">
                <a:solidFill>
                  <a:srgbClr val="590000"/>
                </a:solidFill>
              </a:rPr>
              <a:t>Doç</a:t>
            </a:r>
            <a:r>
              <a:rPr lang="en-US" altLang="tr-TR" sz="1000" b="1" i="1" dirty="0" smtClean="0">
                <a:solidFill>
                  <a:srgbClr val="590000"/>
                </a:solidFill>
              </a:rPr>
              <a:t>.</a:t>
            </a:r>
            <a:r>
              <a:rPr lang="en-US" altLang="tr-TR" sz="1000" b="1" i="1" baseline="0" dirty="0" smtClean="0">
                <a:solidFill>
                  <a:srgbClr val="590000"/>
                </a:solidFill>
              </a:rPr>
              <a:t> Dr. </a:t>
            </a:r>
            <a:r>
              <a:rPr lang="en-US" altLang="tr-TR" sz="1000" b="1" i="1" dirty="0" err="1" smtClean="0">
                <a:solidFill>
                  <a:srgbClr val="590000"/>
                </a:solidFill>
              </a:rPr>
              <a:t>Asım</a:t>
            </a:r>
            <a:r>
              <a:rPr lang="en-US" altLang="tr-TR" sz="1000" b="1" i="1" dirty="0" smtClean="0">
                <a:solidFill>
                  <a:srgbClr val="590000"/>
                </a:solidFill>
              </a:rPr>
              <a:t> </a:t>
            </a:r>
            <a:r>
              <a:rPr lang="en-US" altLang="tr-TR" sz="1000" b="1" i="1" dirty="0">
                <a:solidFill>
                  <a:srgbClr val="590000"/>
                </a:solidFill>
              </a:rPr>
              <a:t>Sinan YÜKSEL</a:t>
            </a:r>
          </a:p>
        </p:txBody>
      </p:sp>
      <p:pic>
        <p:nvPicPr>
          <p:cNvPr id="1031" name="Picture 2" descr="S__leyman_Demirel___niversitesi-logo-034BCFD506-seeklogo.com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5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dejitsu.com/" TargetMode="External"/><Relationship Id="rId4" Type="http://schemas.openxmlformats.org/officeDocument/2006/relationships/hyperlink" Target="https://www.openshift.com/" TargetMode="External"/><Relationship Id="rId5" Type="http://schemas.openxmlformats.org/officeDocument/2006/relationships/hyperlink" Target="https://aws.amazon.com/ec2/" TargetMode="External"/><Relationship Id="rId6" Type="http://schemas.openxmlformats.org/officeDocument/2006/relationships/hyperlink" Target="https://azure.microsoft.com/tr-tr/" TargetMode="External"/><Relationship Id="rId7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roku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goosej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bitbucket.org/" TargetMode="External"/><Relationship Id="rId6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tr.html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www.reddit.com/" TargetMode="External"/><Relationship Id="rId6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4" Type="http://schemas.openxmlformats.org/officeDocument/2006/relationships/hyperlink" Target="https://angular.io/" TargetMode="External"/><Relationship Id="rId5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396875" y="6683375"/>
            <a:ext cx="184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endParaRPr lang="tr-TR" altLang="tr-TR"/>
          </a:p>
        </p:txBody>
      </p:sp>
      <p:sp>
        <p:nvSpPr>
          <p:cNvPr id="2" name="TextBox 1"/>
          <p:cNvSpPr txBox="1"/>
          <p:nvPr/>
        </p:nvSpPr>
        <p:spPr>
          <a:xfrm>
            <a:off x="396875" y="1219200"/>
            <a:ext cx="44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7475"/>
            <a:ext cx="9296400" cy="6943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0400" y="6467931"/>
            <a:ext cx="2029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Brush Script MT" charset="0"/>
                <a:ea typeface="Brush Script MT" charset="0"/>
                <a:cs typeface="Brush Script MT" charset="0"/>
              </a:rPr>
              <a:t>Tasarım</a:t>
            </a:r>
            <a:r>
              <a:rPr lang="en-US" sz="2200" i="1" dirty="0" smtClean="0">
                <a:latin typeface="Brush Script MT" charset="0"/>
                <a:ea typeface="Brush Script MT" charset="0"/>
                <a:cs typeface="Brush Script MT" charset="0"/>
              </a:rPr>
              <a:t>: Ali </a:t>
            </a:r>
            <a:r>
              <a:rPr lang="en-US" sz="2200" i="1" dirty="0" err="1" smtClean="0">
                <a:latin typeface="Brush Script MT" charset="0"/>
                <a:ea typeface="Brush Script MT" charset="0"/>
                <a:cs typeface="Brush Script MT" charset="0"/>
              </a:rPr>
              <a:t>Topal</a:t>
            </a:r>
            <a:endParaRPr lang="en-US" sz="2200" i="1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yazılım çatılarıyla birlikte uygulama mantığının ön tarafa çekilmesi (</a:t>
            </a:r>
            <a:r>
              <a:rPr lang="tr-TR" dirty="0" err="1" smtClean="0"/>
              <a:t>front-end</a:t>
            </a:r>
            <a:r>
              <a:rPr lang="tr-TR" dirty="0" smtClean="0"/>
              <a:t>) yönünde bir trend oluştu.</a:t>
            </a:r>
          </a:p>
          <a:p>
            <a:r>
              <a:rPr lang="tr-TR" dirty="0" smtClean="0"/>
              <a:t>Yani arka tarafta yapılan işlerin artık </a:t>
            </a:r>
            <a:r>
              <a:rPr lang="tr-TR" dirty="0" err="1" smtClean="0"/>
              <a:t>arayüz</a:t>
            </a:r>
            <a:r>
              <a:rPr lang="tr-TR" dirty="0" smtClean="0"/>
              <a:t> tarafında yapıldığını hayal edin.</a:t>
            </a:r>
          </a:p>
          <a:p>
            <a:r>
              <a:rPr lang="tr-TR" dirty="0" err="1" smtClean="0"/>
              <a:t>Angular</a:t>
            </a:r>
            <a:r>
              <a:rPr lang="tr-TR" dirty="0" smtClean="0"/>
              <a:t>, </a:t>
            </a:r>
            <a:r>
              <a:rPr lang="tr-TR" dirty="0" err="1" smtClean="0"/>
              <a:t>React</a:t>
            </a:r>
            <a:r>
              <a:rPr lang="tr-TR" dirty="0" smtClean="0"/>
              <a:t>, </a:t>
            </a:r>
            <a:r>
              <a:rPr lang="tr-TR" dirty="0" err="1" smtClean="0"/>
              <a:t>Backbone</a:t>
            </a:r>
            <a:r>
              <a:rPr lang="tr-TR" dirty="0" smtClean="0"/>
              <a:t>, </a:t>
            </a:r>
            <a:r>
              <a:rPr lang="tr-TR" dirty="0" err="1" smtClean="0"/>
              <a:t>Ember</a:t>
            </a:r>
            <a:r>
              <a:rPr lang="tr-TR" dirty="0" smtClean="0"/>
              <a:t> gibi çatılar bunların örnekleridir.</a:t>
            </a:r>
          </a:p>
          <a:p>
            <a:r>
              <a:rPr lang="tr-TR" dirty="0" smtClean="0"/>
              <a:t>Bu tarz bir yaklaşımın sebebi sunucu tarafındaki yükü hafifletmektir.</a:t>
            </a:r>
          </a:p>
          <a:p>
            <a:r>
              <a:rPr lang="tr-TR" dirty="0" smtClean="0"/>
              <a:t>Bu sayede maliyet de düşebilir.</a:t>
            </a:r>
          </a:p>
          <a:p>
            <a:r>
              <a:rPr lang="tr-TR" dirty="0" smtClean="0"/>
              <a:t>Yapılacak iş için gerekli işlemci gücünü sunucu yerine dış kaynaklardan sağlayarak (</a:t>
            </a:r>
            <a:r>
              <a:rPr lang="tr-TR" dirty="0" err="1" smtClean="0"/>
              <a:t>crowd</a:t>
            </a:r>
            <a:r>
              <a:rPr lang="tr-TR" dirty="0" smtClean="0"/>
              <a:t> </a:t>
            </a:r>
            <a:r>
              <a:rPr lang="tr-TR" dirty="0" err="1" smtClean="0"/>
              <a:t>sourcing</a:t>
            </a:r>
            <a:r>
              <a:rPr lang="tr-TR" dirty="0" smtClean="0"/>
              <a:t>) yük kullanıcı tarayıcısına aktarılır.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6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Serbest çalışıyorsanız, danışmanlık yapıyorsanız ya da küçük bir ekibin parçasıysanız çok fazla yeteneğe sahip olmak işinize yarayabilir.</a:t>
            </a:r>
          </a:p>
          <a:p>
            <a:r>
              <a:rPr lang="tr-TR" dirty="0" smtClean="0"/>
              <a:t>Müşterilerinize katacağınız değer artar.</a:t>
            </a:r>
          </a:p>
          <a:p>
            <a:r>
              <a:rPr lang="tr-TR" dirty="0" smtClean="0"/>
              <a:t>Geliştireceğiniz uygulama için daha fazla ve daha iyi kontrol sağlar.</a:t>
            </a:r>
          </a:p>
          <a:p>
            <a:r>
              <a:rPr lang="tr-TR" dirty="0" smtClean="0"/>
              <a:t>Farklı modüllerin daha etkili çalışmasını sağlayabilirsiniz.</a:t>
            </a:r>
          </a:p>
          <a:p>
            <a:r>
              <a:rPr lang="tr-TR" dirty="0" smtClean="0"/>
              <a:t>Eğer daha büyük ekiplerin parçası olunacaksa bir alanda uzmanlaşmak iyi olabilir. </a:t>
            </a:r>
          </a:p>
          <a:p>
            <a:r>
              <a:rPr lang="tr-TR" dirty="0" smtClean="0"/>
              <a:t>Ancak tam yığının bilinmesi daha çabuk adapte olmanızı sağlayacaktır.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0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Tam yığın geliştirmenin faydaları:</a:t>
            </a:r>
          </a:p>
          <a:p>
            <a:pPr lvl="1"/>
            <a:r>
              <a:rPr lang="tr-TR" dirty="0" smtClean="0"/>
              <a:t>Yeni şeyler öğrenme, yeni teknolojilerle oynama</a:t>
            </a:r>
          </a:p>
          <a:p>
            <a:pPr lvl="1"/>
            <a:r>
              <a:rPr lang="tr-TR" dirty="0" smtClean="0"/>
              <a:t>Farklı bir şeyde ustalaşmanın verdiği haz</a:t>
            </a:r>
          </a:p>
          <a:p>
            <a:pPr lvl="1"/>
            <a:r>
              <a:rPr lang="tr-TR" dirty="0" smtClean="0"/>
              <a:t>Baştan aşağı sizin çabanızla oluşturulan bir uygulama ortaya çıkarma</a:t>
            </a:r>
          </a:p>
          <a:p>
            <a:pPr lvl="1"/>
            <a:r>
              <a:rPr lang="tr-TR" dirty="0" smtClean="0"/>
              <a:t>Farklı alanların/teknolojilerin birbirleriyle nasıl uyum sağladığını anlama</a:t>
            </a:r>
          </a:p>
          <a:p>
            <a:pPr lvl="1"/>
            <a:r>
              <a:rPr lang="tr-TR" dirty="0" smtClean="0"/>
              <a:t>Büyük resmi daha iyi görme</a:t>
            </a:r>
          </a:p>
          <a:p>
            <a:pPr lvl="1"/>
            <a:r>
              <a:rPr lang="tr-TR" dirty="0" smtClean="0"/>
              <a:t>Ekipteki üyeler daha rahat hareket edebilir, daha farklı alanlarda kolaylıkla çalışabilir.</a:t>
            </a:r>
          </a:p>
          <a:p>
            <a:pPr lvl="1"/>
            <a:r>
              <a:rPr lang="tr-TR" dirty="0" smtClean="0"/>
              <a:t>Farklı teknolojiler bilen başka insanlara olan ihtiyacı ortadan kaldırır.</a:t>
            </a:r>
          </a:p>
          <a:p>
            <a:pPr lvl="1"/>
            <a:r>
              <a:rPr lang="tr-TR" dirty="0" smtClean="0"/>
              <a:t>Müşterilere daha fazla servis, deneyim ve beceri sunabilirsiniz.</a:t>
            </a:r>
          </a:p>
          <a:p>
            <a:pPr lvl="1"/>
            <a:r>
              <a:rPr lang="tr-TR" dirty="0" smtClean="0"/>
              <a:t>Diğer geliştiricilere göre daha iyi bir seviyeye, anlama düzeyine gelmenizi sağlar.</a:t>
            </a:r>
          </a:p>
          <a:p>
            <a:pPr lvl="1"/>
            <a:endParaRPr lang="tr-TR" dirty="0" smtClean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Peki neden MEAN?</a:t>
            </a:r>
          </a:p>
          <a:p>
            <a:pPr lvl="1"/>
            <a:r>
              <a:rPr lang="tr-TR" dirty="0" smtClean="0"/>
              <a:t>En iyi cins (</a:t>
            </a:r>
            <a:r>
              <a:rPr lang="tr-TR" dirty="0" err="1" smtClean="0"/>
              <a:t>best</a:t>
            </a:r>
            <a:r>
              <a:rPr lang="tr-TR" dirty="0" smtClean="0"/>
              <a:t> of </a:t>
            </a:r>
            <a:r>
              <a:rPr lang="tr-TR" dirty="0" err="1" smtClean="0"/>
              <a:t>breed</a:t>
            </a:r>
            <a:r>
              <a:rPr lang="tr-TR" dirty="0" smtClean="0"/>
              <a:t>) modern web teknolojilerini çok güçlü ve esnek bir çatıda birleştirir.</a:t>
            </a:r>
          </a:p>
          <a:p>
            <a:pPr lvl="1"/>
            <a:r>
              <a:rPr lang="tr-TR" dirty="0" smtClean="0"/>
              <a:t>Tarayıcıda </a:t>
            </a:r>
            <a:r>
              <a:rPr lang="tr-TR" dirty="0" err="1" smtClean="0"/>
              <a:t>Javascript’i</a:t>
            </a:r>
            <a:r>
              <a:rPr lang="tr-TR" dirty="0" smtClean="0"/>
              <a:t> kullanır.</a:t>
            </a:r>
          </a:p>
          <a:p>
            <a:pPr lvl="1"/>
            <a:r>
              <a:rPr lang="tr-TR" dirty="0" smtClean="0"/>
              <a:t>Daha önemlisi tüm süreçlerde </a:t>
            </a:r>
            <a:r>
              <a:rPr lang="tr-TR" dirty="0" err="1" smtClean="0"/>
              <a:t>Javascript’i</a:t>
            </a:r>
            <a:r>
              <a:rPr lang="tr-TR" dirty="0" smtClean="0"/>
              <a:t> kullanır.</a:t>
            </a:r>
          </a:p>
          <a:p>
            <a:pPr lvl="1"/>
            <a:r>
              <a:rPr lang="tr-TR" dirty="0" smtClean="0"/>
              <a:t>Hem </a:t>
            </a:r>
            <a:r>
              <a:rPr lang="tr-TR" dirty="0" err="1" smtClean="0"/>
              <a:t>arayüz</a:t>
            </a:r>
            <a:r>
              <a:rPr lang="tr-TR" dirty="0" smtClean="0"/>
              <a:t> (</a:t>
            </a:r>
            <a:r>
              <a:rPr lang="tr-TR" dirty="0" err="1" smtClean="0"/>
              <a:t>front-end</a:t>
            </a:r>
            <a:r>
              <a:rPr lang="tr-TR" dirty="0" smtClean="0"/>
              <a:t>) hem de arka planda (</a:t>
            </a:r>
            <a:r>
              <a:rPr lang="tr-TR" dirty="0" err="1" smtClean="0"/>
              <a:t>back-end</a:t>
            </a:r>
            <a:r>
              <a:rPr lang="tr-TR" dirty="0" smtClean="0"/>
              <a:t>) tek bir dil kullanmanızı sağlar.</a:t>
            </a:r>
          </a:p>
          <a:p>
            <a:pPr lvl="1"/>
            <a:r>
              <a:rPr lang="tr-TR" dirty="0" err="1" smtClean="0"/>
              <a:t>Javascript’in</a:t>
            </a:r>
            <a:r>
              <a:rPr lang="tr-TR" dirty="0" smtClean="0"/>
              <a:t> </a:t>
            </a:r>
            <a:r>
              <a:rPr lang="tr-TR" dirty="0" err="1" smtClean="0"/>
              <a:t>back-end’de</a:t>
            </a:r>
            <a:r>
              <a:rPr lang="tr-TR" dirty="0" smtClean="0"/>
              <a:t> çalışmasını sağlayan ise </a:t>
            </a:r>
            <a:r>
              <a:rPr lang="tr-TR" dirty="0" err="1" smtClean="0"/>
              <a:t>NodeJS’tir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5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NodeJS</a:t>
            </a:r>
            <a:r>
              <a:rPr lang="tr-TR" dirty="0" smtClean="0"/>
              <a:t> Sunucu Platformu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err="1" smtClean="0"/>
              <a:t>NodeJS</a:t>
            </a:r>
            <a:r>
              <a:rPr lang="tr-TR" sz="2200" dirty="0" smtClean="0"/>
              <a:t> kendi sunucunuzu oluşturmanızı sağlayan ve üzerinde web uygulamaları geliştirmenizi sağlayan bir yazılım platformudur.</a:t>
            </a:r>
          </a:p>
          <a:p>
            <a:r>
              <a:rPr lang="tr-TR" sz="2200" dirty="0" smtClean="0"/>
              <a:t>Bir web sunucusu ya da bir dil değildir.</a:t>
            </a:r>
          </a:p>
          <a:p>
            <a:r>
              <a:rPr lang="tr-TR" sz="2200" dirty="0" smtClean="0"/>
              <a:t>İçinde web sunucu kütüphanesi vardır.</a:t>
            </a:r>
          </a:p>
          <a:p>
            <a:r>
              <a:rPr lang="tr-TR" sz="2200" dirty="0" smtClean="0"/>
              <a:t>Ek olarak </a:t>
            </a:r>
            <a:r>
              <a:rPr lang="tr-TR" sz="2200" dirty="0" err="1" smtClean="0"/>
              <a:t>Apache</a:t>
            </a:r>
            <a:r>
              <a:rPr lang="tr-TR" sz="2200" dirty="0" smtClean="0"/>
              <a:t> ya da ISS gibi sunucu yüklemenize gerek yoktur.</a:t>
            </a:r>
          </a:p>
          <a:p>
            <a:r>
              <a:rPr lang="tr-TR" sz="2200" dirty="0" smtClean="0"/>
              <a:t>Daha fazla kontrol imkanı verir ama karmaşıklığı artırır.</a:t>
            </a:r>
          </a:p>
          <a:p>
            <a:r>
              <a:rPr lang="tr-TR" sz="2200" dirty="0" smtClean="0"/>
              <a:t>PHP vs. gibi teknolojiler için sunucu hizmeti bulmanız kolaydır. Ancak çoğunun </a:t>
            </a:r>
            <a:r>
              <a:rPr lang="tr-TR" sz="2200" dirty="0" err="1" smtClean="0"/>
              <a:t>NodeJS</a:t>
            </a:r>
            <a:r>
              <a:rPr lang="tr-TR" sz="2200" dirty="0" smtClean="0"/>
              <a:t> desteği yoktur.</a:t>
            </a:r>
          </a:p>
          <a:p>
            <a:r>
              <a:rPr lang="tr-TR" sz="2200" dirty="0" err="1"/>
              <a:t>P</a:t>
            </a:r>
            <a:r>
              <a:rPr lang="tr-TR" sz="2200" dirty="0" err="1" smtClean="0"/>
              <a:t>aaS</a:t>
            </a:r>
            <a:r>
              <a:rPr lang="tr-TR" sz="2200" dirty="0" smtClean="0"/>
              <a:t> dediğimiz Servis olarak Platform hizmeti veren şirketler </a:t>
            </a:r>
            <a:r>
              <a:rPr lang="tr-TR" sz="2200" dirty="0" err="1" smtClean="0"/>
              <a:t>NodeJS</a:t>
            </a:r>
            <a:r>
              <a:rPr lang="tr-TR" sz="2200" dirty="0" smtClean="0"/>
              <a:t> destekler. </a:t>
            </a:r>
          </a:p>
          <a:p>
            <a:r>
              <a:rPr lang="tr-TR" sz="2200" dirty="0" smtClean="0">
                <a:hlinkClick r:id="rId2"/>
              </a:rPr>
              <a:t>Heroku</a:t>
            </a:r>
            <a:r>
              <a:rPr lang="tr-TR" sz="2200" dirty="0" smtClean="0"/>
              <a:t>, </a:t>
            </a:r>
            <a:r>
              <a:rPr lang="tr-TR" sz="2200" dirty="0" smtClean="0">
                <a:hlinkClick r:id="rId3"/>
              </a:rPr>
              <a:t>Nodejitsu</a:t>
            </a:r>
            <a:r>
              <a:rPr lang="tr-TR" sz="2200" dirty="0" smtClean="0"/>
              <a:t>, </a:t>
            </a:r>
            <a:r>
              <a:rPr lang="tr-TR" sz="2200" dirty="0" smtClean="0">
                <a:hlinkClick r:id="rId4"/>
              </a:rPr>
              <a:t>Openshift</a:t>
            </a:r>
            <a:r>
              <a:rPr lang="tr-TR" sz="2200" dirty="0" smtClean="0"/>
              <a:t>, </a:t>
            </a:r>
            <a:r>
              <a:rPr lang="tr-TR" sz="2200" dirty="0" smtClean="0">
                <a:hlinkClick r:id="rId5"/>
              </a:rPr>
              <a:t>Amazon</a:t>
            </a:r>
            <a:r>
              <a:rPr lang="tr-TR" sz="2200" dirty="0" smtClean="0"/>
              <a:t>, </a:t>
            </a:r>
            <a:r>
              <a:rPr lang="tr-TR" sz="2200" dirty="0" smtClean="0">
                <a:hlinkClick r:id="rId6"/>
              </a:rPr>
              <a:t>Azure</a:t>
            </a:r>
            <a:r>
              <a:rPr lang="tr-TR" sz="2200" dirty="0" smtClean="0"/>
              <a:t>, </a:t>
            </a:r>
            <a:r>
              <a:rPr lang="tr-TR" sz="2200" dirty="0" smtClean="0">
                <a:hlinkClick r:id="rId7"/>
              </a:rPr>
              <a:t>Google Cloud</a:t>
            </a:r>
            <a:endParaRPr lang="tr-TR" sz="2200" dirty="0" smtClean="0"/>
          </a:p>
          <a:p>
            <a:r>
              <a:rPr lang="tr-TR" sz="2200" dirty="0" smtClean="0"/>
              <a:t>Ya da kendi </a:t>
            </a:r>
            <a:r>
              <a:rPr lang="tr-TR" sz="2200" dirty="0" err="1" smtClean="0"/>
              <a:t>NodeJS</a:t>
            </a:r>
            <a:r>
              <a:rPr lang="tr-TR" sz="2200" dirty="0" smtClean="0"/>
              <a:t> sunucunuzu kendiniz oluşturabilirsiniz.</a:t>
            </a:r>
          </a:p>
        </p:txBody>
      </p:sp>
      <p:sp>
        <p:nvSpPr>
          <p:cNvPr id="4" name="Shape 270"/>
          <p:cNvSpPr/>
          <p:nvPr/>
        </p:nvSpPr>
        <p:spPr>
          <a:xfrm>
            <a:off x="300377" y="685800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1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NodeJS</a:t>
            </a:r>
            <a:r>
              <a:rPr lang="tr-TR" dirty="0" smtClean="0"/>
              <a:t> Sunucu Platformu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Biz dersimizde </a:t>
            </a:r>
            <a:r>
              <a:rPr lang="tr-TR" dirty="0" err="1" smtClean="0"/>
              <a:t>Heroku</a:t>
            </a:r>
            <a:r>
              <a:rPr lang="tr-TR" dirty="0" smtClean="0"/>
              <a:t> platformunu kullanacağız.</a:t>
            </a:r>
          </a:p>
          <a:p>
            <a:r>
              <a:rPr lang="tr-TR" dirty="0" err="1" smtClean="0"/>
              <a:t>NodeJS’nin</a:t>
            </a:r>
            <a:r>
              <a:rPr lang="tr-TR" dirty="0" smtClean="0"/>
              <a:t> </a:t>
            </a:r>
            <a:r>
              <a:rPr lang="tr-TR" dirty="0" err="1" smtClean="0"/>
              <a:t>populer</a:t>
            </a:r>
            <a:r>
              <a:rPr lang="tr-TR" dirty="0" smtClean="0"/>
              <a:t> olmasının temel nedeni web geliştiricilerin zaten </a:t>
            </a:r>
            <a:r>
              <a:rPr lang="tr-TR" dirty="0" err="1" smtClean="0"/>
              <a:t>aşine</a:t>
            </a:r>
            <a:r>
              <a:rPr lang="tr-TR" dirty="0" smtClean="0"/>
              <a:t> olduğu </a:t>
            </a:r>
            <a:r>
              <a:rPr lang="tr-TR" dirty="0" err="1" smtClean="0"/>
              <a:t>Javascript</a:t>
            </a:r>
            <a:r>
              <a:rPr lang="tr-TR" dirty="0" smtClean="0"/>
              <a:t> dilidir.</a:t>
            </a:r>
          </a:p>
          <a:p>
            <a:r>
              <a:rPr lang="tr-TR" dirty="0" smtClean="0"/>
              <a:t>Şu zamana kadar Tam Yığın geliştirici olabilmeniz için ön tarafta </a:t>
            </a:r>
            <a:r>
              <a:rPr lang="tr-TR" dirty="0" err="1" smtClean="0"/>
              <a:t>Javascript</a:t>
            </a:r>
            <a:r>
              <a:rPr lang="tr-TR" dirty="0" smtClean="0"/>
              <a:t>, arkada ise PHP, JSP, ASP gibi diller bilmeniz gerekiyordu.</a:t>
            </a:r>
          </a:p>
          <a:p>
            <a:r>
              <a:rPr lang="tr-TR" dirty="0" err="1" smtClean="0"/>
              <a:t>NodeJS</a:t>
            </a:r>
            <a:r>
              <a:rPr lang="tr-TR" dirty="0" smtClean="0"/>
              <a:t> bu durumu değiştirmiştir.</a:t>
            </a:r>
          </a:p>
          <a:p>
            <a:r>
              <a:rPr lang="tr-TR" dirty="0" smtClean="0"/>
              <a:t>Bu tarz yeni teknolojilerin öğrenilmesindeki en büyük zorluk dil öğrenmektir. Eğer </a:t>
            </a:r>
            <a:r>
              <a:rPr lang="tr-TR" dirty="0" err="1" smtClean="0"/>
              <a:t>Javascript</a:t>
            </a:r>
            <a:r>
              <a:rPr lang="tr-TR" dirty="0" smtClean="0"/>
              <a:t> biliyorsanız bir adım öndesiniz.</a:t>
            </a:r>
          </a:p>
          <a:p>
            <a:r>
              <a:rPr lang="tr-TR" dirty="0" smtClean="0"/>
              <a:t>Doğru kullanıldığında </a:t>
            </a:r>
            <a:r>
              <a:rPr lang="tr-TR" dirty="0" err="1" smtClean="0"/>
              <a:t>NodeJS</a:t>
            </a:r>
            <a:r>
              <a:rPr lang="tr-TR" dirty="0" smtClean="0"/>
              <a:t> hızlıdır ve sistem kaynaklarını etkin kullanır.</a:t>
            </a:r>
          </a:p>
        </p:txBody>
      </p:sp>
      <p:sp>
        <p:nvSpPr>
          <p:cNvPr id="4" name="Shape 270"/>
          <p:cNvSpPr/>
          <p:nvPr/>
        </p:nvSpPr>
        <p:spPr>
          <a:xfrm>
            <a:off x="300377" y="685800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9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NodeJS</a:t>
            </a:r>
            <a:r>
              <a:rPr lang="tr-TR" dirty="0" smtClean="0"/>
              <a:t> Sunucu Platformu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tr-TR" dirty="0"/>
              <a:t>Eğer oluşturduğunuz site hızlı hizmet vermezse kullanıcı kaybedersiniz</a:t>
            </a:r>
            <a:r>
              <a:rPr lang="tr-TR" dirty="0" smtClean="0"/>
              <a:t>.</a:t>
            </a:r>
          </a:p>
          <a:p>
            <a:r>
              <a:rPr lang="tr-TR" dirty="0" smtClean="0"/>
              <a:t>Diğer teknolojilere oranla az kaynakla çok fazla kullanıcıya hizmet verebilir.</a:t>
            </a:r>
          </a:p>
          <a:p>
            <a:r>
              <a:rPr lang="tr-TR" dirty="0" smtClean="0"/>
              <a:t>İş hayatında seçilmesinin diğer bir nedeni de maliyetleri düşürmesidir.</a:t>
            </a:r>
          </a:p>
          <a:p>
            <a:r>
              <a:rPr lang="tr-TR" dirty="0" smtClean="0"/>
              <a:t>Maliyetten kazancını tek iş parçacıklı yapısı ile sağlamaktadır. </a:t>
            </a:r>
            <a:r>
              <a:rPr lang="tr-TR" dirty="0" err="1" smtClean="0"/>
              <a:t>Apache</a:t>
            </a:r>
            <a:r>
              <a:rPr lang="tr-TR" dirty="0" smtClean="0"/>
              <a:t>, ISS gibi sunucular çok iş parçacıklıdır.</a:t>
            </a:r>
          </a:p>
          <a:p>
            <a:r>
              <a:rPr lang="tr-TR" dirty="0" err="1" smtClean="0"/>
              <a:t>NodeJS</a:t>
            </a:r>
            <a:r>
              <a:rPr lang="tr-TR" dirty="0" smtClean="0"/>
              <a:t> ise işlemleri asenkron olarak yapar ve bunu sağlayan da </a:t>
            </a:r>
            <a:r>
              <a:rPr lang="tr-TR" dirty="0" err="1" smtClean="0"/>
              <a:t>Javascript’in</a:t>
            </a:r>
            <a:r>
              <a:rPr lang="tr-TR" dirty="0" smtClean="0"/>
              <a:t> asenkron özellikleridir.</a:t>
            </a:r>
          </a:p>
          <a:p>
            <a:r>
              <a:rPr lang="tr-TR" dirty="0" err="1"/>
              <a:t>Apache</a:t>
            </a:r>
            <a:r>
              <a:rPr lang="tr-TR" dirty="0"/>
              <a:t>, ISS gibi sunucularda her bir ziyaretçi için ayrı bir iş parçacığı (</a:t>
            </a:r>
            <a:r>
              <a:rPr lang="tr-TR" dirty="0" err="1"/>
              <a:t>thread</a:t>
            </a:r>
            <a:r>
              <a:rPr lang="tr-TR" dirty="0"/>
              <a:t>) ve </a:t>
            </a:r>
            <a:r>
              <a:rPr lang="tr-TR" dirty="0" err="1"/>
              <a:t>RAM’den</a:t>
            </a:r>
            <a:r>
              <a:rPr lang="tr-TR" dirty="0"/>
              <a:t> yer (genelde 8MB) tahsis edilir.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hape 270"/>
          <p:cNvSpPr/>
          <p:nvPr/>
        </p:nvSpPr>
        <p:spPr>
          <a:xfrm>
            <a:off x="300377" y="685800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4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NodeJS</a:t>
            </a:r>
            <a:r>
              <a:rPr lang="tr-TR" dirty="0" smtClean="0"/>
              <a:t> Sunucu Platformu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7" y="1379537"/>
            <a:ext cx="4035253" cy="4316815"/>
          </a:xfrm>
        </p:spPr>
      </p:pic>
      <p:sp>
        <p:nvSpPr>
          <p:cNvPr id="4" name="Shape 270"/>
          <p:cNvSpPr/>
          <p:nvPr/>
        </p:nvSpPr>
        <p:spPr>
          <a:xfrm>
            <a:off x="300377" y="685800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87188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Çok İş parçacıklı Yapı</a:t>
            </a:r>
            <a:endParaRPr lang="tr-TR" sz="1800" dirty="0"/>
          </a:p>
        </p:txBody>
      </p:sp>
      <p:pic>
        <p:nvPicPr>
          <p:cNvPr id="7" name="İçerik Yer Tutucus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45" y="1379537"/>
            <a:ext cx="4075155" cy="431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4989426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Tek İş parçacıklı Yapı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6015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NodeJS</a:t>
            </a:r>
            <a:r>
              <a:rPr lang="tr-TR" dirty="0" smtClean="0"/>
              <a:t> Sunucu Platformu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NPM: 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 err="1" smtClean="0"/>
              <a:t>Package</a:t>
            </a:r>
            <a:r>
              <a:rPr lang="tr-TR" dirty="0" smtClean="0"/>
              <a:t> Manager</a:t>
            </a:r>
          </a:p>
          <a:p>
            <a:r>
              <a:rPr lang="tr-TR" dirty="0" smtClean="0"/>
              <a:t>NPM </a:t>
            </a:r>
            <a:r>
              <a:rPr lang="tr-TR" dirty="0" err="1" smtClean="0"/>
              <a:t>NodeJS</a:t>
            </a:r>
            <a:r>
              <a:rPr lang="tr-TR" dirty="0" smtClean="0"/>
              <a:t> ile gelen bir paket yönetim uygulamasıdır.</a:t>
            </a:r>
          </a:p>
          <a:p>
            <a:r>
              <a:rPr lang="tr-TR" dirty="0" smtClean="0"/>
              <a:t>Uygulamanızı genişletmenizi sağlayan </a:t>
            </a:r>
            <a:r>
              <a:rPr lang="tr-TR" dirty="0" err="1" smtClean="0"/>
              <a:t>Node</a:t>
            </a:r>
            <a:r>
              <a:rPr lang="tr-TR" dirty="0" smtClean="0"/>
              <a:t> modüllerini ya da paketlerini yüklemenizi sağlar.</a:t>
            </a:r>
          </a:p>
          <a:p>
            <a:r>
              <a:rPr lang="tr-TR" dirty="0" smtClean="0"/>
              <a:t>Şu an itibariyle toplam </a:t>
            </a:r>
            <a:r>
              <a:rPr lang="en-US" dirty="0" smtClean="0"/>
              <a:t>475000</a:t>
            </a:r>
            <a:r>
              <a:rPr lang="is-IS" dirty="0" smtClean="0"/>
              <a:t> npm paketi mevcut.</a:t>
            </a:r>
          </a:p>
          <a:p>
            <a:r>
              <a:rPr lang="is-IS" dirty="0" smtClean="0"/>
              <a:t>Dersimizde veritabanı sürücülerini</a:t>
            </a:r>
            <a:r>
              <a:rPr lang="tr-TR" dirty="0" smtClean="0"/>
              <a:t>, uygulama çatılarını eklemek için kullanacağız.</a:t>
            </a:r>
          </a:p>
          <a:p>
            <a:r>
              <a:rPr lang="tr-TR" dirty="0" smtClean="0"/>
              <a:t>Bunun yanında </a:t>
            </a:r>
            <a:r>
              <a:rPr lang="tr-TR" dirty="0" err="1" smtClean="0"/>
              <a:t>Underscore</a:t>
            </a:r>
            <a:r>
              <a:rPr lang="tr-TR" dirty="0" smtClean="0"/>
              <a:t> gibi birçok hazır yardımcı fonksiyon içeren kütüphane</a:t>
            </a:r>
            <a:r>
              <a:rPr lang="is-IS" dirty="0" smtClean="0"/>
              <a:t>, test için Mocha, konsola renk eklemek için Colors gibi çok çeşitli modülleri vardır.</a:t>
            </a:r>
          </a:p>
          <a:p>
            <a:r>
              <a:rPr lang="is-IS" dirty="0" smtClean="0"/>
              <a:t>İlerleyen derslerde npm kurulumu, modül yükleme gibi işlemleri göreceğiz.</a:t>
            </a:r>
            <a:endParaRPr lang="tr-TR" dirty="0" smtClean="0"/>
          </a:p>
        </p:txBody>
      </p:sp>
      <p:sp>
        <p:nvSpPr>
          <p:cNvPr id="4" name="Shape 270"/>
          <p:cNvSpPr/>
          <p:nvPr/>
        </p:nvSpPr>
        <p:spPr>
          <a:xfrm>
            <a:off x="300377" y="685800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smtClean="0"/>
              <a:t>Express Çatısı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uygulamaları geliştirirken her zaman yapılması gereken bazı işler vardır.</a:t>
            </a:r>
          </a:p>
          <a:p>
            <a:r>
              <a:rPr lang="tr-TR" dirty="0" smtClean="0"/>
              <a:t>Express, </a:t>
            </a:r>
            <a:r>
              <a:rPr lang="tr-TR" dirty="0" err="1" smtClean="0"/>
              <a:t>NodeJS</a:t>
            </a:r>
            <a:r>
              <a:rPr lang="tr-TR" dirty="0" smtClean="0"/>
              <a:t> için bu tarz işleri yerine getirmek amacıyla tasarlanmıştır.</a:t>
            </a:r>
          </a:p>
          <a:p>
            <a:r>
              <a:rPr lang="tr-TR" dirty="0" smtClean="0"/>
              <a:t>Express sunucu kurma, sunucunun sürekli dinlemesini sağlama, gerekli cevapları üretme gibi işlemleri kolaylaştırır.</a:t>
            </a:r>
          </a:p>
          <a:p>
            <a:r>
              <a:rPr lang="tr-TR" dirty="0" smtClean="0"/>
              <a:t>Gelen URL isteklerini kolayca yönlendirmeyi sağlayan ara yüze sahiptir.</a:t>
            </a:r>
          </a:p>
          <a:p>
            <a:r>
              <a:rPr lang="tr-TR" dirty="0" smtClean="0"/>
              <a:t>Kolayca HTML sayfaları oluşturmanızı sağlayan hazır şablonlar sunar.</a:t>
            </a:r>
          </a:p>
          <a:p>
            <a:r>
              <a:rPr lang="tr-TR" dirty="0" err="1" smtClean="0"/>
              <a:t>Session</a:t>
            </a:r>
            <a:r>
              <a:rPr lang="tr-TR" dirty="0" smtClean="0"/>
              <a:t> dediğimiz bazı bilgileri saklamayı, hatırlamayı sağlayan yapılar barındırır.</a:t>
            </a:r>
          </a:p>
        </p:txBody>
      </p:sp>
      <p:sp>
        <p:nvSpPr>
          <p:cNvPr id="6" name="Shape 273"/>
          <p:cNvSpPr/>
          <p:nvPr/>
        </p:nvSpPr>
        <p:spPr>
          <a:xfrm>
            <a:off x="300378" y="685800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3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Ders İşleyişi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100" dirty="0" smtClean="0"/>
              <a:t>Sınavlar vize ve finalden oluşacaktır.</a:t>
            </a:r>
          </a:p>
          <a:p>
            <a:pPr marL="342900" lvl="1" indent="-342900">
              <a:buFontTx/>
              <a:buChar char="•"/>
            </a:pPr>
            <a:r>
              <a:rPr lang="tr-TR" sz="2100" dirty="0" smtClean="0"/>
              <a:t>Vize (Vizeye </a:t>
            </a:r>
            <a:r>
              <a:rPr lang="tr-TR" sz="2100" dirty="0"/>
              <a:t>kadar işlenen konular </a:t>
            </a:r>
            <a:r>
              <a:rPr lang="tr-TR" sz="2100" dirty="0" smtClean="0"/>
              <a:t>dahil):</a:t>
            </a:r>
            <a:endParaRPr lang="tr-TR" sz="2100" dirty="0" smtClean="0"/>
          </a:p>
          <a:p>
            <a:pPr lvl="1"/>
            <a:r>
              <a:rPr lang="tr-TR" sz="1800" dirty="0" smtClean="0"/>
              <a:t>Test: </a:t>
            </a:r>
            <a:r>
              <a:rPr lang="tr-TR" sz="1800" dirty="0"/>
              <a:t>4</a:t>
            </a:r>
            <a:r>
              <a:rPr lang="tr-TR" sz="1800" dirty="0" smtClean="0"/>
              <a:t>0 </a:t>
            </a:r>
            <a:r>
              <a:rPr lang="tr-TR" sz="1800" dirty="0" smtClean="0"/>
              <a:t>puan</a:t>
            </a:r>
          </a:p>
          <a:p>
            <a:pPr lvl="1"/>
            <a:r>
              <a:rPr lang="tr-TR" sz="1800" dirty="0" smtClean="0"/>
              <a:t>Kod: </a:t>
            </a:r>
            <a:r>
              <a:rPr lang="tr-TR" sz="1800" dirty="0"/>
              <a:t>6</a:t>
            </a:r>
            <a:r>
              <a:rPr lang="tr-TR" sz="1800" dirty="0" smtClean="0"/>
              <a:t>0 </a:t>
            </a:r>
            <a:r>
              <a:rPr lang="tr-TR" sz="1800" dirty="0" smtClean="0"/>
              <a:t>puan</a:t>
            </a:r>
          </a:p>
          <a:p>
            <a:pPr lvl="1"/>
            <a:r>
              <a:rPr lang="tr-TR" sz="1800" dirty="0" smtClean="0"/>
              <a:t>Ödevler: Vizeye doğrudan 10 </a:t>
            </a:r>
            <a:r>
              <a:rPr lang="tr-TR" sz="1800" dirty="0" smtClean="0"/>
              <a:t>puan</a:t>
            </a:r>
          </a:p>
          <a:p>
            <a:pPr marL="342900" lvl="1" indent="-342900">
              <a:buFontTx/>
              <a:buChar char="•"/>
            </a:pPr>
            <a:r>
              <a:rPr lang="tr-TR" sz="2100" dirty="0" smtClean="0"/>
              <a:t>Final (</a:t>
            </a:r>
            <a:r>
              <a:rPr lang="tr-TR" sz="2100" dirty="0"/>
              <a:t>Vizeden sonra işlenen konular </a:t>
            </a:r>
            <a:r>
              <a:rPr lang="tr-TR" sz="2100" dirty="0" smtClean="0"/>
              <a:t>dahil):</a:t>
            </a:r>
          </a:p>
          <a:p>
            <a:pPr lvl="1"/>
            <a:r>
              <a:rPr lang="tr-TR" sz="1800" dirty="0"/>
              <a:t>5</a:t>
            </a:r>
            <a:r>
              <a:rPr lang="tr-TR" sz="1800" dirty="0" smtClean="0"/>
              <a:t>0 puanlık test</a:t>
            </a:r>
          </a:p>
          <a:p>
            <a:pPr lvl="1"/>
            <a:r>
              <a:rPr lang="tr-TR" sz="1800" dirty="0"/>
              <a:t>5</a:t>
            </a:r>
            <a:r>
              <a:rPr lang="tr-TR" sz="1800" dirty="0" smtClean="0"/>
              <a:t>0 puanlık </a:t>
            </a:r>
            <a:r>
              <a:rPr lang="tr-TR" sz="1800" dirty="0" smtClean="0"/>
              <a:t>kod</a:t>
            </a:r>
          </a:p>
          <a:p>
            <a:pPr lvl="1"/>
            <a:r>
              <a:rPr lang="tr-TR" sz="1800" dirty="0" smtClean="0"/>
              <a:t>Ödevler: Vizeye doğrudan 10 puan</a:t>
            </a:r>
            <a:endParaRPr lang="tr-TR" sz="1800" dirty="0" smtClean="0"/>
          </a:p>
          <a:p>
            <a:r>
              <a:rPr lang="tr-TR" sz="2100" dirty="0" smtClean="0"/>
              <a:t>Vizeden sonraki ödevler finale doğrudan 15 puan olarak eklenecektir.</a:t>
            </a:r>
          </a:p>
          <a:p>
            <a:pPr lvl="1"/>
            <a:r>
              <a:rPr lang="tr-TR" sz="1800" dirty="0" smtClean="0"/>
              <a:t>Ödevleri derste birlikte yapacağız. </a:t>
            </a:r>
          </a:p>
          <a:p>
            <a:pPr lvl="1"/>
            <a:r>
              <a:rPr lang="tr-TR" sz="1800" dirty="0" smtClean="0"/>
              <a:t>Ödevin süresi ders süresidir. Bir grupta yapamayan başka grupta yapamaz.</a:t>
            </a:r>
          </a:p>
          <a:p>
            <a:pPr lvl="1"/>
            <a:r>
              <a:rPr lang="tr-TR" sz="1800" dirty="0" smtClean="0"/>
              <a:t>Ödevlerden tam puan alabilmeniz için tüm ödevleri yapmış olmamız gerekir.</a:t>
            </a:r>
          </a:p>
          <a:p>
            <a:pPr lvl="1"/>
            <a:endParaRPr lang="tr-TR" sz="2000" dirty="0" smtClean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 smtClean="0">
                <a:solidFill>
                  <a:srgbClr val="FFFFFF"/>
                </a:solidFill>
                <a:latin typeface="+mj-lt"/>
                <a:ea typeface="+mn-ea"/>
              </a:rPr>
              <a:t>00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1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MongoDB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sz="2300" dirty="0" smtClean="0"/>
              <a:t>Verilerin kullanılması ve istendiğinde saklanması web uygulamaları için kaçınılmazdır.</a:t>
            </a:r>
          </a:p>
          <a:p>
            <a:r>
              <a:rPr lang="tr-TR" sz="2300" dirty="0" err="1" smtClean="0"/>
              <a:t>MongoDB</a:t>
            </a:r>
            <a:r>
              <a:rPr lang="tr-TR" sz="2300" dirty="0" smtClean="0"/>
              <a:t> hızlı ve esnek, genişleyebilir veri tabanıdır.</a:t>
            </a:r>
          </a:p>
          <a:p>
            <a:r>
              <a:rPr lang="tr-TR" sz="2300" dirty="0" smtClean="0"/>
              <a:t>Daha önce ilişkisel veri tabanı kullandıysanız tablo, satır ve sütun kavramlarına aşinasınızdır.</a:t>
            </a:r>
          </a:p>
          <a:p>
            <a:r>
              <a:rPr lang="tr-TR" sz="2300" dirty="0" smtClean="0"/>
              <a:t>Kolonlar veri tipini ve ismini belirlerken, satırlar benzersiz kayıtları tutar.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sz="2300" dirty="0" err="1" smtClean="0"/>
              <a:t>MongoDB</a:t>
            </a:r>
            <a:r>
              <a:rPr lang="tr-TR" sz="2300" dirty="0" smtClean="0"/>
              <a:t> farklıdır ve doküman tabanlıdır.</a:t>
            </a:r>
          </a:p>
          <a:p>
            <a:r>
              <a:rPr lang="tr-TR" sz="2300" dirty="0" smtClean="0"/>
              <a:t>Satır kavramı mevcuttur ancak sütun kavramı yoktur.</a:t>
            </a:r>
          </a:p>
          <a:p>
            <a:r>
              <a:rPr lang="tr-TR" sz="2300" dirty="0" smtClean="0"/>
              <a:t>Kolonların her satırda ne tutulacağını tanımlaması yerine her satır bir dokümandır.</a:t>
            </a:r>
          </a:p>
        </p:txBody>
      </p:sp>
      <p:sp>
        <p:nvSpPr>
          <p:cNvPr id="5" name="Shape 279"/>
          <p:cNvSpPr/>
          <p:nvPr/>
        </p:nvSpPr>
        <p:spPr>
          <a:xfrm>
            <a:off x="376577" y="685800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97" y="3962400"/>
            <a:ext cx="4029606" cy="8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MongoDB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dirty="0" smtClean="0"/>
              <a:t>Bu doküman hem veriyi tutar hem de veriyi tanımlar.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Bir doküman koleksiyonunu düşündüğünüzde, koleksiyon içinde çok çeşitli yapılarda veri bulundurabilir.</a:t>
            </a:r>
          </a:p>
          <a:p>
            <a:r>
              <a:rPr lang="tr-TR" dirty="0" smtClean="0"/>
              <a:t>Dokümanlar BSON (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Serialized</a:t>
            </a:r>
            <a:r>
              <a:rPr lang="tr-TR" dirty="0" smtClean="0"/>
              <a:t> Object </a:t>
            </a:r>
            <a:r>
              <a:rPr lang="tr-TR" dirty="0" err="1" smtClean="0"/>
              <a:t>Notation</a:t>
            </a:r>
            <a:r>
              <a:rPr lang="tr-TR" dirty="0" smtClean="0"/>
              <a:t>) formatında yani </a:t>
            </a:r>
            <a:r>
              <a:rPr lang="tr-TR" dirty="0" err="1" smtClean="0"/>
              <a:t>binary</a:t>
            </a:r>
            <a:r>
              <a:rPr lang="tr-TR" dirty="0" smtClean="0"/>
              <a:t> JSON (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dirty="0" err="1" smtClean="0"/>
              <a:t>Serialized</a:t>
            </a:r>
            <a:r>
              <a:rPr lang="tr-TR" dirty="0" smtClean="0"/>
              <a:t> Object </a:t>
            </a:r>
            <a:r>
              <a:rPr lang="tr-TR" dirty="0" err="1" smtClean="0"/>
              <a:t>Notation</a:t>
            </a:r>
            <a:r>
              <a:rPr lang="tr-TR" dirty="0" smtClean="0"/>
              <a:t>) tutulur.</a:t>
            </a:r>
          </a:p>
          <a:p>
            <a:r>
              <a:rPr lang="tr-TR" dirty="0" smtClean="0"/>
              <a:t>Kısaca JSON </a:t>
            </a:r>
            <a:r>
              <a:rPr lang="tr-TR" dirty="0" err="1" smtClean="0"/>
              <a:t>Javascript’in</a:t>
            </a:r>
            <a:r>
              <a:rPr lang="tr-TR" dirty="0" smtClean="0"/>
              <a:t> veriyi tutma biçimidir.</a:t>
            </a:r>
          </a:p>
          <a:p>
            <a:endParaRPr lang="tr-TR" dirty="0" smtClean="0"/>
          </a:p>
        </p:txBody>
      </p:sp>
      <p:sp>
        <p:nvSpPr>
          <p:cNvPr id="5" name="Shape 279"/>
          <p:cNvSpPr/>
          <p:nvPr/>
        </p:nvSpPr>
        <p:spPr>
          <a:xfrm>
            <a:off x="376577" y="685800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882832"/>
            <a:ext cx="5029200" cy="9934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486400"/>
            <a:ext cx="3987800" cy="10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MongoDB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/>
          <a:lstStyle/>
          <a:p>
            <a:r>
              <a:rPr lang="tr-TR" dirty="0" smtClean="0"/>
              <a:t>Bir önceki örnekte dikkat ettiyseniz _</a:t>
            </a:r>
            <a:r>
              <a:rPr lang="tr-TR" dirty="0" err="1" smtClean="0"/>
              <a:t>id</a:t>
            </a:r>
            <a:r>
              <a:rPr lang="tr-TR" dirty="0" smtClean="0"/>
              <a:t> mevcuttu. Bu anahtar kelimeyi </a:t>
            </a:r>
            <a:r>
              <a:rPr lang="tr-TR" dirty="0" err="1" smtClean="0"/>
              <a:t>MongoDB</a:t>
            </a:r>
            <a:r>
              <a:rPr lang="tr-TR" dirty="0" smtClean="0"/>
              <a:t> oluşturulan her benzersiz doküman için </a:t>
            </a:r>
            <a:r>
              <a:rPr lang="tr-TR" dirty="0" err="1" smtClean="0"/>
              <a:t>üterir</a:t>
            </a:r>
            <a:r>
              <a:rPr lang="tr-TR" dirty="0" smtClean="0"/>
              <a:t>. Bir nevi </a:t>
            </a:r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key’dir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MongoDB</a:t>
            </a:r>
            <a:r>
              <a:rPr lang="tr-TR" dirty="0" smtClean="0"/>
              <a:t> diğer doküman tabanlı veri tabanlarından farklıdır.</a:t>
            </a:r>
          </a:p>
          <a:p>
            <a:r>
              <a:rPr lang="tr-TR" dirty="0" smtClean="0"/>
              <a:t>Dokümanda yer alan her alan indekslenebilir.</a:t>
            </a:r>
          </a:p>
          <a:p>
            <a:r>
              <a:rPr lang="tr-TR" dirty="0" smtClean="0"/>
              <a:t>İndeksli alanlarda sorgu çalıştırmak daha hızlıdır.</a:t>
            </a:r>
          </a:p>
          <a:p>
            <a:r>
              <a:rPr lang="tr-TR" dirty="0" smtClean="0"/>
              <a:t>SQL’de olduğu gibi aşırı karmaşık JOIN içeren sorgular belki yazılamayabilir. </a:t>
            </a:r>
          </a:p>
          <a:p>
            <a:r>
              <a:rPr lang="tr-TR" dirty="0" smtClean="0"/>
              <a:t>Ancak çoğu senaryo için yeterli olacak karmaşıkta sorgular yazılabilir.</a:t>
            </a:r>
          </a:p>
          <a:p>
            <a:r>
              <a:rPr lang="tr-TR" dirty="0" err="1" smtClean="0"/>
              <a:t>MongoDB</a:t>
            </a:r>
            <a:r>
              <a:rPr lang="tr-TR" dirty="0" smtClean="0"/>
              <a:t> yoğun işlem içeren (</a:t>
            </a:r>
            <a:r>
              <a:rPr lang="tr-TR" dirty="0" err="1" smtClean="0"/>
              <a:t>transactional</a:t>
            </a:r>
            <a:r>
              <a:rPr lang="tr-TR" dirty="0" smtClean="0"/>
              <a:t>) bir veri tabanı değildir. </a:t>
            </a:r>
          </a:p>
        </p:txBody>
      </p:sp>
      <p:sp>
        <p:nvSpPr>
          <p:cNvPr id="5" name="Shape 279"/>
          <p:cNvSpPr/>
          <p:nvPr/>
        </p:nvSpPr>
        <p:spPr>
          <a:xfrm>
            <a:off x="376577" y="685800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MongoDB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sz="2300" dirty="0" err="1"/>
              <a:t>MongoDB</a:t>
            </a:r>
            <a:r>
              <a:rPr lang="tr-TR" sz="2300" dirty="0"/>
              <a:t> her işlemi bağımsız yapar. Bir işlem başarısız olursa diğer işlemler </a:t>
            </a:r>
            <a:r>
              <a:rPr lang="tr-TR" sz="2300" dirty="0" smtClean="0"/>
              <a:t>etkilenmez.</a:t>
            </a:r>
          </a:p>
          <a:p>
            <a:r>
              <a:rPr lang="tr-TR" sz="2300" dirty="0" smtClean="0"/>
              <a:t>Diğer veri tabanlarından ayıran diğer bir özellik ikincil indeksler belirleyebilmeniz ve zengin sorgular yazabilmenizdir. </a:t>
            </a:r>
            <a:endParaRPr lang="tr-TR" sz="2300" dirty="0"/>
          </a:p>
          <a:p>
            <a:r>
              <a:rPr lang="tr-TR" sz="2300" dirty="0" smtClean="0"/>
              <a:t>Çoğu uygulama verileri kullanmak için bir yapıya ihtiyaç duyar. Yani bir nevi nesne.</a:t>
            </a:r>
          </a:p>
          <a:p>
            <a:r>
              <a:rPr lang="tr-TR" sz="2300" dirty="0" smtClean="0">
                <a:hlinkClick r:id="rId2"/>
              </a:rPr>
              <a:t>Mongoose</a:t>
            </a:r>
            <a:r>
              <a:rPr lang="tr-TR" sz="2300" dirty="0" smtClean="0"/>
              <a:t> bu amaç için verilere ait nesne modellerinin oluşturulmasını sağlar.</a:t>
            </a:r>
          </a:p>
          <a:p>
            <a:r>
              <a:rPr lang="tr-TR" sz="2300" dirty="0" smtClean="0"/>
              <a:t>Bir dokümanda bir veri hangi değerleri alabilir, hangi alanlar zorunlu ya da bir dokümanda hangi veriler tutulmalı gibi soruların yanıtını </a:t>
            </a:r>
            <a:r>
              <a:rPr lang="tr-TR" sz="2300" dirty="0" err="1" smtClean="0"/>
              <a:t>Mongoose</a:t>
            </a:r>
            <a:r>
              <a:rPr lang="tr-TR" sz="2300" dirty="0" smtClean="0"/>
              <a:t> ile modelleme yaparak alabilirsiniz.</a:t>
            </a:r>
          </a:p>
          <a:p>
            <a:r>
              <a:rPr lang="tr-TR" sz="2300" dirty="0" err="1" smtClean="0"/>
              <a:t>Mongoose</a:t>
            </a:r>
            <a:r>
              <a:rPr lang="tr-TR" sz="2300" dirty="0" smtClean="0"/>
              <a:t> ile bağlantılarınızı yönetebilir, veri okuyup yazabilirsiniz.</a:t>
            </a:r>
          </a:p>
          <a:p>
            <a:endParaRPr lang="tr-TR" dirty="0" smtClean="0"/>
          </a:p>
        </p:txBody>
      </p:sp>
      <p:sp>
        <p:nvSpPr>
          <p:cNvPr id="5" name="Shape 279"/>
          <p:cNvSpPr/>
          <p:nvPr/>
        </p:nvSpPr>
        <p:spPr>
          <a:xfrm>
            <a:off x="376577" y="685800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2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Front-</a:t>
            </a:r>
            <a:r>
              <a:rPr lang="tr-TR" dirty="0" err="1" smtClean="0"/>
              <a:t>End</a:t>
            </a:r>
            <a:r>
              <a:rPr lang="tr-TR" dirty="0" smtClean="0"/>
              <a:t> Çatısı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dirty="0" smtClean="0"/>
              <a:t>Geleneksel olarak tüm veri işlemleri, uygulama mantığı sunucu tarafında yapılır.</a:t>
            </a:r>
          </a:p>
          <a:p>
            <a:r>
              <a:rPr lang="tr-TR" dirty="0" smtClean="0"/>
              <a:t>Yapılan işlemler sonucunda üretilen değerler HTML ile ara yüzde gösterilir.</a:t>
            </a:r>
          </a:p>
          <a:p>
            <a:r>
              <a:rPr lang="tr-TR" dirty="0" err="1"/>
              <a:t>AngularJS</a:t>
            </a:r>
            <a:r>
              <a:rPr lang="tr-TR" dirty="0"/>
              <a:t> veriyle doğrudan </a:t>
            </a:r>
            <a:r>
              <a:rPr lang="tr-TR" dirty="0" smtClean="0"/>
              <a:t>ara yüzde </a:t>
            </a:r>
            <a:r>
              <a:rPr lang="tr-TR" dirty="0"/>
              <a:t>(</a:t>
            </a:r>
            <a:r>
              <a:rPr lang="tr-TR" dirty="0" err="1"/>
              <a:t>front-end</a:t>
            </a:r>
            <a:r>
              <a:rPr lang="tr-TR" dirty="0"/>
              <a:t>)’de çalışmayı sağlayan bir web çatısıdır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İş mantığı ve uygulama mantığı tarayıcıya kaydırılır.</a:t>
            </a:r>
          </a:p>
          <a:p>
            <a:r>
              <a:rPr lang="tr-TR" dirty="0" smtClean="0"/>
              <a:t>Eğer </a:t>
            </a:r>
            <a:r>
              <a:rPr lang="tr-TR" dirty="0" err="1" smtClean="0"/>
              <a:t>JQuery’ye</a:t>
            </a:r>
            <a:r>
              <a:rPr lang="tr-TR" dirty="0" smtClean="0"/>
              <a:t> aşina </a:t>
            </a:r>
            <a:r>
              <a:rPr lang="tr-TR" dirty="0" err="1" smtClean="0"/>
              <a:t>isanız</a:t>
            </a:r>
            <a:r>
              <a:rPr lang="tr-TR" dirty="0" smtClean="0"/>
              <a:t> </a:t>
            </a:r>
            <a:r>
              <a:rPr lang="tr-TR" dirty="0" err="1" smtClean="0"/>
              <a:t>AngularJS’in</a:t>
            </a:r>
            <a:r>
              <a:rPr lang="tr-TR" dirty="0" smtClean="0"/>
              <a:t> çalışma mantığına benzer mi diye soru aklınıza gelebilir.</a:t>
            </a:r>
          </a:p>
          <a:p>
            <a:r>
              <a:rPr lang="tr-TR" dirty="0" smtClean="0"/>
              <a:t>Kısa cevap: Hayır.</a:t>
            </a:r>
          </a:p>
          <a:p>
            <a:r>
              <a:rPr lang="tr-TR" dirty="0" err="1" smtClean="0"/>
              <a:t>JQuery</a:t>
            </a:r>
            <a:r>
              <a:rPr lang="tr-TR" dirty="0" smtClean="0"/>
              <a:t> olaylara interaktiflik, etkileşim eklemek için kullanılır.</a:t>
            </a:r>
            <a:endParaRPr lang="tr-TR" dirty="0"/>
          </a:p>
          <a:p>
            <a:endParaRPr lang="tr-TR" dirty="0" smtClean="0"/>
          </a:p>
        </p:txBody>
      </p:sp>
      <p:sp>
        <p:nvSpPr>
          <p:cNvPr id="6" name="Shape 276"/>
          <p:cNvSpPr/>
          <p:nvPr/>
        </p:nvSpPr>
        <p:spPr>
          <a:xfrm>
            <a:off x="376578" y="625475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7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Front-</a:t>
            </a:r>
            <a:r>
              <a:rPr lang="tr-TR" dirty="0" err="1" smtClean="0"/>
              <a:t>End</a:t>
            </a:r>
            <a:r>
              <a:rPr lang="tr-TR" dirty="0" smtClean="0"/>
              <a:t> Çatısı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r>
              <a:rPr lang="tr-TR" dirty="0" err="1"/>
              <a:t>AngularJS</a:t>
            </a:r>
            <a:r>
              <a:rPr lang="tr-TR" dirty="0"/>
              <a:t> veriye göre </a:t>
            </a:r>
            <a:r>
              <a:rPr lang="tr-TR" dirty="0" err="1"/>
              <a:t>HTML’i</a:t>
            </a:r>
            <a:r>
              <a:rPr lang="tr-TR" dirty="0"/>
              <a:t> oluşturur, veri değiştiğinde </a:t>
            </a:r>
            <a:r>
              <a:rPr lang="tr-TR" dirty="0" err="1" smtClean="0"/>
              <a:t>HTML’yi</a:t>
            </a:r>
            <a:r>
              <a:rPr lang="tr-TR" dirty="0" smtClean="0"/>
              <a:t> </a:t>
            </a:r>
            <a:r>
              <a:rPr lang="tr-TR" dirty="0"/>
              <a:t>günceller, HTML değiştiğinde de veriyi günceller.</a:t>
            </a:r>
          </a:p>
          <a:p>
            <a:r>
              <a:rPr lang="tr-TR" dirty="0" smtClean="0"/>
              <a:t>Bu işleme iki yönlü bağlama (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 </a:t>
            </a:r>
            <a:r>
              <a:rPr lang="tr-TR" dirty="0" err="1" smtClean="0"/>
              <a:t>binding</a:t>
            </a:r>
            <a:r>
              <a:rPr lang="tr-TR" dirty="0" smtClean="0"/>
              <a:t>) denir.</a:t>
            </a:r>
          </a:p>
        </p:txBody>
      </p:sp>
      <p:sp>
        <p:nvSpPr>
          <p:cNvPr id="6" name="Shape 276"/>
          <p:cNvSpPr/>
          <p:nvPr/>
        </p:nvSpPr>
        <p:spPr>
          <a:xfrm>
            <a:off x="376578" y="625475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5" y="2743200"/>
            <a:ext cx="4069875" cy="2451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43200"/>
            <a:ext cx="4685479" cy="245110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241662" y="523922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Tek Yönlü Bağlama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771739" y="523922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Çift Yönlü Bağlama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47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Front-</a:t>
            </a:r>
            <a:r>
              <a:rPr lang="tr-TR" dirty="0" err="1" smtClean="0"/>
              <a:t>End</a:t>
            </a:r>
            <a:r>
              <a:rPr lang="tr-TR" dirty="0" smtClean="0"/>
              <a:t> Çatısı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özel olarak Tek-Sayfalı-Uygulama (SPA-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 Application) mantığı için tasarlanmıştır.</a:t>
            </a:r>
          </a:p>
          <a:p>
            <a:r>
              <a:rPr lang="tr-TR" dirty="0" err="1" smtClean="0"/>
              <a:t>Herşey</a:t>
            </a:r>
            <a:r>
              <a:rPr lang="tr-TR" dirty="0" smtClean="0"/>
              <a:t> tarayıcı da çalışır ve hiçbir zaman tam sayfa yüklenmesi olmaz.</a:t>
            </a:r>
          </a:p>
          <a:p>
            <a:r>
              <a:rPr lang="tr-TR" b="1" dirty="0" smtClean="0"/>
              <a:t>Örnek: </a:t>
            </a:r>
            <a:r>
              <a:rPr lang="tr-TR" dirty="0" err="1" smtClean="0"/>
              <a:t>Gmail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Bir SPA uygulamasıdır.</a:t>
            </a:r>
          </a:p>
          <a:p>
            <a:pPr lvl="1"/>
            <a:r>
              <a:rPr lang="tr-TR" dirty="0" smtClean="0"/>
              <a:t>Farklı görünümler ve bir sürü veri bir sayfada tam sayfa yüklemesi olmadan gösterilir.</a:t>
            </a:r>
          </a:p>
          <a:p>
            <a:pPr lvl="1"/>
            <a:r>
              <a:rPr lang="tr-TR" dirty="0" smtClean="0"/>
              <a:t>Sunucu yükü hafifler.</a:t>
            </a:r>
          </a:p>
          <a:p>
            <a:pPr lvl="1"/>
            <a:r>
              <a:rPr lang="tr-TR" dirty="0" smtClean="0"/>
              <a:t>İşlemci tabanlı yükler kullanıcının tarayıcısına aktarılır.</a:t>
            </a:r>
          </a:p>
          <a:p>
            <a:pPr lvl="1"/>
            <a:r>
              <a:rPr lang="tr-TR" dirty="0" smtClean="0"/>
              <a:t>Gecikme azalır.</a:t>
            </a:r>
          </a:p>
          <a:p>
            <a:pPr lvl="1"/>
            <a:r>
              <a:rPr lang="tr-TR" dirty="0" smtClean="0"/>
              <a:t>En çetrefilli işleri sizin tarayıcınız yaparken sunucu sadece statik sayfaları ve veriyi sunuyor. 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6" name="Shape 276"/>
          <p:cNvSpPr/>
          <p:nvPr/>
        </p:nvSpPr>
        <p:spPr>
          <a:xfrm>
            <a:off x="376578" y="625475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3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Front-</a:t>
            </a:r>
            <a:r>
              <a:rPr lang="tr-TR" dirty="0" err="1" smtClean="0"/>
              <a:t>End</a:t>
            </a:r>
            <a:r>
              <a:rPr lang="tr-TR" dirty="0" smtClean="0"/>
              <a:t> Çatısı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her web sitesi için uygun olmayabilir.</a:t>
            </a:r>
          </a:p>
          <a:p>
            <a:r>
              <a:rPr lang="tr-TR" dirty="0" smtClean="0"/>
              <a:t>Bazı durumlarda </a:t>
            </a:r>
            <a:r>
              <a:rPr lang="tr-TR" dirty="0" err="1" smtClean="0"/>
              <a:t>JQuery</a:t>
            </a:r>
            <a:r>
              <a:rPr lang="tr-TR" dirty="0" smtClean="0"/>
              <a:t> daha iyi bir alternatif olabilir.</a:t>
            </a:r>
          </a:p>
          <a:p>
            <a:r>
              <a:rPr lang="tr-TR" dirty="0" smtClean="0"/>
              <a:t>Eğer tarayıcı </a:t>
            </a:r>
            <a:r>
              <a:rPr lang="tr-TR" dirty="0" err="1" smtClean="0"/>
              <a:t>Javascript</a:t>
            </a:r>
            <a:r>
              <a:rPr lang="tr-TR" dirty="0" smtClean="0"/>
              <a:t> desteklemezse ya da kodda bir hata varsa siteniz çalışmayacaktır.</a:t>
            </a:r>
          </a:p>
          <a:p>
            <a:r>
              <a:rPr lang="tr-TR" dirty="0" smtClean="0"/>
              <a:t>Arama motorlarında sıkıntı çıkarabilir. 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crawler</a:t>
            </a:r>
            <a:r>
              <a:rPr lang="tr-TR" dirty="0" smtClean="0"/>
              <a:t> (örümcek) web sitelerini tararken </a:t>
            </a:r>
            <a:r>
              <a:rPr lang="tr-TR" dirty="0" err="1" smtClean="0"/>
              <a:t>Javascript’i</a:t>
            </a:r>
            <a:r>
              <a:rPr lang="tr-TR" dirty="0" smtClean="0"/>
              <a:t> çalıştırmaz. </a:t>
            </a:r>
          </a:p>
          <a:p>
            <a:r>
              <a:rPr lang="tr-TR" dirty="0" err="1" smtClean="0"/>
              <a:t>Angularda</a:t>
            </a:r>
            <a:r>
              <a:rPr lang="tr-TR" dirty="0" smtClean="0"/>
              <a:t> ise </a:t>
            </a:r>
            <a:r>
              <a:rPr lang="tr-TR" dirty="0" err="1" smtClean="0"/>
              <a:t>Template’den</a:t>
            </a:r>
            <a:r>
              <a:rPr lang="tr-TR" dirty="0" smtClean="0"/>
              <a:t> önce gelen tek şey </a:t>
            </a:r>
            <a:r>
              <a:rPr lang="tr-TR" dirty="0" err="1" smtClean="0"/>
              <a:t>Javascript’tir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Web sitelerinizi </a:t>
            </a:r>
            <a:r>
              <a:rPr lang="tr-TR" dirty="0" err="1" smtClean="0"/>
              <a:t>indekslemek</a:t>
            </a:r>
            <a:r>
              <a:rPr lang="tr-TR" dirty="0" smtClean="0"/>
              <a:t> sizin açınızdan önemliyse</a:t>
            </a:r>
          </a:p>
          <a:p>
            <a:r>
              <a:rPr lang="tr-TR" dirty="0" smtClean="0"/>
              <a:t>İçeriklerinizin ve verinizin arama motorları tarafından bulunmasını istiyorsanız </a:t>
            </a:r>
            <a:r>
              <a:rPr lang="tr-TR" dirty="0" err="1" smtClean="0"/>
              <a:t>AngularJS</a:t>
            </a:r>
            <a:r>
              <a:rPr lang="tr-TR" dirty="0" smtClean="0"/>
              <a:t> sizin için uygun mu değil mi tekrar düşünmelisiniz.</a:t>
            </a:r>
          </a:p>
        </p:txBody>
      </p:sp>
      <p:sp>
        <p:nvSpPr>
          <p:cNvPr id="6" name="Shape 276"/>
          <p:cNvSpPr/>
          <p:nvPr/>
        </p:nvSpPr>
        <p:spPr>
          <a:xfrm>
            <a:off x="376578" y="625475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Front-</a:t>
            </a:r>
            <a:r>
              <a:rPr lang="tr-TR" dirty="0" err="1" smtClean="0"/>
              <a:t>End</a:t>
            </a:r>
            <a:r>
              <a:rPr lang="tr-TR" dirty="0" smtClean="0"/>
              <a:t> Çatısı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dirty="0" err="1" smtClean="0"/>
              <a:t>Angular</a:t>
            </a:r>
            <a:r>
              <a:rPr lang="tr-TR" dirty="0" smtClean="0"/>
              <a:t> uygulamaları çok farklı </a:t>
            </a:r>
            <a:r>
              <a:rPr lang="tr-TR" dirty="0" err="1" smtClean="0"/>
              <a:t>Javascript</a:t>
            </a:r>
            <a:r>
              <a:rPr lang="tr-TR" dirty="0" smtClean="0"/>
              <a:t> standartlarında yazılabilir.</a:t>
            </a:r>
          </a:p>
          <a:p>
            <a:pPr lvl="1"/>
            <a:r>
              <a:rPr lang="tr-TR" dirty="0" smtClean="0"/>
              <a:t>ES5, ES6, Dart gibi</a:t>
            </a:r>
          </a:p>
          <a:p>
            <a:r>
              <a:rPr lang="tr-TR" dirty="0" smtClean="0"/>
              <a:t>En popüleri ise </a:t>
            </a:r>
            <a:r>
              <a:rPr lang="tr-TR" dirty="0" err="1" smtClean="0"/>
              <a:t>TypeScript’tir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TypeScript</a:t>
            </a:r>
            <a:r>
              <a:rPr lang="tr-TR" dirty="0" smtClean="0"/>
              <a:t> </a:t>
            </a:r>
            <a:r>
              <a:rPr lang="tr-TR" dirty="0" err="1" smtClean="0"/>
              <a:t>Javascript’in</a:t>
            </a:r>
            <a:r>
              <a:rPr lang="tr-TR" dirty="0" smtClean="0"/>
              <a:t> üst kümesidir (</a:t>
            </a:r>
            <a:r>
              <a:rPr lang="tr-TR" dirty="0" err="1" smtClean="0"/>
              <a:t>superset</a:t>
            </a:r>
            <a:r>
              <a:rPr lang="tr-TR" dirty="0" smtClean="0"/>
              <a:t>) diyebiliriz.</a:t>
            </a:r>
          </a:p>
          <a:p>
            <a:r>
              <a:rPr lang="tr-TR" dirty="0" smtClean="0"/>
              <a:t>Yani ekstra özellikler içeren </a:t>
            </a:r>
            <a:r>
              <a:rPr lang="tr-TR" dirty="0" err="1" smtClean="0"/>
              <a:t>Javascript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derste geliştireceğimiz uygulamanın </a:t>
            </a:r>
            <a:r>
              <a:rPr lang="tr-TR" dirty="0" err="1" smtClean="0"/>
              <a:t>Angular</a:t>
            </a:r>
            <a:r>
              <a:rPr lang="tr-TR" dirty="0" smtClean="0"/>
              <a:t> kısmında </a:t>
            </a:r>
            <a:r>
              <a:rPr lang="tr-TR" dirty="0" err="1" smtClean="0"/>
              <a:t>TypeScript</a:t>
            </a:r>
            <a:r>
              <a:rPr lang="tr-TR" dirty="0" smtClean="0"/>
              <a:t> kullanacağız.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6" name="Shape 276"/>
          <p:cNvSpPr/>
          <p:nvPr/>
        </p:nvSpPr>
        <p:spPr>
          <a:xfrm>
            <a:off x="376578" y="625475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5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smtClean="0"/>
              <a:t>Destek Ekibi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dirty="0" err="1" smtClean="0"/>
              <a:t>Mean</a:t>
            </a:r>
            <a:r>
              <a:rPr lang="tr-TR" dirty="0" smtClean="0"/>
              <a:t> yığını zengin veri içeren siteler oluşturmanız için her şeyi sağlar.</a:t>
            </a:r>
          </a:p>
          <a:p>
            <a:r>
              <a:rPr lang="tr-TR" dirty="0" smtClean="0"/>
              <a:t>Ancak yine de ek teknolojilere ihtiyaç duyabilirsiniz.</a:t>
            </a:r>
          </a:p>
          <a:p>
            <a:r>
              <a:rPr lang="tr-TR" dirty="0" smtClean="0"/>
              <a:t>Daha güzel, </a:t>
            </a:r>
            <a:r>
              <a:rPr lang="tr-TR" dirty="0" err="1" smtClean="0"/>
              <a:t>responsive</a:t>
            </a:r>
            <a:r>
              <a:rPr lang="tr-TR" dirty="0" smtClean="0"/>
              <a:t> (her ekran boyutuna uyan) </a:t>
            </a:r>
            <a:r>
              <a:rPr lang="tr-TR" dirty="0" err="1" smtClean="0"/>
              <a:t>arayüzler</a:t>
            </a:r>
            <a:r>
              <a:rPr lang="tr-TR" dirty="0" smtClean="0"/>
              <a:t> tasarlamak için </a:t>
            </a:r>
            <a:r>
              <a:rPr lang="tr-TR" dirty="0" err="1" smtClean="0"/>
              <a:t>Twitter</a:t>
            </a:r>
            <a:r>
              <a:rPr lang="tr-TR" dirty="0" smtClean="0"/>
              <a:t> tarafından geliştirilen </a:t>
            </a:r>
            <a:r>
              <a:rPr lang="tr-TR" dirty="0" smtClean="0">
                <a:hlinkClick r:id="rId2"/>
              </a:rPr>
              <a:t>Bootstrap</a:t>
            </a:r>
            <a:r>
              <a:rPr lang="tr-TR" dirty="0" smtClean="0"/>
              <a:t> şablonunu kullanabilirsiniz.</a:t>
            </a:r>
          </a:p>
          <a:p>
            <a:r>
              <a:rPr lang="tr-TR" dirty="0" smtClean="0"/>
              <a:t>Kodunuzu daha iyi yönetmek, </a:t>
            </a:r>
            <a:r>
              <a:rPr lang="tr-TR" dirty="0" err="1" smtClean="0"/>
              <a:t>versiyonlama</a:t>
            </a:r>
            <a:r>
              <a:rPr lang="tr-TR" dirty="0" smtClean="0"/>
              <a:t> desteği eklemek, için </a:t>
            </a:r>
            <a:r>
              <a:rPr lang="tr-TR" dirty="0" smtClean="0">
                <a:hlinkClick r:id="rId3"/>
              </a:rPr>
              <a:t>Git</a:t>
            </a:r>
            <a:r>
              <a:rPr lang="tr-TR" dirty="0" smtClean="0"/>
              <a:t> kullanabilirsiniz. </a:t>
            </a:r>
            <a:r>
              <a:rPr lang="tr-TR" dirty="0" smtClean="0">
                <a:hlinkClick r:id="rId4"/>
              </a:rPr>
              <a:t>Github</a:t>
            </a:r>
            <a:r>
              <a:rPr lang="tr-TR" dirty="0" smtClean="0"/>
              <a:t> ve </a:t>
            </a:r>
            <a:r>
              <a:rPr lang="tr-TR" dirty="0" smtClean="0">
                <a:hlinkClick r:id="rId5"/>
              </a:rPr>
              <a:t>Bitbucket</a:t>
            </a:r>
            <a:r>
              <a:rPr lang="tr-TR" dirty="0" smtClean="0"/>
              <a:t> ideal.</a:t>
            </a:r>
          </a:p>
          <a:p>
            <a:r>
              <a:rPr lang="tr-TR" dirty="0" smtClean="0"/>
              <a:t>Uygulamanızın İnternet üzerinde canlı olarak çalışmasını sağlamak için </a:t>
            </a:r>
            <a:r>
              <a:rPr lang="tr-TR" dirty="0" smtClean="0">
                <a:hlinkClick r:id="rId6"/>
              </a:rPr>
              <a:t>Heroku</a:t>
            </a:r>
            <a:r>
              <a:rPr lang="tr-TR" dirty="0" smtClean="0"/>
              <a:t> kullanabilirsiniz. Dersimizde biz de </a:t>
            </a:r>
            <a:r>
              <a:rPr lang="tr-TR" dirty="0" err="1" smtClean="0"/>
              <a:t>Heroku</a:t>
            </a:r>
            <a:r>
              <a:rPr lang="tr-TR" dirty="0" smtClean="0"/>
              <a:t> kullanacağız.</a:t>
            </a:r>
          </a:p>
        </p:txBody>
      </p:sp>
      <p:sp>
        <p:nvSpPr>
          <p:cNvPr id="5" name="Shape 276"/>
          <p:cNvSpPr/>
          <p:nvPr/>
        </p:nvSpPr>
        <p:spPr>
          <a:xfrm>
            <a:off x="376578" y="681318"/>
            <a:ext cx="537822" cy="5378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06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5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7"/>
          <p:cNvSpPr/>
          <p:nvPr/>
        </p:nvSpPr>
        <p:spPr>
          <a:xfrm>
            <a:off x="2764631" y="2350531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11" name="Shape 270"/>
          <p:cNvSpPr/>
          <p:nvPr/>
        </p:nvSpPr>
        <p:spPr>
          <a:xfrm>
            <a:off x="5865048" y="2350531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Shape 273"/>
          <p:cNvSpPr/>
          <p:nvPr/>
        </p:nvSpPr>
        <p:spPr>
          <a:xfrm>
            <a:off x="2764631" y="3282339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Shape 276"/>
          <p:cNvSpPr/>
          <p:nvPr/>
        </p:nvSpPr>
        <p:spPr>
          <a:xfrm>
            <a:off x="2764631" y="4190512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Shape 279"/>
          <p:cNvSpPr/>
          <p:nvPr/>
        </p:nvSpPr>
        <p:spPr>
          <a:xfrm>
            <a:off x="5865048" y="3282339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911203" y="2118284"/>
            <a:ext cx="1879997" cy="3026569"/>
            <a:chOff x="2924175" y="1682750"/>
            <a:chExt cx="2506663" cy="4035425"/>
          </a:xfrm>
        </p:grpSpPr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9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2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3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4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5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6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7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8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9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60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61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69333" y="1958647"/>
            <a:ext cx="2177132" cy="3063526"/>
            <a:chOff x="492442" y="1853870"/>
            <a:chExt cx="2902844" cy="4084698"/>
          </a:xfrm>
        </p:grpSpPr>
        <p:grpSp>
          <p:nvGrpSpPr>
            <p:cNvPr id="63" name="Group 62"/>
            <p:cNvGrpSpPr/>
            <p:nvPr/>
          </p:nvGrpSpPr>
          <p:grpSpPr>
            <a:xfrm>
              <a:off x="492442" y="1853870"/>
              <a:ext cx="2902844" cy="1262299"/>
              <a:chOff x="535683" y="1833863"/>
              <a:chExt cx="2902844" cy="1262299"/>
            </a:xfrm>
          </p:grpSpPr>
          <p:sp>
            <p:nvSpPr>
              <p:cNvPr id="70" name="Shape 208"/>
              <p:cNvSpPr/>
              <p:nvPr/>
            </p:nvSpPr>
            <p:spPr>
              <a:xfrm>
                <a:off x="1066090" y="2634500"/>
                <a:ext cx="2372437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Geçmiş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Trendler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Faydalar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Neden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MEAN?</a:t>
                </a:r>
                <a:endParaRPr sz="9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5683" y="1833863"/>
                <a:ext cx="2902844" cy="861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 smtClean="0"/>
                  <a:t>Tam </a:t>
                </a:r>
                <a:r>
                  <a:rPr lang="en-US" sz="1500" dirty="0" err="1" smtClean="0"/>
                  <a:t>Yığın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Geliştirmeye</a:t>
                </a:r>
                <a:endParaRPr lang="en-US" sz="1500" dirty="0" smtClean="0"/>
              </a:p>
              <a:p>
                <a:r>
                  <a:rPr lang="en-US" sz="1500" dirty="0" err="1" smtClean="0"/>
                  <a:t>Giriş</a:t>
                </a:r>
                <a:endParaRPr lang="en-US" sz="15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022849" y="3542070"/>
              <a:ext cx="2372437" cy="800631"/>
              <a:chOff x="1066090" y="2295530"/>
              <a:chExt cx="2372437" cy="800631"/>
            </a:xfrm>
          </p:grpSpPr>
          <p:sp>
            <p:nvSpPr>
              <p:cNvPr id="68" name="Shape 208"/>
              <p:cNvSpPr/>
              <p:nvPr/>
            </p:nvSpPr>
            <p:spPr>
              <a:xfrm>
                <a:off x="1066090" y="2634499"/>
                <a:ext cx="2372437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>
                    <a:solidFill>
                      <a:srgbClr val="808080"/>
                    </a:solidFill>
                  </a:rPr>
                  <a:t>Kolay</a:t>
                </a:r>
                <a:r>
                  <a:rPr lang="en-US" sz="900" dirty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>
                    <a:solidFill>
                      <a:srgbClr val="808080"/>
                    </a:solidFill>
                  </a:rPr>
                  <a:t>Kurulum,URL</a:t>
                </a:r>
                <a:r>
                  <a:rPr lang="en-US" sz="900" dirty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>
                    <a:solidFill>
                      <a:srgbClr val="808080"/>
                    </a:solidFill>
                  </a:rPr>
                  <a:t>Yönlendirme</a:t>
                </a:r>
                <a:r>
                  <a:rPr lang="en-US" sz="900" dirty="0">
                    <a:solidFill>
                      <a:srgbClr val="808080"/>
                    </a:solidFill>
                  </a:rPr>
                  <a:t>, HTML </a:t>
                </a:r>
                <a:r>
                  <a:rPr lang="en-US" sz="900" dirty="0" err="1">
                    <a:solidFill>
                      <a:srgbClr val="808080"/>
                    </a:solidFill>
                  </a:rPr>
                  <a:t>Görünümler</a:t>
                </a:r>
                <a:r>
                  <a:rPr lang="en-US" sz="900" dirty="0">
                    <a:solidFill>
                      <a:srgbClr val="808080"/>
                    </a:solidFill>
                  </a:rPr>
                  <a:t>, Session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76481" y="2295530"/>
                <a:ext cx="1862046" cy="400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/>
                  <a:t>Express </a:t>
                </a:r>
                <a:r>
                  <a:rPr lang="en-US" sz="1500" dirty="0" err="1"/>
                  <a:t>Çatısı</a:t>
                </a:r>
                <a:endParaRPr lang="en-US" sz="15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022849" y="4768602"/>
              <a:ext cx="2372437" cy="1169966"/>
              <a:chOff x="1066090" y="2295530"/>
              <a:chExt cx="2372437" cy="1169966"/>
            </a:xfrm>
          </p:grpSpPr>
          <p:sp>
            <p:nvSpPr>
              <p:cNvPr id="66" name="Shape 208"/>
              <p:cNvSpPr/>
              <p:nvPr/>
            </p:nvSpPr>
            <p:spPr>
              <a:xfrm>
                <a:off x="1066090" y="2634502"/>
                <a:ext cx="2372437" cy="830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Jquery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mi AngularJS mi?,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İki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yönlü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veri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bağlama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Yeni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sayfaların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yüklenmesi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Dezavantajlar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neler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63793" y="2295530"/>
                <a:ext cx="1374734" cy="400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 smtClean="0"/>
                  <a:t>AngularJS</a:t>
                </a:r>
                <a:endParaRPr lang="en-US" sz="1500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155189" y="1997120"/>
            <a:ext cx="2261814" cy="2609551"/>
            <a:chOff x="397463" y="1905168"/>
            <a:chExt cx="3015752" cy="3479401"/>
          </a:xfrm>
        </p:grpSpPr>
        <p:grpSp>
          <p:nvGrpSpPr>
            <p:cNvPr id="73" name="Group 72"/>
            <p:cNvGrpSpPr/>
            <p:nvPr/>
          </p:nvGrpSpPr>
          <p:grpSpPr>
            <a:xfrm>
              <a:off x="397463" y="1905168"/>
              <a:ext cx="2997823" cy="1026335"/>
              <a:chOff x="440704" y="1885161"/>
              <a:chExt cx="2997823" cy="1026335"/>
            </a:xfrm>
          </p:grpSpPr>
          <p:sp>
            <p:nvSpPr>
              <p:cNvPr id="80" name="Shape 208"/>
              <p:cNvSpPr/>
              <p:nvPr/>
            </p:nvSpPr>
            <p:spPr>
              <a:xfrm>
                <a:off x="1066089" y="2634500"/>
                <a:ext cx="2372438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>
                    <a:solidFill>
                      <a:srgbClr val="808080"/>
                    </a:solidFill>
                  </a:rPr>
                  <a:t>Javascript</a:t>
                </a:r>
                <a:r>
                  <a:rPr lang="en-US" sz="900" dirty="0">
                    <a:solidFill>
                      <a:srgbClr val="808080"/>
                    </a:solidFill>
                  </a:rPr>
                  <a:t>, NPM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0704" y="1885161"/>
                <a:ext cx="2997823" cy="810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400" dirty="0" err="1"/>
                  <a:t>NodeJS</a:t>
                </a:r>
                <a:endParaRPr lang="en-US" sz="1400" dirty="0"/>
              </a:p>
              <a:p>
                <a:r>
                  <a:rPr lang="en-US" sz="1400" dirty="0" err="1"/>
                  <a:t>Sunucu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Platformu</a:t>
                </a:r>
                <a:endParaRPr lang="en-US" sz="1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15070" y="3542071"/>
              <a:ext cx="2598144" cy="1169964"/>
              <a:chOff x="858311" y="2295531"/>
              <a:chExt cx="2598144" cy="1169964"/>
            </a:xfrm>
          </p:grpSpPr>
          <p:sp>
            <p:nvSpPr>
              <p:cNvPr id="78" name="Shape 208"/>
              <p:cNvSpPr/>
              <p:nvPr/>
            </p:nvSpPr>
            <p:spPr>
              <a:xfrm>
                <a:off x="1066090" y="2634501"/>
                <a:ext cx="2372437" cy="830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İlişkisel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>
                    <a:solidFill>
                      <a:srgbClr val="808080"/>
                    </a:solidFill>
                    <a:latin typeface="+mj-lt"/>
                  </a:rPr>
                  <a:t>m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i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</a:t>
                </a:r>
                <a:r>
                  <a:rPr lang="en-US" sz="900" dirty="0" err="1">
                    <a:solidFill>
                      <a:srgbClr val="808080"/>
                    </a:solidFill>
                    <a:latin typeface="+mj-lt"/>
                  </a:rPr>
                  <a:t>o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küman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>
                    <a:solidFill>
                      <a:srgbClr val="808080"/>
                    </a:solidFill>
                    <a:latin typeface="+mj-lt"/>
                  </a:rPr>
                  <a:t>t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abanlı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>
                    <a:solidFill>
                      <a:srgbClr val="808080"/>
                    </a:solidFill>
                    <a:latin typeface="+mj-lt"/>
                  </a:rPr>
                  <a:t>m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ı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?,MongoDB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Dokümanları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Ne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için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iyi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değil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?, Data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modelleme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için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Mongoose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58311" y="2295531"/>
                <a:ext cx="2598144" cy="400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en-US" sz="1500" dirty="0" smtClean="0"/>
                  <a:t>MongoDB </a:t>
                </a:r>
                <a:r>
                  <a:rPr lang="en-US" sz="1500" dirty="0" err="1" smtClean="0"/>
                  <a:t>Veritabanı</a:t>
                </a:r>
                <a:endParaRPr lang="en-US" sz="15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22849" y="4806659"/>
              <a:ext cx="2390366" cy="577910"/>
              <a:chOff x="1066090" y="2333587"/>
              <a:chExt cx="2390366" cy="577910"/>
            </a:xfrm>
          </p:grpSpPr>
          <p:sp>
            <p:nvSpPr>
              <p:cNvPr id="76" name="Shape 208"/>
              <p:cNvSpPr/>
              <p:nvPr/>
            </p:nvSpPr>
            <p:spPr>
              <a:xfrm>
                <a:off x="1066090" y="2634501"/>
                <a:ext cx="2372437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Twitter Bootstrap,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Git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Heroku</a:t>
                </a:r>
                <a:endParaRPr lang="en-US" sz="900" dirty="0" smtClean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38066" y="2333587"/>
                <a:ext cx="1618390" cy="400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en-US" sz="1500" dirty="0" err="1" smtClean="0"/>
                  <a:t>Destek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Ekibi</a:t>
                </a:r>
                <a:endParaRPr lang="en-US" sz="1500" dirty="0"/>
              </a:p>
            </p:txBody>
          </p:sp>
        </p:grpSp>
      </p:grpSp>
      <p:sp>
        <p:nvSpPr>
          <p:cNvPr id="82" name="Başlık 1"/>
          <p:cNvSpPr txBox="1">
            <a:spLocks/>
          </p:cNvSpPr>
          <p:nvPr/>
        </p:nvSpPr>
        <p:spPr>
          <a:xfrm>
            <a:off x="106562" y="518391"/>
            <a:ext cx="7391400" cy="7008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9pPr>
          </a:lstStyle>
          <a:p>
            <a:r>
              <a:rPr lang="tr-TR" kern="0" dirty="0" smtClean="0">
                <a:solidFill>
                  <a:srgbClr val="FF0000"/>
                </a:solidFill>
              </a:rPr>
              <a:t>Sunum Planı</a:t>
            </a:r>
            <a:endParaRPr lang="tr-TR" kern="0" dirty="0">
              <a:solidFill>
                <a:srgbClr val="FF0000"/>
              </a:solidFill>
            </a:endParaRPr>
          </a:p>
        </p:txBody>
      </p:sp>
      <p:sp>
        <p:nvSpPr>
          <p:cNvPr id="83" name="Shape 276"/>
          <p:cNvSpPr/>
          <p:nvPr/>
        </p:nvSpPr>
        <p:spPr>
          <a:xfrm>
            <a:off x="5865048" y="4204406"/>
            <a:ext cx="537822" cy="5378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06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Shape 276"/>
          <p:cNvSpPr/>
          <p:nvPr/>
        </p:nvSpPr>
        <p:spPr>
          <a:xfrm>
            <a:off x="3341831" y="5537258"/>
            <a:ext cx="537822" cy="537823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07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4153496" y="5463069"/>
            <a:ext cx="1919113" cy="300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pPr algn="l"/>
            <a:r>
              <a:rPr lang="en-US" sz="1500" dirty="0" err="1" smtClean="0"/>
              <a:t>Örnek</a:t>
            </a:r>
            <a:r>
              <a:rPr lang="en-US" sz="1500" dirty="0" smtClean="0"/>
              <a:t> </a:t>
            </a:r>
            <a:r>
              <a:rPr lang="en-US" sz="1500" dirty="0" err="1" smtClean="0"/>
              <a:t>Bir</a:t>
            </a:r>
            <a:r>
              <a:rPr lang="en-US" sz="1500" dirty="0" smtClean="0"/>
              <a:t> </a:t>
            </a:r>
            <a:r>
              <a:rPr lang="en-US" sz="1500" dirty="0" err="1" smtClean="0"/>
              <a:t>Uygulama</a:t>
            </a:r>
            <a:endParaRPr lang="en-US" sz="1500" dirty="0"/>
          </a:p>
        </p:txBody>
      </p:sp>
      <p:sp>
        <p:nvSpPr>
          <p:cNvPr id="86" name="Shape 208"/>
          <p:cNvSpPr/>
          <p:nvPr/>
        </p:nvSpPr>
        <p:spPr>
          <a:xfrm>
            <a:off x="4096346" y="5828591"/>
            <a:ext cx="1999654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4289" tIns="34289" rIns="34289" bIns="34289" numCol="1" anchor="t">
            <a:spAutoFit/>
          </a:bodyPr>
          <a:lstStyle/>
          <a:p>
            <a:pPr algn="r"/>
            <a:r>
              <a:rPr lang="en-US" sz="900" dirty="0" err="1" smtClean="0">
                <a:solidFill>
                  <a:srgbClr val="808080"/>
                </a:solidFill>
                <a:latin typeface="+mj-lt"/>
              </a:rPr>
              <a:t>Uygulamanın</a:t>
            </a:r>
            <a:r>
              <a:rPr lang="en-US" sz="900" dirty="0" smtClean="0">
                <a:solidFill>
                  <a:srgbClr val="808080"/>
                </a:solidFill>
                <a:latin typeface="+mj-lt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latin typeface="+mj-lt"/>
              </a:rPr>
              <a:t>çalışma</a:t>
            </a:r>
            <a:r>
              <a:rPr lang="en-US" sz="900" dirty="0" smtClean="0">
                <a:solidFill>
                  <a:srgbClr val="808080"/>
                </a:solidFill>
                <a:latin typeface="+mj-lt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latin typeface="+mj-lt"/>
              </a:rPr>
              <a:t>mantığı</a:t>
            </a:r>
            <a:r>
              <a:rPr lang="en-US" sz="900" dirty="0" smtClean="0">
                <a:solidFill>
                  <a:srgbClr val="808080"/>
                </a:solidFill>
                <a:latin typeface="+mj-lt"/>
              </a:rPr>
              <a:t>, MEAN </a:t>
            </a:r>
            <a:r>
              <a:rPr lang="en-US" sz="900" dirty="0" err="1" smtClean="0">
                <a:solidFill>
                  <a:srgbClr val="808080"/>
                </a:solidFill>
                <a:latin typeface="+mj-lt"/>
              </a:rPr>
              <a:t>nasıl</a:t>
            </a:r>
            <a:r>
              <a:rPr lang="en-US" sz="900" dirty="0" smtClean="0">
                <a:solidFill>
                  <a:srgbClr val="808080"/>
                </a:solidFill>
                <a:latin typeface="+mj-lt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latin typeface="+mj-lt"/>
              </a:rPr>
              <a:t>çalışıyor</a:t>
            </a:r>
            <a:r>
              <a:rPr lang="en-US" sz="900" dirty="0" smtClean="0">
                <a:solidFill>
                  <a:srgbClr val="808080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1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smtClean="0"/>
              <a:t>Örnek Bir 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tr-TR" sz="2300" dirty="0" smtClean="0"/>
              <a:t>Dönem boyunca üzerinde birlikte çalışacağımız bir proje olacak.</a:t>
            </a:r>
          </a:p>
          <a:p>
            <a:r>
              <a:rPr lang="tr-TR" sz="2300" dirty="0" smtClean="0"/>
              <a:t>Projeyi sıfırdan beraber geliştireceğiz.</a:t>
            </a:r>
          </a:p>
          <a:p>
            <a:r>
              <a:rPr lang="tr-TR" sz="2300" b="1" dirty="0" smtClean="0"/>
              <a:t>Proje Adı: </a:t>
            </a:r>
            <a:r>
              <a:rPr lang="tr-TR" sz="2300" dirty="0" err="1" smtClean="0"/>
              <a:t>MekanBul</a:t>
            </a:r>
            <a:endParaRPr lang="tr-TR" sz="2300" dirty="0" smtClean="0"/>
          </a:p>
          <a:p>
            <a:r>
              <a:rPr lang="tr-TR" sz="2300" dirty="0" smtClean="0"/>
              <a:t>Uygulama konumumuz </a:t>
            </a:r>
            <a:r>
              <a:rPr lang="tr-TR" sz="2300" dirty="0" err="1" smtClean="0"/>
              <a:t>civarındanı</a:t>
            </a:r>
            <a:r>
              <a:rPr lang="tr-TR" sz="2300" dirty="0" smtClean="0"/>
              <a:t> kafe, restoran vs. gibi mekanları listeleyecek. Buna ek olarak açılış kapanış saatlerini, sunduğu hizmetleri harita üzerindeki yerlerini</a:t>
            </a:r>
            <a:r>
              <a:rPr lang="tr-TR" sz="2300" dirty="0"/>
              <a:t> </a:t>
            </a:r>
            <a:r>
              <a:rPr lang="tr-TR" sz="2300" dirty="0" smtClean="0"/>
              <a:t>de gösterecek.</a:t>
            </a:r>
          </a:p>
          <a:p>
            <a:r>
              <a:rPr lang="tr-TR" sz="2300" b="1" dirty="0" smtClean="0"/>
              <a:t>Benzer Örnekler: </a:t>
            </a:r>
            <a:r>
              <a:rPr lang="tr-TR" sz="2300" dirty="0" err="1" smtClean="0"/>
              <a:t>Swarm</a:t>
            </a:r>
            <a:r>
              <a:rPr lang="tr-TR" sz="2300" dirty="0" smtClean="0"/>
              <a:t>, </a:t>
            </a:r>
            <a:r>
              <a:rPr lang="tr-TR" sz="2300" dirty="0" err="1" smtClean="0"/>
              <a:t>TripAdvisor</a:t>
            </a:r>
            <a:r>
              <a:rPr lang="tr-TR" sz="2300" dirty="0" smtClean="0"/>
              <a:t>, Facebook vs.</a:t>
            </a:r>
          </a:p>
          <a:p>
            <a:r>
              <a:rPr lang="tr-TR" sz="2300" dirty="0" smtClean="0"/>
              <a:t>Kullanıcılar giriş yaparak oy verebilecek ve yorum yazabilecek.</a:t>
            </a:r>
          </a:p>
          <a:p>
            <a:r>
              <a:rPr lang="tr-TR" sz="2300" dirty="0" smtClean="0"/>
              <a:t>Bu uygulama için sahte veriler kullanacağız.</a:t>
            </a:r>
          </a:p>
          <a:p>
            <a:r>
              <a:rPr lang="tr-TR" sz="2300" dirty="0" smtClean="0"/>
              <a:t>MEAN yığınının tüm katmanlarını kullanacağız.</a:t>
            </a:r>
          </a:p>
          <a:p>
            <a:r>
              <a:rPr lang="tr-TR" sz="2300" dirty="0" err="1" smtClean="0"/>
              <a:t>Arayüzde</a:t>
            </a:r>
            <a:r>
              <a:rPr lang="tr-TR" sz="2300" dirty="0" smtClean="0"/>
              <a:t> </a:t>
            </a:r>
            <a:r>
              <a:rPr lang="tr-TR" sz="2300" dirty="0" err="1" smtClean="0"/>
              <a:t>Bootstrap’ten</a:t>
            </a:r>
            <a:r>
              <a:rPr lang="tr-TR" sz="2300" dirty="0" smtClean="0"/>
              <a:t> faydalanacağız.</a:t>
            </a:r>
          </a:p>
          <a:p>
            <a:r>
              <a:rPr lang="tr-TR" sz="2300" dirty="0" smtClean="0"/>
              <a:t>Mobil uyumlu olacak.</a:t>
            </a:r>
          </a:p>
          <a:p>
            <a:r>
              <a:rPr lang="tr-TR" sz="2300" dirty="0"/>
              <a:t>İsteyen kendi proje fikrini hayata geçirebilir.</a:t>
            </a:r>
          </a:p>
          <a:p>
            <a:endParaRPr lang="tr-TR" sz="2300" dirty="0" smtClean="0"/>
          </a:p>
        </p:txBody>
      </p:sp>
      <p:sp>
        <p:nvSpPr>
          <p:cNvPr id="7" name="Shape 276"/>
          <p:cNvSpPr/>
          <p:nvPr/>
        </p:nvSpPr>
        <p:spPr>
          <a:xfrm>
            <a:off x="354969" y="685800"/>
            <a:ext cx="537822" cy="537823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07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smtClean="0"/>
              <a:t>Örnek Bir Uygulama</a:t>
            </a:r>
            <a:endParaRPr lang="tr-TR" dirty="0"/>
          </a:p>
        </p:txBody>
      </p:sp>
      <p:sp>
        <p:nvSpPr>
          <p:cNvPr id="7" name="Shape 276"/>
          <p:cNvSpPr/>
          <p:nvPr/>
        </p:nvSpPr>
        <p:spPr>
          <a:xfrm>
            <a:off x="354969" y="685800"/>
            <a:ext cx="537822" cy="537823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07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80991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096000" cy="549275"/>
          </a:xfrm>
        </p:spPr>
        <p:txBody>
          <a:bodyPr/>
          <a:lstStyle/>
          <a:p>
            <a:r>
              <a:rPr lang="tr-TR" dirty="0" smtClean="0"/>
              <a:t>Örnek Bir Uygulama</a:t>
            </a:r>
            <a:endParaRPr lang="tr-TR" dirty="0"/>
          </a:p>
        </p:txBody>
      </p:sp>
      <p:sp>
        <p:nvSpPr>
          <p:cNvPr id="7" name="Shape 276"/>
          <p:cNvSpPr/>
          <p:nvPr/>
        </p:nvSpPr>
        <p:spPr>
          <a:xfrm>
            <a:off x="354969" y="685800"/>
            <a:ext cx="537822" cy="537823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07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1" y="1494867"/>
            <a:ext cx="7262032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Özet-MEAN Büyük Resim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137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39200" cy="549275"/>
          </a:xfrm>
        </p:spPr>
        <p:txBody>
          <a:bodyPr/>
          <a:lstStyle/>
          <a:p>
            <a:r>
              <a:rPr lang="tr-TR" dirty="0" smtClean="0"/>
              <a:t>Öneriler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/>
          <a:lstStyle/>
          <a:p>
            <a:r>
              <a:rPr lang="tr-TR" sz="2300" dirty="0" smtClean="0"/>
              <a:t>Bu dersin amacı </a:t>
            </a:r>
            <a:r>
              <a:rPr lang="tr-TR" sz="2300" dirty="0" err="1" smtClean="0"/>
              <a:t>Javascript</a:t>
            </a:r>
            <a:r>
              <a:rPr lang="tr-TR" sz="2300" dirty="0" smtClean="0"/>
              <a:t>, HTML, CSS anlatmak değil.</a:t>
            </a:r>
          </a:p>
          <a:p>
            <a:r>
              <a:rPr lang="tr-TR" sz="2300" dirty="0" smtClean="0"/>
              <a:t>Bu teknolojileri sizlerin çaba gösterip öğreniyor olmanız gerekir. </a:t>
            </a:r>
          </a:p>
          <a:p>
            <a:r>
              <a:rPr lang="tr-TR" sz="2300" dirty="0" smtClean="0"/>
              <a:t>Bunları öğrenmek için </a:t>
            </a:r>
            <a:r>
              <a:rPr lang="tr-TR" sz="2300" dirty="0" err="1" smtClean="0"/>
              <a:t>Udemy</a:t>
            </a:r>
            <a:r>
              <a:rPr lang="tr-TR" sz="2300" dirty="0" smtClean="0"/>
              <a:t> vs. gibi video eğitimi olan siteleri kullanabilirsiniz.</a:t>
            </a:r>
          </a:p>
          <a:p>
            <a:r>
              <a:rPr lang="tr-TR" sz="2300" dirty="0" smtClean="0"/>
              <a:t>Ya da W3School</a:t>
            </a:r>
            <a:r>
              <a:rPr lang="tr-TR" sz="2300" dirty="0"/>
              <a:t>: </a:t>
            </a:r>
            <a:r>
              <a:rPr lang="tr-TR" sz="2300" dirty="0">
                <a:hlinkClick r:id="rId2"/>
              </a:rPr>
              <a:t>https://</a:t>
            </a:r>
            <a:r>
              <a:rPr lang="tr-TR" sz="2300" dirty="0" smtClean="0">
                <a:hlinkClick r:id="rId2"/>
              </a:rPr>
              <a:t>www.w3schools.com</a:t>
            </a:r>
            <a:endParaRPr lang="tr-TR" sz="2300" dirty="0" smtClean="0"/>
          </a:p>
          <a:p>
            <a:r>
              <a:rPr lang="tr-TR" sz="2300" dirty="0"/>
              <a:t>Git komutları: </a:t>
            </a:r>
            <a:r>
              <a:rPr lang="tr-TR" sz="2300" dirty="0">
                <a:hlinkClick r:id="rId3"/>
              </a:rPr>
              <a:t>http://</a:t>
            </a:r>
            <a:r>
              <a:rPr lang="tr-TR" sz="2300" dirty="0" smtClean="0">
                <a:hlinkClick r:id="rId3"/>
              </a:rPr>
              <a:t>rogerdudler.github.io/git-guide/index.tr.html</a:t>
            </a:r>
            <a:endParaRPr lang="tr-TR" sz="2300" dirty="0" smtClean="0"/>
          </a:p>
          <a:p>
            <a:r>
              <a:rPr lang="tr-TR" sz="2300" dirty="0"/>
              <a:t>Soru, hata sormak için: </a:t>
            </a:r>
            <a:r>
              <a:rPr lang="tr-TR" sz="2300" dirty="0">
                <a:hlinkClick r:id="rId4"/>
              </a:rPr>
              <a:t>https://</a:t>
            </a:r>
            <a:r>
              <a:rPr lang="tr-TR" sz="2300" dirty="0" smtClean="0">
                <a:hlinkClick r:id="rId4"/>
              </a:rPr>
              <a:t>stackoverflow.com</a:t>
            </a:r>
            <a:r>
              <a:rPr lang="tr-TR" sz="2300" dirty="0"/>
              <a:t> , </a:t>
            </a:r>
            <a:r>
              <a:rPr lang="tr-TR" sz="2300" dirty="0">
                <a:hlinkClick r:id="rId5"/>
              </a:rPr>
              <a:t>https://</a:t>
            </a:r>
            <a:r>
              <a:rPr lang="tr-TR" sz="2300" dirty="0" smtClean="0">
                <a:hlinkClick r:id="rId5"/>
              </a:rPr>
              <a:t>www.reddit.com</a:t>
            </a:r>
            <a:endParaRPr lang="tr-TR" sz="2300" dirty="0" smtClean="0"/>
          </a:p>
          <a:p>
            <a:r>
              <a:rPr lang="tr-TR" sz="2300" dirty="0" smtClean="0"/>
              <a:t>Projeler, </a:t>
            </a:r>
            <a:r>
              <a:rPr lang="tr-TR" sz="2300" dirty="0"/>
              <a:t>kod örnekleri için: </a:t>
            </a:r>
            <a:r>
              <a:rPr lang="tr-TR" sz="2300" dirty="0">
                <a:hlinkClick r:id="rId6"/>
              </a:rPr>
              <a:t>https://</a:t>
            </a:r>
            <a:r>
              <a:rPr lang="tr-TR" sz="2300" dirty="0" smtClean="0">
                <a:hlinkClick r:id="rId6"/>
              </a:rPr>
              <a:t>github.com</a:t>
            </a:r>
            <a:endParaRPr lang="tr-TR" sz="2300" dirty="0" smtClean="0"/>
          </a:p>
          <a:p>
            <a:endParaRPr lang="tr-TR" sz="2300" dirty="0"/>
          </a:p>
          <a:p>
            <a:endParaRPr lang="tr-TR" sz="2300" dirty="0" smtClean="0"/>
          </a:p>
          <a:p>
            <a:endParaRPr lang="tr-TR" sz="2300" dirty="0" smtClean="0"/>
          </a:p>
          <a:p>
            <a:endParaRPr lang="tr-TR" sz="2300" dirty="0" smtClean="0"/>
          </a:p>
        </p:txBody>
      </p:sp>
    </p:spTree>
    <p:extLst>
      <p:ext uri="{BB962C8B-B14F-4D97-AF65-F5344CB8AC3E}">
        <p14:creationId xmlns:p14="http://schemas.microsoft.com/office/powerpoint/2010/main" val="6012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Kod yazmaya başlamadan önce Tam yığın nedir anlamalıyız.</a:t>
            </a:r>
          </a:p>
          <a:p>
            <a:r>
              <a:rPr lang="tr-TR" sz="2400" b="1" dirty="0" smtClean="0"/>
              <a:t>Tam Yığın (Full </a:t>
            </a:r>
            <a:r>
              <a:rPr lang="tr-TR" sz="2400" b="1" dirty="0" err="1" smtClean="0"/>
              <a:t>Stack</a:t>
            </a:r>
            <a:r>
              <a:rPr lang="tr-TR" sz="2400" b="1" dirty="0" smtClean="0"/>
              <a:t>): </a:t>
            </a:r>
            <a:r>
              <a:rPr lang="tr-TR" sz="2400" dirty="0" smtClean="0"/>
              <a:t>Uygulamanın ya da web sitesinin tüm bölümlerinin geliştirilmesi.</a:t>
            </a:r>
          </a:p>
          <a:p>
            <a:r>
              <a:rPr lang="tr-TR" sz="2400" dirty="0" smtClean="0"/>
              <a:t>Bir nevi “Ne iş olsa yaparım Abi” mantığı.</a:t>
            </a:r>
          </a:p>
          <a:p>
            <a:r>
              <a:rPr lang="tr-TR" sz="2400" dirty="0" smtClean="0"/>
              <a:t>Veri tabanı ve web sunucusuyla başlar (Alt Katman).</a:t>
            </a:r>
          </a:p>
          <a:p>
            <a:r>
              <a:rPr lang="tr-TR" sz="2400" dirty="0" smtClean="0"/>
              <a:t>Uygulama mantığı ve kontroller orta katmanda yer alır.</a:t>
            </a:r>
          </a:p>
          <a:p>
            <a:r>
              <a:rPr lang="tr-TR" dirty="0" smtClean="0"/>
              <a:t>En üst katmanda da uygulama ara yüzü yani bizim gördüğümüz kısım yer alır.</a:t>
            </a:r>
          </a:p>
          <a:p>
            <a:r>
              <a:rPr lang="tr-TR" sz="2400" dirty="0" smtClean="0"/>
              <a:t>MEAN yığını 4 teknolojiden oluşur.</a:t>
            </a:r>
          </a:p>
          <a:p>
            <a:r>
              <a:rPr lang="tr-TR" dirty="0" smtClean="0"/>
              <a:t>Ayrıca destekleyici teknolojiler de yer alır.</a:t>
            </a:r>
            <a:endParaRPr lang="tr-TR" sz="2400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11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MEAN Yığını:</a:t>
            </a:r>
          </a:p>
          <a:p>
            <a:pPr lvl="1"/>
            <a:r>
              <a:rPr lang="tr-TR" b="1" dirty="0" err="1" smtClean="0"/>
              <a:t>M</a:t>
            </a:r>
            <a:r>
              <a:rPr lang="tr-TR" dirty="0" err="1" smtClean="0"/>
              <a:t>ongoDB</a:t>
            </a:r>
            <a:r>
              <a:rPr lang="tr-TR" dirty="0" smtClean="0"/>
              <a:t>: </a:t>
            </a:r>
            <a:r>
              <a:rPr lang="tr-TR" dirty="0" err="1" smtClean="0"/>
              <a:t>Veritabanı</a:t>
            </a:r>
            <a:endParaRPr lang="tr-TR" dirty="0" smtClean="0"/>
          </a:p>
          <a:p>
            <a:pPr lvl="1"/>
            <a:r>
              <a:rPr lang="tr-TR" b="1" dirty="0" smtClean="0"/>
              <a:t>E</a:t>
            </a:r>
            <a:r>
              <a:rPr lang="tr-TR" dirty="0" smtClean="0"/>
              <a:t>xpress: Web Çatısı</a:t>
            </a:r>
          </a:p>
          <a:p>
            <a:pPr lvl="1"/>
            <a:r>
              <a:rPr lang="tr-TR" b="1" dirty="0" err="1" smtClean="0"/>
              <a:t>A</a:t>
            </a:r>
            <a:r>
              <a:rPr lang="tr-TR" dirty="0" err="1" smtClean="0"/>
              <a:t>ngularJS</a:t>
            </a:r>
            <a:r>
              <a:rPr lang="tr-TR" dirty="0" smtClean="0"/>
              <a:t>: </a:t>
            </a:r>
            <a:r>
              <a:rPr lang="tr-TR" dirty="0" err="1" smtClean="0"/>
              <a:t>Arayüz</a:t>
            </a:r>
            <a:r>
              <a:rPr lang="tr-TR" dirty="0" smtClean="0"/>
              <a:t> (Front-</a:t>
            </a:r>
            <a:r>
              <a:rPr lang="tr-TR" dirty="0" err="1" smtClean="0"/>
              <a:t>End</a:t>
            </a:r>
            <a:r>
              <a:rPr lang="tr-TR" dirty="0" smtClean="0"/>
              <a:t>) Çatısı</a:t>
            </a:r>
          </a:p>
          <a:p>
            <a:pPr lvl="1"/>
            <a:r>
              <a:rPr lang="tr-TR" b="1" dirty="0" err="1" smtClean="0"/>
              <a:t>N</a:t>
            </a:r>
            <a:r>
              <a:rPr lang="tr-TR" dirty="0" err="1" smtClean="0"/>
              <a:t>odeJS</a:t>
            </a:r>
            <a:r>
              <a:rPr lang="tr-TR" dirty="0" smtClean="0"/>
              <a:t>: Web </a:t>
            </a:r>
            <a:r>
              <a:rPr lang="tr-TR" smtClean="0"/>
              <a:t>sunucu platformu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1600"/>
            <a:ext cx="685800" cy="685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9" y="1752600"/>
            <a:ext cx="1093701" cy="8921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3" y="2133600"/>
            <a:ext cx="990600" cy="9906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895600"/>
            <a:ext cx="647700" cy="6477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" y="3581400"/>
            <a:ext cx="7152875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867400"/>
          </a:xfrm>
        </p:spPr>
        <p:txBody>
          <a:bodyPr/>
          <a:lstStyle/>
          <a:p>
            <a:r>
              <a:rPr lang="tr-TR" sz="2200" dirty="0" err="1" smtClean="0"/>
              <a:t>MongoDB</a:t>
            </a:r>
            <a:r>
              <a:rPr lang="tr-TR" sz="2200" dirty="0" smtClean="0"/>
              <a:t> 2007’den bugüne kadar aktif olarak geliştirilmektedir. </a:t>
            </a:r>
            <a:r>
              <a:rPr lang="tr-TR" sz="2200" dirty="0" err="1" smtClean="0"/>
              <a:t>MongoDB</a:t>
            </a:r>
            <a:r>
              <a:rPr lang="tr-TR" sz="2200" dirty="0" smtClean="0"/>
              <a:t> </a:t>
            </a:r>
            <a:r>
              <a:rPr lang="tr-TR" sz="2200" dirty="0" err="1" smtClean="0"/>
              <a:t>Inc</a:t>
            </a:r>
            <a:r>
              <a:rPr lang="tr-TR" sz="2200" dirty="0" smtClean="0"/>
              <a:t>. Tarafından geliştiriliyor.</a:t>
            </a:r>
          </a:p>
          <a:p>
            <a:r>
              <a:rPr lang="tr-TR" sz="2200" dirty="0"/>
              <a:t>Web Sitesi: </a:t>
            </a:r>
            <a:r>
              <a:rPr lang="tr-TR" sz="2200" dirty="0">
                <a:hlinkClick r:id="rId2"/>
              </a:rPr>
              <a:t>https://</a:t>
            </a:r>
            <a:r>
              <a:rPr lang="tr-TR" sz="2200" dirty="0" smtClean="0">
                <a:hlinkClick r:id="rId2"/>
              </a:rPr>
              <a:t>www.mongodb.com</a:t>
            </a:r>
            <a:endParaRPr lang="tr-TR" sz="2200" dirty="0" smtClean="0"/>
          </a:p>
          <a:p>
            <a:r>
              <a:rPr lang="tr-TR" sz="2200" dirty="0" smtClean="0"/>
              <a:t>Express 2009’da ortaya çıkmıştır. Açık kaynak kodludur. Aktif olarak geliştirilmektedir.</a:t>
            </a:r>
          </a:p>
          <a:p>
            <a:r>
              <a:rPr lang="tr-TR" sz="2200" dirty="0"/>
              <a:t>Web Sitesi: </a:t>
            </a:r>
            <a:r>
              <a:rPr lang="tr-TR" sz="2200" dirty="0">
                <a:hlinkClick r:id="rId3"/>
              </a:rPr>
              <a:t>http://</a:t>
            </a:r>
            <a:r>
              <a:rPr lang="tr-TR" sz="2200" dirty="0" smtClean="0">
                <a:hlinkClick r:id="rId3"/>
              </a:rPr>
              <a:t>expressjs.com</a:t>
            </a:r>
            <a:endParaRPr lang="tr-TR" sz="2200" dirty="0" smtClean="0"/>
          </a:p>
          <a:p>
            <a:r>
              <a:rPr lang="tr-TR" sz="2200" dirty="0" err="1" smtClean="0"/>
              <a:t>AngularJS</a:t>
            </a:r>
            <a:r>
              <a:rPr lang="tr-TR" sz="2200" dirty="0" smtClean="0"/>
              <a:t> açık kaynak kodludur ve Google tarafından desteklenmektedir. Çıkış tarihi 2010. 2016’da </a:t>
            </a:r>
            <a:r>
              <a:rPr lang="tr-TR" sz="2200" dirty="0" err="1" smtClean="0"/>
              <a:t>Angular</a:t>
            </a:r>
            <a:r>
              <a:rPr lang="tr-TR" sz="2200" dirty="0" smtClean="0"/>
              <a:t> 2 çıktı ve ismi </a:t>
            </a:r>
            <a:r>
              <a:rPr lang="tr-TR" sz="2200" dirty="0" err="1" smtClean="0"/>
              <a:t>Angular</a:t>
            </a:r>
            <a:r>
              <a:rPr lang="tr-TR" sz="2200" dirty="0" smtClean="0"/>
              <a:t> oldu.</a:t>
            </a:r>
          </a:p>
          <a:p>
            <a:r>
              <a:rPr lang="tr-TR" sz="2200" dirty="0"/>
              <a:t>Web Sitesi: </a:t>
            </a:r>
            <a:r>
              <a:rPr lang="tr-TR" sz="2200" dirty="0">
                <a:hlinkClick r:id="rId4"/>
              </a:rPr>
              <a:t>https://</a:t>
            </a:r>
            <a:r>
              <a:rPr lang="tr-TR" sz="2200" dirty="0" smtClean="0">
                <a:hlinkClick r:id="rId4"/>
              </a:rPr>
              <a:t>angular.io</a:t>
            </a:r>
            <a:endParaRPr lang="tr-TR" sz="2200" dirty="0" smtClean="0"/>
          </a:p>
          <a:p>
            <a:r>
              <a:rPr lang="tr-TR" sz="2200" dirty="0" err="1" smtClean="0"/>
              <a:t>NodeJS</a:t>
            </a:r>
            <a:r>
              <a:rPr lang="tr-TR" sz="2200" dirty="0" smtClean="0"/>
              <a:t> 2009 yılında ortaya çıkmıştır. </a:t>
            </a:r>
            <a:r>
              <a:rPr lang="tr-TR" sz="2200" dirty="0" err="1" smtClean="0"/>
              <a:t>Joyent</a:t>
            </a:r>
            <a:r>
              <a:rPr lang="tr-TR" sz="2200" dirty="0" smtClean="0"/>
              <a:t> firması tarafından aktif olarak geliştiriliyor. Çekirdekte Google’ın açık kaynak kodlu V8 </a:t>
            </a:r>
            <a:r>
              <a:rPr lang="tr-TR" sz="2200" dirty="0" err="1" smtClean="0"/>
              <a:t>Javascript</a:t>
            </a:r>
            <a:r>
              <a:rPr lang="tr-TR" sz="2200" dirty="0" smtClean="0"/>
              <a:t> motorunu kullanıyor.</a:t>
            </a:r>
          </a:p>
          <a:p>
            <a:r>
              <a:rPr lang="tr-TR" sz="2200" dirty="0"/>
              <a:t>Web Sitesi: </a:t>
            </a:r>
            <a:r>
              <a:rPr lang="tr-TR" sz="2200" dirty="0">
                <a:hlinkClick r:id="rId5"/>
              </a:rPr>
              <a:t>https://nodejs.org/en</a:t>
            </a:r>
            <a:r>
              <a:rPr lang="tr-TR" sz="2200" dirty="0" smtClean="0">
                <a:hlinkClick r:id="rId5"/>
              </a:rPr>
              <a:t>/</a:t>
            </a:r>
            <a:endParaRPr lang="tr-TR" sz="2200" dirty="0" smtClean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r>
              <a:rPr lang="tr-TR" dirty="0" smtClean="0"/>
              <a:t>Neden Tam Yığın?</a:t>
            </a:r>
          </a:p>
          <a:p>
            <a:r>
              <a:rPr lang="tr-TR" dirty="0" smtClean="0"/>
              <a:t>Sizce de çok fazla iş yükü yok mu?</a:t>
            </a:r>
          </a:p>
          <a:p>
            <a:r>
              <a:rPr lang="tr-TR" dirty="0" smtClean="0"/>
              <a:t>İş yükü çok ama getirisi de çok.</a:t>
            </a:r>
          </a:p>
          <a:p>
            <a:r>
              <a:rPr lang="tr-TR" dirty="0" smtClean="0"/>
              <a:t>Önceleri ara yüze çok önem verilmezdi. ”Çalışsın yeter mantığı” vardı.</a:t>
            </a:r>
          </a:p>
          <a:p>
            <a:r>
              <a:rPr lang="tr-TR" dirty="0" smtClean="0"/>
              <a:t>Arka plandaki işlere </a:t>
            </a:r>
            <a:r>
              <a:rPr lang="tr-TR" dirty="0" err="1" smtClean="0"/>
              <a:t>yoğunlaşılırdı</a:t>
            </a:r>
            <a:r>
              <a:rPr lang="tr-TR" dirty="0" smtClean="0"/>
              <a:t>. </a:t>
            </a:r>
            <a:r>
              <a:rPr lang="tr-TR" dirty="0" err="1" smtClean="0"/>
              <a:t>Perl</a:t>
            </a:r>
            <a:r>
              <a:rPr lang="tr-TR" dirty="0" smtClean="0"/>
              <a:t> ve HTML bilenlere web geliştiricisi denirdi.</a:t>
            </a:r>
          </a:p>
          <a:p>
            <a:r>
              <a:rPr lang="tr-TR" dirty="0" smtClean="0"/>
              <a:t>İnternet yaygınlaştı. Daha çok göze hitap ve daha çok müşteri çekme hevesine girildi.</a:t>
            </a:r>
          </a:p>
          <a:p>
            <a:r>
              <a:rPr lang="tr-TR" dirty="0" smtClean="0"/>
              <a:t>CSS ve </a:t>
            </a:r>
            <a:r>
              <a:rPr lang="tr-TR" dirty="0" err="1" smtClean="0"/>
              <a:t>Javascript</a:t>
            </a:r>
            <a:r>
              <a:rPr lang="tr-TR" dirty="0" smtClean="0"/>
              <a:t> ortaya çıktı.</a:t>
            </a:r>
          </a:p>
          <a:p>
            <a:r>
              <a:rPr lang="tr-TR" dirty="0" smtClean="0"/>
              <a:t>Artık sadece HTML değil CSS, </a:t>
            </a:r>
            <a:r>
              <a:rPr lang="tr-TR" dirty="0" err="1" smtClean="0"/>
              <a:t>Javascript</a:t>
            </a:r>
            <a:r>
              <a:rPr lang="tr-TR" dirty="0" smtClean="0"/>
              <a:t> bilinmesi gerekiyordu. Sadece çalışması yeterli değildi. Güzel de görünmeliydi.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8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Tam bu noktada “Front-</a:t>
            </a:r>
            <a:r>
              <a:rPr lang="tr-TR" dirty="0" err="1" smtClean="0"/>
              <a:t>End</a:t>
            </a:r>
            <a:r>
              <a:rPr lang="tr-TR" dirty="0" smtClean="0"/>
              <a:t>” ve “</a:t>
            </a:r>
            <a:r>
              <a:rPr lang="tr-TR" dirty="0" err="1" smtClean="0"/>
              <a:t>Back-End</a:t>
            </a:r>
            <a:r>
              <a:rPr lang="tr-TR" dirty="0" smtClean="0"/>
              <a:t>” geliştirici ayrımı başladı.</a:t>
            </a:r>
          </a:p>
          <a:p>
            <a:r>
              <a:rPr lang="tr-TR" dirty="0" smtClean="0"/>
              <a:t>“</a:t>
            </a:r>
            <a:r>
              <a:rPr lang="tr-TR" dirty="0" err="1" smtClean="0"/>
              <a:t>Back-End</a:t>
            </a:r>
            <a:r>
              <a:rPr lang="tr-TR" dirty="0" smtClean="0"/>
              <a:t>” çiler arka planda iş mantığı ile uğraşırken</a:t>
            </a:r>
          </a:p>
          <a:p>
            <a:r>
              <a:rPr lang="tr-TR" dirty="0" smtClean="0"/>
              <a:t>“Front-</a:t>
            </a:r>
            <a:r>
              <a:rPr lang="tr-TR" dirty="0" err="1" smtClean="0"/>
              <a:t>End</a:t>
            </a:r>
            <a:r>
              <a:rPr lang="tr-TR" dirty="0" smtClean="0"/>
              <a:t>” çiler kullanıcıya daha iyi deneyim nasıl sunarız, daha güzel ara yüzler nasıl </a:t>
            </a:r>
            <a:r>
              <a:rPr lang="tr-TR" dirty="0" err="1" smtClean="0"/>
              <a:t>geliştiririzin</a:t>
            </a:r>
            <a:r>
              <a:rPr lang="tr-TR" dirty="0" smtClean="0"/>
              <a:t> derdine düştü.</a:t>
            </a:r>
          </a:p>
          <a:p>
            <a:r>
              <a:rPr lang="tr-TR" dirty="0" smtClean="0"/>
              <a:t>Geliştiriciler bunlardan birini seçmek ve onun üzerinde odaklanmak zorunda kalıyorlardı.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grpSp>
        <p:nvGrpSpPr>
          <p:cNvPr id="34" name="Grup 33"/>
          <p:cNvGrpSpPr/>
          <p:nvPr/>
        </p:nvGrpSpPr>
        <p:grpSpPr>
          <a:xfrm>
            <a:off x="2209800" y="4572000"/>
            <a:ext cx="2286000" cy="1676400"/>
            <a:chOff x="2209800" y="4343400"/>
            <a:chExt cx="2286000" cy="1676400"/>
          </a:xfrm>
        </p:grpSpPr>
        <p:cxnSp>
          <p:nvCxnSpPr>
            <p:cNvPr id="7" name="Düz Ok Bağlayıcısı 6"/>
            <p:cNvCxnSpPr/>
            <p:nvPr/>
          </p:nvCxnSpPr>
          <p:spPr bwMode="auto">
            <a:xfrm flipV="1">
              <a:off x="2286000" y="4343400"/>
              <a:ext cx="0" cy="838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 bwMode="auto">
            <a:xfrm>
              <a:off x="2209800" y="5150224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4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9" name="Düz Ok Bağlayıcısı 8"/>
            <p:cNvCxnSpPr>
              <a:stCxn id="8" idx="4"/>
            </p:cNvCxnSpPr>
            <p:nvPr/>
          </p:nvCxnSpPr>
          <p:spPr bwMode="auto">
            <a:xfrm>
              <a:off x="2286000" y="5302624"/>
              <a:ext cx="0" cy="71717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Düz Ok Bağlayıcısı 13"/>
            <p:cNvCxnSpPr>
              <a:stCxn id="8" idx="6"/>
            </p:cNvCxnSpPr>
            <p:nvPr/>
          </p:nvCxnSpPr>
          <p:spPr bwMode="auto">
            <a:xfrm>
              <a:off x="2362200" y="5226424"/>
              <a:ext cx="21336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Düz Ok Bağlayıcısı 16"/>
            <p:cNvCxnSpPr>
              <a:stCxn id="8" idx="6"/>
            </p:cNvCxnSpPr>
            <p:nvPr/>
          </p:nvCxnSpPr>
          <p:spPr bwMode="auto">
            <a:xfrm flipV="1">
              <a:off x="2362200" y="4343400"/>
              <a:ext cx="1828800" cy="883024"/>
            </a:xfrm>
            <a:prstGeom prst="straightConnector1">
              <a:avLst/>
            </a:prstGeom>
            <a:ln>
              <a:headEnd type="none" w="med" len="med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Düz Ok Bağlayıcısı 22"/>
            <p:cNvCxnSpPr>
              <a:stCxn id="8" idx="6"/>
            </p:cNvCxnSpPr>
            <p:nvPr/>
          </p:nvCxnSpPr>
          <p:spPr bwMode="auto">
            <a:xfrm>
              <a:off x="2362200" y="5226424"/>
              <a:ext cx="1905000" cy="793376"/>
            </a:xfrm>
            <a:prstGeom prst="straightConnector1">
              <a:avLst/>
            </a:prstGeom>
            <a:ln>
              <a:headEnd type="none" w="med" len="med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Metin kutusu 28"/>
          <p:cNvSpPr txBox="1"/>
          <p:nvPr/>
        </p:nvSpPr>
        <p:spPr>
          <a:xfrm>
            <a:off x="4410635" y="5300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Zaman</a:t>
            </a:r>
            <a:endParaRPr lang="tr-TR" sz="1600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4267200" y="60622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Back-End</a:t>
            </a:r>
            <a:r>
              <a:rPr lang="tr-TR" sz="1600" dirty="0" smtClean="0"/>
              <a:t> Geliştirici Sayısı</a:t>
            </a:r>
            <a:endParaRPr lang="tr-TR" sz="1600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4191000" y="43096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Front-</a:t>
            </a:r>
            <a:r>
              <a:rPr lang="tr-TR" sz="1600" dirty="0" err="1" smtClean="0"/>
              <a:t>End</a:t>
            </a:r>
            <a:r>
              <a:rPr lang="tr-TR" sz="1600" dirty="0" smtClean="0"/>
              <a:t> Geliştirici Sayısı</a:t>
            </a:r>
            <a:endParaRPr lang="tr-TR" sz="1600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1028700" y="6248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Back-End</a:t>
            </a:r>
            <a:r>
              <a:rPr lang="tr-TR" sz="1600" dirty="0" smtClean="0"/>
              <a:t> Karmaşıklığı</a:t>
            </a:r>
            <a:endParaRPr lang="tr-TR" sz="1600" dirty="0"/>
          </a:p>
        </p:txBody>
      </p:sp>
      <p:sp>
        <p:nvSpPr>
          <p:cNvPr id="33" name="Metin kutusu 32"/>
          <p:cNvSpPr txBox="1"/>
          <p:nvPr/>
        </p:nvSpPr>
        <p:spPr>
          <a:xfrm>
            <a:off x="1028700" y="42334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Front-</a:t>
            </a:r>
            <a:r>
              <a:rPr lang="tr-TR" sz="1600" dirty="0" err="1" smtClean="0"/>
              <a:t>End</a:t>
            </a:r>
            <a:r>
              <a:rPr lang="tr-TR" sz="1600" dirty="0" smtClean="0"/>
              <a:t> Karmaşıklığı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449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2000’li yıllarda hem </a:t>
            </a:r>
            <a:r>
              <a:rPr lang="tr-TR" dirty="0" err="1" smtClean="0"/>
              <a:t>front-end</a:t>
            </a:r>
            <a:r>
              <a:rPr lang="tr-TR" dirty="0" smtClean="0"/>
              <a:t> hem </a:t>
            </a:r>
            <a:r>
              <a:rPr lang="tr-TR" dirty="0" err="1" smtClean="0"/>
              <a:t>back-end</a:t>
            </a:r>
            <a:r>
              <a:rPr lang="tr-TR" dirty="0" smtClean="0"/>
              <a:t> kütüphaneler ve yazılım çatıları popüler olmaya başladı.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için </a:t>
            </a:r>
            <a:r>
              <a:rPr lang="tr-TR" dirty="0" err="1" smtClean="0"/>
              <a:t>Jquery</a:t>
            </a:r>
            <a:r>
              <a:rPr lang="tr-TR" dirty="0" smtClean="0"/>
              <a:t>, </a:t>
            </a:r>
            <a:r>
              <a:rPr lang="tr-TR" dirty="0" err="1" smtClean="0"/>
              <a:t>Dojo</a:t>
            </a:r>
            <a:r>
              <a:rPr lang="tr-TR" dirty="0" smtClean="0"/>
              <a:t>, PHP için </a:t>
            </a:r>
            <a:r>
              <a:rPr lang="tr-TR" dirty="0" err="1" smtClean="0"/>
              <a:t>CodeIgnitor</a:t>
            </a:r>
            <a:r>
              <a:rPr lang="tr-TR" dirty="0" smtClean="0"/>
              <a:t>, </a:t>
            </a:r>
            <a:r>
              <a:rPr lang="tr-TR" dirty="0" err="1" smtClean="0"/>
              <a:t>Ruby</a:t>
            </a:r>
            <a:r>
              <a:rPr lang="tr-TR" dirty="0" smtClean="0"/>
              <a:t> on </a:t>
            </a:r>
            <a:r>
              <a:rPr lang="tr-TR" dirty="0" err="1" smtClean="0"/>
              <a:t>Rails</a:t>
            </a:r>
            <a:r>
              <a:rPr lang="tr-TR" dirty="0" smtClean="0"/>
              <a:t> vs.</a:t>
            </a:r>
          </a:p>
          <a:p>
            <a:r>
              <a:rPr lang="tr-TR" dirty="0" smtClean="0"/>
              <a:t>Bu tarz yazılım çatılarının faydaları:</a:t>
            </a:r>
          </a:p>
          <a:p>
            <a:pPr lvl="1"/>
            <a:r>
              <a:rPr lang="tr-TR" dirty="0" smtClean="0"/>
              <a:t>Programlamaya hızlı giriş</a:t>
            </a:r>
          </a:p>
          <a:p>
            <a:pPr lvl="1"/>
            <a:r>
              <a:rPr lang="tr-TR" dirty="0" smtClean="0"/>
              <a:t>İşlerin kolaylaştırılması</a:t>
            </a:r>
          </a:p>
          <a:p>
            <a:pPr lvl="1"/>
            <a:r>
              <a:rPr lang="tr-TR" dirty="0" smtClean="0"/>
              <a:t>Karmaşıklıkların soyutlanması</a:t>
            </a:r>
          </a:p>
          <a:p>
            <a:pPr lvl="1"/>
            <a:r>
              <a:rPr lang="tr-TR" dirty="0" smtClean="0"/>
              <a:t>Daha hızlı kod yazma ve daha az uzmanlık</a:t>
            </a:r>
          </a:p>
          <a:p>
            <a:pPr lvl="1"/>
            <a:r>
              <a:rPr lang="tr-TR" dirty="0" smtClean="0"/>
              <a:t>Artık bir taraf seçme gereği yok</a:t>
            </a:r>
          </a:p>
          <a:p>
            <a:pPr lvl="1"/>
            <a:r>
              <a:rPr lang="tr-TR" dirty="0" smtClean="0"/>
              <a:t>Muazzam bir şekilde üretkenlik sağlayabilir</a:t>
            </a:r>
          </a:p>
          <a:p>
            <a:pPr lvl="1"/>
            <a:endParaRPr lang="tr-TR" dirty="0" smtClean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90600" y="681077"/>
            <a:ext cx="6400800" cy="553998"/>
          </a:xfrm>
        </p:spPr>
        <p:txBody>
          <a:bodyPr/>
          <a:lstStyle/>
          <a:p>
            <a:r>
              <a:rPr lang="tr-TR" dirty="0" smtClean="0"/>
              <a:t>Tam Yığın Geliştirmeye Giriş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381000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908300"/>
            <a:ext cx="3340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13426</TotalTime>
  <Words>2267</Words>
  <Application>Microsoft Macintosh PowerPoint</Application>
  <PresentationFormat>On-screen Show (4:3)</PresentationFormat>
  <Paragraphs>301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Brush Script MT</vt:lpstr>
      <vt:lpstr>ＭＳ Ｐゴシック</vt:lpstr>
      <vt:lpstr>Tahoma</vt:lpstr>
      <vt:lpstr>Times</vt:lpstr>
      <vt:lpstr>Arial</vt:lpstr>
      <vt:lpstr>Blank Presentation</vt:lpstr>
      <vt:lpstr>PowerPoint Presentation</vt:lpstr>
      <vt:lpstr>Ders İşleyişi</vt:lpstr>
      <vt:lpstr>PowerPoint Presentation</vt:lpstr>
      <vt:lpstr>Tam Yığın Geliştirmeye Giriş</vt:lpstr>
      <vt:lpstr>Tam Yığın Geliştirmeye Giriş</vt:lpstr>
      <vt:lpstr>Tam Yığın Geliştirmeye Giriş</vt:lpstr>
      <vt:lpstr>Tam Yığın Geliştirmeye Giriş</vt:lpstr>
      <vt:lpstr>Tam Yığın Geliştirmeye Giriş</vt:lpstr>
      <vt:lpstr>Tam Yığın Geliştirmeye Giriş</vt:lpstr>
      <vt:lpstr>Tam Yığın Geliştirmeye Giriş</vt:lpstr>
      <vt:lpstr>Tam Yığın Geliştirmeye Giriş</vt:lpstr>
      <vt:lpstr>Tam Yığın Geliştirmeye Giriş</vt:lpstr>
      <vt:lpstr>Tam Yığın Geliştirmeye Giriş</vt:lpstr>
      <vt:lpstr>NodeJS Sunucu Platformu</vt:lpstr>
      <vt:lpstr>NodeJS Sunucu Platformu</vt:lpstr>
      <vt:lpstr>NodeJS Sunucu Platformu</vt:lpstr>
      <vt:lpstr>NodeJS Sunucu Platformu</vt:lpstr>
      <vt:lpstr>NodeJS Sunucu Platformu</vt:lpstr>
      <vt:lpstr>Express Çatısı</vt:lpstr>
      <vt:lpstr>MongoDB Veritabanı</vt:lpstr>
      <vt:lpstr>MongoDB Veritabanı</vt:lpstr>
      <vt:lpstr>MongoDB Veritabanı</vt:lpstr>
      <vt:lpstr>MongoDB Veritabanı</vt:lpstr>
      <vt:lpstr>AngularJS Front-End Çatısı</vt:lpstr>
      <vt:lpstr>AngularJS Front-End Çatısı</vt:lpstr>
      <vt:lpstr>AngularJS Front-End Çatısı</vt:lpstr>
      <vt:lpstr>AngularJS Front-End Çatısı</vt:lpstr>
      <vt:lpstr>AngularJS Front-End Çatısı</vt:lpstr>
      <vt:lpstr>Destek Ekibi</vt:lpstr>
      <vt:lpstr>Örnek Bir Uygulama</vt:lpstr>
      <vt:lpstr>Örnek Bir Uygulama</vt:lpstr>
      <vt:lpstr>Örnek Bir Uygulama</vt:lpstr>
      <vt:lpstr>Özet-MEAN Büyük Resim</vt:lpstr>
      <vt:lpstr>Öneriler</vt:lpstr>
    </vt:vector>
  </TitlesOfParts>
  <Company>TEES Communications Division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Amy Yarbrough</dc:creator>
  <cp:lastModifiedBy>Microsoft Office User</cp:lastModifiedBy>
  <cp:revision>1864</cp:revision>
  <cp:lastPrinted>1999-07-13T10:45:18Z</cp:lastPrinted>
  <dcterms:created xsi:type="dcterms:W3CDTF">1999-06-28T14:13:43Z</dcterms:created>
  <dcterms:modified xsi:type="dcterms:W3CDTF">2017-09-27T14:30:18Z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