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Oxcitas</a:t>
            </a:r>
            <a:r>
              <a:rPr lang="en-US" sz="8000" dirty="0"/>
              <a:t> Challenge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jon perez</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D6EF-4410-4017-9883-E10512E382D0}"/>
              </a:ext>
            </a:extLst>
          </p:cNvPr>
          <p:cNvSpPr>
            <a:spLocks noGrp="1"/>
          </p:cNvSpPr>
          <p:nvPr>
            <p:ph type="title"/>
          </p:nvPr>
        </p:nvSpPr>
        <p:spPr/>
        <p:txBody>
          <a:bodyPr/>
          <a:lstStyle/>
          <a:p>
            <a:r>
              <a:rPr lang="en-GB" dirty="0"/>
              <a:t>The Data</a:t>
            </a:r>
          </a:p>
        </p:txBody>
      </p:sp>
      <p:sp>
        <p:nvSpPr>
          <p:cNvPr id="3" name="Content Placeholder 2">
            <a:extLst>
              <a:ext uri="{FF2B5EF4-FFF2-40B4-BE49-F238E27FC236}">
                <a16:creationId xmlns:a16="http://schemas.microsoft.com/office/drawing/2014/main" id="{F38D3445-AA6F-4CC3-BA78-D93A0474809E}"/>
              </a:ext>
            </a:extLst>
          </p:cNvPr>
          <p:cNvSpPr>
            <a:spLocks noGrp="1"/>
          </p:cNvSpPr>
          <p:nvPr>
            <p:ph idx="1"/>
          </p:nvPr>
        </p:nvSpPr>
        <p:spPr/>
        <p:txBody>
          <a:bodyPr/>
          <a:lstStyle/>
          <a:p>
            <a:r>
              <a:rPr lang="en-GB" sz="2400" dirty="0"/>
              <a:t>Problems with the data:</a:t>
            </a:r>
          </a:p>
          <a:p>
            <a:pPr lvl="1">
              <a:buFont typeface="Wingdings" panose="05000000000000000000" pitchFamily="2" charset="2"/>
              <a:buChar char="v"/>
            </a:pPr>
            <a:r>
              <a:rPr lang="en-GB" dirty="0"/>
              <a:t>Considerable amount of missing data (97% in the ICU column ).</a:t>
            </a:r>
          </a:p>
          <a:p>
            <a:pPr lvl="1">
              <a:buFont typeface="Wingdings" panose="05000000000000000000" pitchFamily="2" charset="2"/>
              <a:buChar char="v"/>
            </a:pPr>
            <a:r>
              <a:rPr lang="en-GB" dirty="0"/>
              <a:t>Data conflicts with medical consultations</a:t>
            </a:r>
          </a:p>
          <a:p>
            <a:pPr lvl="2">
              <a:buFont typeface="Courier New" panose="02070309020205020404" pitchFamily="49" charset="0"/>
              <a:buChar char="o"/>
            </a:pPr>
            <a:r>
              <a:rPr lang="en-GB" dirty="0"/>
              <a:t>Considerable amount of cases where person is </a:t>
            </a:r>
            <a:r>
              <a:rPr lang="en-GB" dirty="0" err="1"/>
              <a:t>intubed</a:t>
            </a:r>
            <a:r>
              <a:rPr lang="en-GB" dirty="0"/>
              <a:t> but not in the ICU.</a:t>
            </a:r>
          </a:p>
          <a:p>
            <a:pPr lvl="2">
              <a:buFont typeface="Courier New" panose="02070309020205020404" pitchFamily="49" charset="0"/>
              <a:buChar char="o"/>
            </a:pPr>
            <a:r>
              <a:rPr lang="en-GB" dirty="0"/>
              <a:t>Age distribution is dubious since it goes to 0 up to 121 (The longest living person now 115, ever 122)</a:t>
            </a:r>
          </a:p>
          <a:p>
            <a:pPr lvl="2">
              <a:buFont typeface="Courier New" panose="02070309020205020404" pitchFamily="49" charset="0"/>
              <a:buChar char="o"/>
            </a:pPr>
            <a:r>
              <a:rPr lang="en-GB" dirty="0"/>
              <a:t>Data is poorly correlated:</a:t>
            </a:r>
          </a:p>
          <a:p>
            <a:pPr lvl="3">
              <a:buFont typeface="Arial" panose="020B0604020202020204" pitchFamily="34" charset="0"/>
              <a:buChar char="•"/>
            </a:pPr>
            <a:endParaRPr lang="en-GB" dirty="0"/>
          </a:p>
          <a:p>
            <a:endParaRPr lang="en-GB" dirty="0"/>
          </a:p>
          <a:p>
            <a:endParaRPr lang="en-GB" dirty="0"/>
          </a:p>
        </p:txBody>
      </p:sp>
      <p:pic>
        <p:nvPicPr>
          <p:cNvPr id="7" name="Picture 6">
            <a:extLst>
              <a:ext uri="{FF2B5EF4-FFF2-40B4-BE49-F238E27FC236}">
                <a16:creationId xmlns:a16="http://schemas.microsoft.com/office/drawing/2014/main" id="{ABAD0646-B6F5-4AA1-8F31-A1A3BEBBD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309" y="3852279"/>
            <a:ext cx="4785644" cy="2387654"/>
          </a:xfrm>
          <a:prstGeom prst="rect">
            <a:avLst/>
          </a:prstGeom>
        </p:spPr>
      </p:pic>
    </p:spTree>
    <p:extLst>
      <p:ext uri="{BB962C8B-B14F-4D97-AF65-F5344CB8AC3E}">
        <p14:creationId xmlns:p14="http://schemas.microsoft.com/office/powerpoint/2010/main" val="286528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21CC-4C37-420F-9C9A-DEC9A8AF1752}"/>
              </a:ext>
            </a:extLst>
          </p:cNvPr>
          <p:cNvSpPr>
            <a:spLocks noGrp="1"/>
          </p:cNvSpPr>
          <p:nvPr>
            <p:ph type="title"/>
          </p:nvPr>
        </p:nvSpPr>
        <p:spPr/>
        <p:txBody>
          <a:bodyPr/>
          <a:lstStyle/>
          <a:p>
            <a:r>
              <a:rPr lang="en-GB" dirty="0"/>
              <a:t>Data Pre-processing</a:t>
            </a:r>
          </a:p>
        </p:txBody>
      </p:sp>
      <p:sp>
        <p:nvSpPr>
          <p:cNvPr id="3" name="Content Placeholder 2">
            <a:extLst>
              <a:ext uri="{FF2B5EF4-FFF2-40B4-BE49-F238E27FC236}">
                <a16:creationId xmlns:a16="http://schemas.microsoft.com/office/drawing/2014/main" id="{82183411-6002-417D-9491-A100502BDF12}"/>
              </a:ext>
            </a:extLst>
          </p:cNvPr>
          <p:cNvSpPr>
            <a:spLocks noGrp="1"/>
          </p:cNvSpPr>
          <p:nvPr>
            <p:ph idx="1"/>
          </p:nvPr>
        </p:nvSpPr>
        <p:spPr/>
        <p:txBody>
          <a:bodyPr/>
          <a:lstStyle/>
          <a:p>
            <a:r>
              <a:rPr lang="en-GB" dirty="0"/>
              <a:t>Target variable:</a:t>
            </a:r>
          </a:p>
          <a:p>
            <a:pPr lvl="1">
              <a:buFont typeface="Wingdings" panose="05000000000000000000" pitchFamily="2" charset="2"/>
              <a:buChar char="v"/>
            </a:pPr>
            <a:r>
              <a:rPr lang="en-GB" dirty="0"/>
              <a:t>A target variable was created collecting ICU and date died.</a:t>
            </a:r>
          </a:p>
          <a:p>
            <a:pPr lvl="2">
              <a:buFont typeface="Wingdings" panose="05000000000000000000" pitchFamily="2" charset="2"/>
              <a:buChar char="v"/>
            </a:pPr>
            <a:r>
              <a:rPr lang="en-GB" dirty="0"/>
              <a:t>If date died or ICU is 1, target = 1</a:t>
            </a:r>
          </a:p>
          <a:p>
            <a:pPr lvl="2">
              <a:buFont typeface="Wingdings" panose="05000000000000000000" pitchFamily="2" charset="2"/>
              <a:buChar char="v"/>
            </a:pPr>
            <a:r>
              <a:rPr lang="en-GB" dirty="0"/>
              <a:t>If not date died but ICU is 2, target = 0</a:t>
            </a:r>
          </a:p>
          <a:p>
            <a:pPr lvl="2">
              <a:buFont typeface="Wingdings" panose="05000000000000000000" pitchFamily="2" charset="2"/>
              <a:buChar char="v"/>
            </a:pPr>
            <a:r>
              <a:rPr lang="en-GB" dirty="0"/>
              <a:t>If no date died and ICU missing, target = -1</a:t>
            </a:r>
          </a:p>
          <a:p>
            <a:pPr lvl="1">
              <a:buFont typeface="Wingdings" panose="05000000000000000000" pitchFamily="2" charset="2"/>
              <a:buChar char="v"/>
            </a:pPr>
            <a:r>
              <a:rPr lang="en-GB" dirty="0"/>
              <a:t>Boolean variables where adapted to 0-1 instead of 2-1</a:t>
            </a:r>
          </a:p>
          <a:p>
            <a:pPr lvl="2">
              <a:buFont typeface="Wingdings" panose="05000000000000000000" pitchFamily="2" charset="2"/>
              <a:buChar char="v"/>
            </a:pPr>
            <a:r>
              <a:rPr lang="en-GB" dirty="0"/>
              <a:t>DATE_DIED was adapted to a Boolean field</a:t>
            </a:r>
          </a:p>
          <a:p>
            <a:pPr lvl="1">
              <a:buFont typeface="Wingdings" panose="05000000000000000000" pitchFamily="2" charset="2"/>
              <a:buChar char="v"/>
            </a:pPr>
            <a:r>
              <a:rPr lang="en-GB" dirty="0"/>
              <a:t>Imputed missing pregnancy values for males as 0</a:t>
            </a:r>
          </a:p>
          <a:p>
            <a:pPr lvl="1">
              <a:buFont typeface="Wingdings" panose="05000000000000000000" pitchFamily="2" charset="2"/>
              <a:buChar char="v"/>
            </a:pPr>
            <a:r>
              <a:rPr lang="en-GB" dirty="0"/>
              <a:t>Train and test split is done in an stratified fashion leaving out rows when the target was missing</a:t>
            </a:r>
          </a:p>
          <a:p>
            <a:pPr lvl="1">
              <a:buFont typeface="Wingdings" panose="05000000000000000000" pitchFamily="2" charset="2"/>
              <a:buChar char="v"/>
            </a:pPr>
            <a:endParaRPr lang="en-GB" dirty="0"/>
          </a:p>
        </p:txBody>
      </p:sp>
    </p:spTree>
    <p:extLst>
      <p:ext uri="{BB962C8B-B14F-4D97-AF65-F5344CB8AC3E}">
        <p14:creationId xmlns:p14="http://schemas.microsoft.com/office/powerpoint/2010/main" val="394361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5F37-B725-4F92-9FDB-678D7CD93F19}"/>
              </a:ext>
            </a:extLst>
          </p:cNvPr>
          <p:cNvSpPr>
            <a:spLocks noGrp="1"/>
          </p:cNvSpPr>
          <p:nvPr>
            <p:ph type="title"/>
          </p:nvPr>
        </p:nvSpPr>
        <p:spPr/>
        <p:txBody>
          <a:bodyPr/>
          <a:lstStyle/>
          <a:p>
            <a:r>
              <a:rPr lang="en-GB" dirty="0"/>
              <a:t>Machine Learning approach</a:t>
            </a:r>
          </a:p>
        </p:txBody>
      </p:sp>
      <p:sp>
        <p:nvSpPr>
          <p:cNvPr id="3" name="Content Placeholder 2">
            <a:extLst>
              <a:ext uri="{FF2B5EF4-FFF2-40B4-BE49-F238E27FC236}">
                <a16:creationId xmlns:a16="http://schemas.microsoft.com/office/drawing/2014/main" id="{62C1B299-2D4D-4989-BDFC-D3F802B8EC55}"/>
              </a:ext>
            </a:extLst>
          </p:cNvPr>
          <p:cNvSpPr>
            <a:spLocks noGrp="1"/>
          </p:cNvSpPr>
          <p:nvPr>
            <p:ph idx="1"/>
          </p:nvPr>
        </p:nvSpPr>
        <p:spPr/>
        <p:txBody>
          <a:bodyPr/>
          <a:lstStyle/>
          <a:p>
            <a:pPr marL="457200" indent="-457200">
              <a:buFont typeface="+mj-lt"/>
              <a:buAutoNum type="arabicPeriod"/>
            </a:pPr>
            <a:r>
              <a:rPr lang="en-GB" sz="1800" dirty="0"/>
              <a:t>Numerical processing pipeline:</a:t>
            </a:r>
          </a:p>
          <a:p>
            <a:pPr marL="749808" lvl="1" indent="-457200">
              <a:buFont typeface="+mj-lt"/>
              <a:buAutoNum type="arabicPeriod"/>
            </a:pPr>
            <a:r>
              <a:rPr lang="en-GB" sz="1400" dirty="0"/>
              <a:t>Imputing: KNN Imputer</a:t>
            </a:r>
          </a:p>
          <a:p>
            <a:pPr marL="749808" lvl="1" indent="-457200">
              <a:buFont typeface="+mj-lt"/>
              <a:buAutoNum type="arabicPeriod"/>
            </a:pPr>
            <a:r>
              <a:rPr lang="en-GB" sz="1400" dirty="0"/>
              <a:t>Scaling: Robust Scaler</a:t>
            </a:r>
          </a:p>
          <a:p>
            <a:pPr marL="749808" lvl="1" indent="-457200">
              <a:buFont typeface="+mj-lt"/>
              <a:buAutoNum type="arabicPeriod"/>
            </a:pPr>
            <a:r>
              <a:rPr lang="en-GB" sz="1400" dirty="0"/>
              <a:t>Normalization: Power Transformer</a:t>
            </a:r>
          </a:p>
          <a:p>
            <a:pPr marL="457200" indent="-457200">
              <a:buFont typeface="+mj-lt"/>
              <a:buAutoNum type="arabicPeriod"/>
            </a:pPr>
            <a:r>
              <a:rPr lang="en-GB" sz="1800" dirty="0"/>
              <a:t>Categorical/Boolean pipeline:</a:t>
            </a:r>
          </a:p>
          <a:p>
            <a:pPr marL="749808" lvl="1" indent="-457200">
              <a:buFont typeface="+mj-lt"/>
              <a:buAutoNum type="arabicPeriod"/>
            </a:pPr>
            <a:r>
              <a:rPr lang="en-GB" sz="1400" dirty="0"/>
              <a:t>Imputing: KNN Imputer</a:t>
            </a:r>
          </a:p>
          <a:p>
            <a:pPr marL="457200" indent="-457200">
              <a:buFont typeface="+mj-lt"/>
              <a:buAutoNum type="arabicPeriod"/>
            </a:pPr>
            <a:r>
              <a:rPr lang="en-GB" sz="1800" dirty="0"/>
              <a:t>Given the extent of Categorical data a series of tree models was tested</a:t>
            </a:r>
          </a:p>
          <a:p>
            <a:pPr marL="457200" indent="-457200">
              <a:buFont typeface="+mj-lt"/>
              <a:buAutoNum type="arabicPeriod"/>
            </a:pPr>
            <a:r>
              <a:rPr lang="en-GB" sz="1800" dirty="0"/>
              <a:t>The best performing model for the AUC ROC metric is saved with the processing pipelines</a:t>
            </a:r>
          </a:p>
        </p:txBody>
      </p:sp>
    </p:spTree>
    <p:extLst>
      <p:ext uri="{BB962C8B-B14F-4D97-AF65-F5344CB8AC3E}">
        <p14:creationId xmlns:p14="http://schemas.microsoft.com/office/powerpoint/2010/main" val="154627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0CCD-713E-47A1-AFF6-8E9F936CBF56}"/>
              </a:ext>
            </a:extLst>
          </p:cNvPr>
          <p:cNvSpPr>
            <a:spLocks noGrp="1"/>
          </p:cNvSpPr>
          <p:nvPr>
            <p:ph type="title"/>
          </p:nvPr>
        </p:nvSpPr>
        <p:spPr/>
        <p:txBody>
          <a:bodyPr/>
          <a:lstStyle/>
          <a:p>
            <a:r>
              <a:rPr lang="en-GB" dirty="0"/>
              <a:t>Deep Learning approach</a:t>
            </a:r>
          </a:p>
        </p:txBody>
      </p:sp>
      <p:sp>
        <p:nvSpPr>
          <p:cNvPr id="3" name="Content Placeholder 2">
            <a:extLst>
              <a:ext uri="{FF2B5EF4-FFF2-40B4-BE49-F238E27FC236}">
                <a16:creationId xmlns:a16="http://schemas.microsoft.com/office/drawing/2014/main" id="{7F05B919-8354-45BF-88E7-FBF90F31EC18}"/>
              </a:ext>
            </a:extLst>
          </p:cNvPr>
          <p:cNvSpPr>
            <a:spLocks noGrp="1"/>
          </p:cNvSpPr>
          <p:nvPr>
            <p:ph idx="1"/>
          </p:nvPr>
        </p:nvSpPr>
        <p:spPr/>
        <p:txBody>
          <a:bodyPr>
            <a:normAutofit fontScale="92500" lnSpcReduction="10000"/>
          </a:bodyPr>
          <a:lstStyle/>
          <a:p>
            <a:pPr marL="457200" indent="-457200">
              <a:buFont typeface="+mj-lt"/>
              <a:buAutoNum type="arabicPeriod"/>
            </a:pPr>
            <a:r>
              <a:rPr lang="en-GB" dirty="0"/>
              <a:t>Define a Multi Layer Perceptron:</a:t>
            </a:r>
          </a:p>
          <a:p>
            <a:pPr marL="749808" lvl="1" indent="-457200">
              <a:buFont typeface="+mj-lt"/>
              <a:buAutoNum type="arabicPeriod"/>
            </a:pPr>
            <a:r>
              <a:rPr lang="en-GB" sz="1500" dirty="0"/>
              <a:t>Activation: </a:t>
            </a:r>
            <a:r>
              <a:rPr lang="en-GB" sz="1500" dirty="0" err="1"/>
              <a:t>ReLu</a:t>
            </a:r>
            <a:endParaRPr lang="en-GB" sz="1500" dirty="0"/>
          </a:p>
          <a:p>
            <a:pPr marL="749808" lvl="1" indent="-457200">
              <a:buFont typeface="+mj-lt"/>
              <a:buAutoNum type="arabicPeriod"/>
            </a:pPr>
            <a:r>
              <a:rPr lang="en-GB" sz="1500" dirty="0"/>
              <a:t>Dropout: 0.2 - 0.4</a:t>
            </a:r>
          </a:p>
          <a:p>
            <a:pPr marL="749808" lvl="1" indent="-457200">
              <a:buFont typeface="+mj-lt"/>
              <a:buAutoNum type="arabicPeriod"/>
            </a:pPr>
            <a:r>
              <a:rPr lang="en-GB" sz="1500" dirty="0"/>
              <a:t>Output layer: Sigmoid</a:t>
            </a:r>
          </a:p>
          <a:p>
            <a:pPr marL="457200" indent="-457200">
              <a:buFont typeface="+mj-lt"/>
              <a:buAutoNum type="arabicPeriod"/>
            </a:pPr>
            <a:r>
              <a:rPr lang="en-GB" dirty="0"/>
              <a:t>Other factors:</a:t>
            </a:r>
          </a:p>
          <a:p>
            <a:pPr marL="749808" lvl="1" indent="-457200">
              <a:buFont typeface="+mj-lt"/>
              <a:buAutoNum type="arabicPeriod"/>
            </a:pPr>
            <a:r>
              <a:rPr lang="en-GB" sz="1500" dirty="0"/>
              <a:t>Optimizer: Adam with a step LR scheduler</a:t>
            </a:r>
          </a:p>
          <a:p>
            <a:pPr marL="749808" lvl="1" indent="-457200">
              <a:buFont typeface="+mj-lt"/>
              <a:buAutoNum type="arabicPeriod"/>
            </a:pPr>
            <a:r>
              <a:rPr lang="en-GB" sz="1500" dirty="0"/>
              <a:t>Criterion: BCE</a:t>
            </a:r>
          </a:p>
          <a:p>
            <a:pPr marL="749808" lvl="1" indent="-457200">
              <a:buFont typeface="+mj-lt"/>
              <a:buAutoNum type="arabicPeriod"/>
            </a:pPr>
            <a:r>
              <a:rPr lang="en-GB" sz="1500" dirty="0"/>
              <a:t>100 Epochs</a:t>
            </a:r>
          </a:p>
          <a:p>
            <a:pPr marL="457200" indent="-457200">
              <a:buFont typeface="+mj-lt"/>
              <a:buAutoNum type="arabicPeriod"/>
            </a:pPr>
            <a:r>
              <a:rPr lang="en-GB" dirty="0"/>
              <a:t>Three models are saved:</a:t>
            </a:r>
          </a:p>
          <a:p>
            <a:pPr marL="749808" lvl="1" indent="-457200">
              <a:buFont typeface="+mj-lt"/>
              <a:buAutoNum type="arabicPeriod"/>
            </a:pPr>
            <a:r>
              <a:rPr lang="en-GB" sz="1500" dirty="0"/>
              <a:t>Best performer in terms of loss</a:t>
            </a:r>
          </a:p>
          <a:p>
            <a:pPr marL="749808" lvl="1" indent="-457200">
              <a:buFont typeface="+mj-lt"/>
              <a:buAutoNum type="arabicPeriod"/>
            </a:pPr>
            <a:r>
              <a:rPr lang="en-GB" sz="1500" dirty="0"/>
              <a:t>Best performer in terms of accuracy</a:t>
            </a:r>
          </a:p>
          <a:p>
            <a:pPr marL="749808" lvl="1" indent="-457200">
              <a:buFont typeface="+mj-lt"/>
              <a:buAutoNum type="arabicPeriod"/>
            </a:pPr>
            <a:r>
              <a:rPr lang="en-GB" sz="1500" dirty="0"/>
              <a:t>Best performer in the AUC ROC metric</a:t>
            </a:r>
          </a:p>
        </p:txBody>
      </p:sp>
    </p:spTree>
    <p:extLst>
      <p:ext uri="{BB962C8B-B14F-4D97-AF65-F5344CB8AC3E}">
        <p14:creationId xmlns:p14="http://schemas.microsoft.com/office/powerpoint/2010/main" val="123552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FC9E-425A-4154-8B3E-693F37F10133}"/>
              </a:ext>
            </a:extLst>
          </p:cNvPr>
          <p:cNvSpPr>
            <a:spLocks noGrp="1"/>
          </p:cNvSpPr>
          <p:nvPr>
            <p:ph type="title"/>
          </p:nvPr>
        </p:nvSpPr>
        <p:spPr/>
        <p:txBody>
          <a:bodyPr/>
          <a:lstStyle/>
          <a:p>
            <a:r>
              <a:rPr lang="en-GB" dirty="0"/>
              <a:t>Final Results</a:t>
            </a:r>
          </a:p>
        </p:txBody>
      </p:sp>
      <p:sp>
        <p:nvSpPr>
          <p:cNvPr id="3" name="Content Placeholder 2">
            <a:extLst>
              <a:ext uri="{FF2B5EF4-FFF2-40B4-BE49-F238E27FC236}">
                <a16:creationId xmlns:a16="http://schemas.microsoft.com/office/drawing/2014/main" id="{F5FDB027-E795-423D-BF00-5DE907181B90}"/>
              </a:ext>
            </a:extLst>
          </p:cNvPr>
          <p:cNvSpPr>
            <a:spLocks noGrp="1"/>
          </p:cNvSpPr>
          <p:nvPr>
            <p:ph idx="1"/>
          </p:nvPr>
        </p:nvSpPr>
        <p:spPr>
          <a:xfrm>
            <a:off x="1097280" y="1970385"/>
            <a:ext cx="5603772" cy="3898707"/>
          </a:xfrm>
        </p:spPr>
        <p:txBody>
          <a:bodyPr/>
          <a:lstStyle/>
          <a:p>
            <a:pPr>
              <a:buFont typeface="Wingdings" panose="05000000000000000000" pitchFamily="2" charset="2"/>
              <a:buChar char="v"/>
            </a:pPr>
            <a:r>
              <a:rPr lang="en-GB" dirty="0"/>
              <a:t>From the tree classifiers we find similar performances from the top 5 models</a:t>
            </a:r>
            <a:r>
              <a:rPr lang="en-GB" dirty="0">
                <a:solidFill>
                  <a:schemeClr val="tx1"/>
                </a:solidFill>
              </a:rPr>
              <a:t>:</a:t>
            </a:r>
          </a:p>
          <a:p>
            <a:pPr marL="0" indent="0">
              <a:buNone/>
            </a:pPr>
            <a:endParaRPr lang="en-GB" dirty="0"/>
          </a:p>
          <a:p>
            <a:endParaRPr lang="en-GB" dirty="0"/>
          </a:p>
          <a:p>
            <a:r>
              <a:rPr lang="en-GB" dirty="0"/>
              <a:t>The MLP performer similarly</a:t>
            </a:r>
          </a:p>
        </p:txBody>
      </p:sp>
      <p:graphicFrame>
        <p:nvGraphicFramePr>
          <p:cNvPr id="8" name="Table 8">
            <a:extLst>
              <a:ext uri="{FF2B5EF4-FFF2-40B4-BE49-F238E27FC236}">
                <a16:creationId xmlns:a16="http://schemas.microsoft.com/office/drawing/2014/main" id="{E3E8248B-9D81-41E4-BCC1-10B96132BA27}"/>
              </a:ext>
            </a:extLst>
          </p:cNvPr>
          <p:cNvGraphicFramePr>
            <a:graphicFrameLocks noGrp="1"/>
          </p:cNvGraphicFramePr>
          <p:nvPr>
            <p:extLst>
              <p:ext uri="{D42A27DB-BD31-4B8C-83A1-F6EECF244321}">
                <p14:modId xmlns:p14="http://schemas.microsoft.com/office/powerpoint/2010/main" val="581904795"/>
              </p:ext>
            </p:extLst>
          </p:nvPr>
        </p:nvGraphicFramePr>
        <p:xfrm>
          <a:off x="1212030" y="3038166"/>
          <a:ext cx="5489022" cy="2528470"/>
        </p:xfrm>
        <a:graphic>
          <a:graphicData uri="http://schemas.openxmlformats.org/drawingml/2006/table">
            <a:tbl>
              <a:tblPr firstRow="1" bandRow="1">
                <a:tableStyleId>{5C22544A-7EE6-4342-B048-85BDC9FD1C3A}</a:tableStyleId>
              </a:tblPr>
              <a:tblGrid>
                <a:gridCol w="914837">
                  <a:extLst>
                    <a:ext uri="{9D8B030D-6E8A-4147-A177-3AD203B41FA5}">
                      <a16:colId xmlns:a16="http://schemas.microsoft.com/office/drawing/2014/main" val="635855212"/>
                    </a:ext>
                  </a:extLst>
                </a:gridCol>
                <a:gridCol w="914837">
                  <a:extLst>
                    <a:ext uri="{9D8B030D-6E8A-4147-A177-3AD203B41FA5}">
                      <a16:colId xmlns:a16="http://schemas.microsoft.com/office/drawing/2014/main" val="3910597520"/>
                    </a:ext>
                  </a:extLst>
                </a:gridCol>
                <a:gridCol w="914837">
                  <a:extLst>
                    <a:ext uri="{9D8B030D-6E8A-4147-A177-3AD203B41FA5}">
                      <a16:colId xmlns:a16="http://schemas.microsoft.com/office/drawing/2014/main" val="1023715922"/>
                    </a:ext>
                  </a:extLst>
                </a:gridCol>
                <a:gridCol w="914837">
                  <a:extLst>
                    <a:ext uri="{9D8B030D-6E8A-4147-A177-3AD203B41FA5}">
                      <a16:colId xmlns:a16="http://schemas.microsoft.com/office/drawing/2014/main" val="2089180062"/>
                    </a:ext>
                  </a:extLst>
                </a:gridCol>
                <a:gridCol w="914837">
                  <a:extLst>
                    <a:ext uri="{9D8B030D-6E8A-4147-A177-3AD203B41FA5}">
                      <a16:colId xmlns:a16="http://schemas.microsoft.com/office/drawing/2014/main" val="264179573"/>
                    </a:ext>
                  </a:extLst>
                </a:gridCol>
                <a:gridCol w="914837">
                  <a:extLst>
                    <a:ext uri="{9D8B030D-6E8A-4147-A177-3AD203B41FA5}">
                      <a16:colId xmlns:a16="http://schemas.microsoft.com/office/drawing/2014/main" val="1265674484"/>
                    </a:ext>
                  </a:extLst>
                </a:gridCol>
              </a:tblGrid>
              <a:tr h="252847">
                <a:tc>
                  <a:txBody>
                    <a:bodyPr/>
                    <a:lstStyle/>
                    <a:p>
                      <a:pPr algn="ctr" fontAlgn="b"/>
                      <a:r>
                        <a:rPr lang="en-GB" sz="1100" b="0" i="0" u="none" strike="noStrike" dirty="0">
                          <a:solidFill>
                            <a:srgbClr val="000000"/>
                          </a:solidFill>
                          <a:effectLst/>
                          <a:latin typeface="Calibri" panose="020F0502020204030204" pitchFamily="34" charset="0"/>
                        </a:rPr>
                        <a:t>Rank</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Model</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AUC</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Accuracy</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Bal Acc.</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Time</a:t>
                      </a:r>
                    </a:p>
                  </a:txBody>
                  <a:tcPr marL="9525" marR="9525" marT="9525" marB="0" anchor="b"/>
                </a:tc>
                <a:extLst>
                  <a:ext uri="{0D108BD9-81ED-4DB2-BD59-A6C34878D82A}">
                    <a16:rowId xmlns:a16="http://schemas.microsoft.com/office/drawing/2014/main" val="2237915123"/>
                  </a:ext>
                </a:extLst>
              </a:tr>
              <a:tr h="252847">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Skl HistGBM</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75.485562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77.401186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75.485562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1289.978809</a:t>
                      </a:r>
                    </a:p>
                  </a:txBody>
                  <a:tcPr marL="9525" marR="9525" marT="9525" marB="0" anchor="b"/>
                </a:tc>
                <a:extLst>
                  <a:ext uri="{0D108BD9-81ED-4DB2-BD59-A6C34878D82A}">
                    <a16:rowId xmlns:a16="http://schemas.microsoft.com/office/drawing/2014/main" val="2323546113"/>
                  </a:ext>
                </a:extLst>
              </a:tr>
              <a:tr h="252847">
                <a:tc>
                  <a:txBody>
                    <a:bodyPr/>
                    <a:lstStyle/>
                    <a:p>
                      <a:pPr algn="ctr" fontAlgn="b"/>
                      <a:r>
                        <a:rPr lang="en-GB" sz="1100" b="0" i="0" u="none" strike="noStrike">
                          <a:solidFill>
                            <a:srgbClr val="000000"/>
                          </a:solidFill>
                          <a:effectLst/>
                          <a:latin typeface="Calibri" panose="020F0502020204030204" pitchFamily="34" charset="0"/>
                        </a:rPr>
                        <a:t>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LightGBM</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75.484398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77.40863</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75.484398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1049.338019</a:t>
                      </a:r>
                    </a:p>
                  </a:txBody>
                  <a:tcPr marL="9525" marR="9525" marT="9525" marB="0" anchor="b"/>
                </a:tc>
                <a:extLst>
                  <a:ext uri="{0D108BD9-81ED-4DB2-BD59-A6C34878D82A}">
                    <a16:rowId xmlns:a16="http://schemas.microsoft.com/office/drawing/2014/main" val="2343827149"/>
                  </a:ext>
                </a:extLst>
              </a:tr>
              <a:tr h="252847">
                <a:tc>
                  <a:txBody>
                    <a:bodyPr/>
                    <a:lstStyle/>
                    <a:p>
                      <a:pPr algn="ctr" fontAlgn="b"/>
                      <a:r>
                        <a:rPr lang="en-GB" sz="1100" b="0" i="0" u="none" strike="noStrike">
                          <a:solidFill>
                            <a:srgbClr val="000000"/>
                          </a:solidFill>
                          <a:effectLst/>
                          <a:latin typeface="Calibri" panose="020F0502020204030204" pitchFamily="34" charset="0"/>
                        </a:rPr>
                        <a:t>3</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CatBoost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75.465103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77.341637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75.465103</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1020.509089</a:t>
                      </a:r>
                    </a:p>
                  </a:txBody>
                  <a:tcPr marL="9525" marR="9525" marT="9525" marB="0" anchor="b"/>
                </a:tc>
                <a:extLst>
                  <a:ext uri="{0D108BD9-81ED-4DB2-BD59-A6C34878D82A}">
                    <a16:rowId xmlns:a16="http://schemas.microsoft.com/office/drawing/2014/main" val="4092285864"/>
                  </a:ext>
                </a:extLst>
              </a:tr>
              <a:tr h="252847">
                <a:tc>
                  <a:txBody>
                    <a:bodyPr/>
                    <a:lstStyle/>
                    <a:p>
                      <a:pPr algn="ctr" fontAlgn="b"/>
                      <a:r>
                        <a:rPr lang="en-GB" sz="1100" b="0" i="0" u="none" strike="noStrike">
                          <a:solidFill>
                            <a:srgbClr val="000000"/>
                          </a:solidFill>
                          <a:effectLst/>
                          <a:latin typeface="Calibri" panose="020F0502020204030204" pitchFamily="34" charset="0"/>
                        </a:rPr>
                        <a:t>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XGBoost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75.423438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77.26472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75.423438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985.761059</a:t>
                      </a:r>
                    </a:p>
                  </a:txBody>
                  <a:tcPr marL="9525" marR="9525" marT="9525" marB="0" anchor="b"/>
                </a:tc>
                <a:extLst>
                  <a:ext uri="{0D108BD9-81ED-4DB2-BD59-A6C34878D82A}">
                    <a16:rowId xmlns:a16="http://schemas.microsoft.com/office/drawing/2014/main" val="1728115332"/>
                  </a:ext>
                </a:extLst>
              </a:tr>
              <a:tr h="252847">
                <a:tc>
                  <a:txBody>
                    <a:bodyPr/>
                    <a:lstStyle/>
                    <a:p>
                      <a:pPr algn="ctr" fontAlgn="b"/>
                      <a:r>
                        <a:rPr lang="en-GB" sz="11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Skl GBM</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75.133448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77.205171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75.133448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1307.375644</a:t>
                      </a:r>
                    </a:p>
                  </a:txBody>
                  <a:tcPr marL="9525" marR="9525" marT="9525" marB="0" anchor="b"/>
                </a:tc>
                <a:extLst>
                  <a:ext uri="{0D108BD9-81ED-4DB2-BD59-A6C34878D82A}">
                    <a16:rowId xmlns:a16="http://schemas.microsoft.com/office/drawing/2014/main" val="2766057263"/>
                  </a:ext>
                </a:extLst>
              </a:tr>
              <a:tr h="252847">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AdaBoost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74.416915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76.701486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74.416915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937.752481</a:t>
                      </a:r>
                    </a:p>
                  </a:txBody>
                  <a:tcPr marL="9525" marR="9525" marT="9525" marB="0" anchor="b"/>
                </a:tc>
                <a:extLst>
                  <a:ext uri="{0D108BD9-81ED-4DB2-BD59-A6C34878D82A}">
                    <a16:rowId xmlns:a16="http://schemas.microsoft.com/office/drawing/2014/main" val="4142391244"/>
                  </a:ext>
                </a:extLst>
              </a:tr>
              <a:tr h="252847">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Random Forest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72.305331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73.607424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72.305331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1223.647592</a:t>
                      </a:r>
                    </a:p>
                  </a:txBody>
                  <a:tcPr marL="9525" marR="9525" marT="9525" marB="0" anchor="b"/>
                </a:tc>
                <a:extLst>
                  <a:ext uri="{0D108BD9-81ED-4DB2-BD59-A6C34878D82A}">
                    <a16:rowId xmlns:a16="http://schemas.microsoft.com/office/drawing/2014/main" val="2061377164"/>
                  </a:ext>
                </a:extLst>
              </a:tr>
              <a:tr h="252847">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Extra Trees</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71.450414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72.979679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71.450414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924.779041</a:t>
                      </a:r>
                    </a:p>
                  </a:txBody>
                  <a:tcPr marL="9525" marR="9525" marT="9525" marB="0" anchor="b"/>
                </a:tc>
                <a:extLst>
                  <a:ext uri="{0D108BD9-81ED-4DB2-BD59-A6C34878D82A}">
                    <a16:rowId xmlns:a16="http://schemas.microsoft.com/office/drawing/2014/main" val="1335626934"/>
                  </a:ext>
                </a:extLst>
              </a:tr>
              <a:tr h="252847">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Decision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70.301888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71.878024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70.301888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876.550204</a:t>
                      </a:r>
                    </a:p>
                  </a:txBody>
                  <a:tcPr marL="9525" marR="9525" marT="9525" marB="0" anchor="b"/>
                </a:tc>
                <a:extLst>
                  <a:ext uri="{0D108BD9-81ED-4DB2-BD59-A6C34878D82A}">
                    <a16:rowId xmlns:a16="http://schemas.microsoft.com/office/drawing/2014/main" val="473709308"/>
                  </a:ext>
                </a:extLst>
              </a:tr>
            </a:tbl>
          </a:graphicData>
        </a:graphic>
      </p:graphicFrame>
      <p:sp>
        <p:nvSpPr>
          <p:cNvPr id="9" name="Content Placeholder 2">
            <a:extLst>
              <a:ext uri="{FF2B5EF4-FFF2-40B4-BE49-F238E27FC236}">
                <a16:creationId xmlns:a16="http://schemas.microsoft.com/office/drawing/2014/main" id="{1F198851-A5D4-4086-A7AB-89001802E92D}"/>
              </a:ext>
            </a:extLst>
          </p:cNvPr>
          <p:cNvSpPr txBox="1">
            <a:spLocks/>
          </p:cNvSpPr>
          <p:nvPr/>
        </p:nvSpPr>
        <p:spPr>
          <a:xfrm>
            <a:off x="6701052" y="1970384"/>
            <a:ext cx="5603772" cy="389870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The MLP performer similarly:</a:t>
            </a:r>
          </a:p>
          <a:p>
            <a:endParaRPr lang="en-GB" dirty="0"/>
          </a:p>
          <a:p>
            <a:endParaRPr lang="en-GB" dirty="0"/>
          </a:p>
        </p:txBody>
      </p:sp>
      <p:pic>
        <p:nvPicPr>
          <p:cNvPr id="5" name="Picture 4">
            <a:extLst>
              <a:ext uri="{FF2B5EF4-FFF2-40B4-BE49-F238E27FC236}">
                <a16:creationId xmlns:a16="http://schemas.microsoft.com/office/drawing/2014/main" id="{C2DFA4FF-71C5-4DA0-A9D2-607ED192F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755" y="4082354"/>
            <a:ext cx="2841919" cy="2131439"/>
          </a:xfrm>
          <a:prstGeom prst="rect">
            <a:avLst/>
          </a:prstGeom>
        </p:spPr>
      </p:pic>
      <p:pic>
        <p:nvPicPr>
          <p:cNvPr id="7" name="Picture 6">
            <a:extLst>
              <a:ext uri="{FF2B5EF4-FFF2-40B4-BE49-F238E27FC236}">
                <a16:creationId xmlns:a16="http://schemas.microsoft.com/office/drawing/2014/main" id="{51498C0E-8700-4936-B6BB-1BDB34FA3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802" y="2383340"/>
            <a:ext cx="2593669" cy="1945252"/>
          </a:xfrm>
          <a:prstGeom prst="rect">
            <a:avLst/>
          </a:prstGeom>
        </p:spPr>
      </p:pic>
    </p:spTree>
    <p:extLst>
      <p:ext uri="{BB962C8B-B14F-4D97-AF65-F5344CB8AC3E}">
        <p14:creationId xmlns:p14="http://schemas.microsoft.com/office/powerpoint/2010/main" val="342244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352E-7613-49B9-862D-DD320B2CBED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B8EACC2-C7D6-4084-A12A-F2D52918827E}"/>
              </a:ext>
            </a:extLst>
          </p:cNvPr>
          <p:cNvSpPr>
            <a:spLocks noGrp="1"/>
          </p:cNvSpPr>
          <p:nvPr>
            <p:ph idx="1"/>
          </p:nvPr>
        </p:nvSpPr>
        <p:spPr/>
        <p:txBody>
          <a:bodyPr/>
          <a:lstStyle/>
          <a:p>
            <a:pPr>
              <a:buFont typeface="Wingdings" panose="05000000000000000000" pitchFamily="2" charset="2"/>
              <a:buChar char="v"/>
            </a:pPr>
            <a:endParaRPr lang="en-GB" dirty="0"/>
          </a:p>
          <a:p>
            <a:pPr>
              <a:buFont typeface="Wingdings" panose="05000000000000000000" pitchFamily="2" charset="2"/>
              <a:buChar char="v"/>
            </a:pPr>
            <a:r>
              <a:rPr lang="en-GB" dirty="0"/>
              <a:t>Given the quantity of missing data in target variables and the poor correlation between the variables and the target there was an effective cap on the models performance.</a:t>
            </a:r>
          </a:p>
          <a:p>
            <a:pPr marL="0" indent="0">
              <a:buNone/>
            </a:pPr>
            <a:endParaRPr lang="en-GB" dirty="0"/>
          </a:p>
          <a:p>
            <a:pPr>
              <a:buFont typeface="Wingdings" panose="05000000000000000000" pitchFamily="2" charset="2"/>
              <a:buChar char="v"/>
            </a:pPr>
            <a:r>
              <a:rPr lang="en-GB" dirty="0"/>
              <a:t>On top of that the amount of Boolean variables meant that there where not that many combinations of them. Paired with the poor correlation this significantly increased the noise in the data</a:t>
            </a:r>
          </a:p>
        </p:txBody>
      </p:sp>
    </p:spTree>
    <p:extLst>
      <p:ext uri="{BB962C8B-B14F-4D97-AF65-F5344CB8AC3E}">
        <p14:creationId xmlns:p14="http://schemas.microsoft.com/office/powerpoint/2010/main" val="7545894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{81F46F39-1792-4E53-B5B7-85F9C000FD8C}tf56160789_win32</Template>
  <TotalTime>357</TotalTime>
  <Words>438</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Courier New</vt:lpstr>
      <vt:lpstr>Franklin Gothic Book</vt:lpstr>
      <vt:lpstr>Wingdings</vt:lpstr>
      <vt:lpstr>1_RetrospectVTI</vt:lpstr>
      <vt:lpstr>Oxcitas Challenge</vt:lpstr>
      <vt:lpstr>The Data</vt:lpstr>
      <vt:lpstr>Data Pre-processing</vt:lpstr>
      <vt:lpstr>Machine Learning approach</vt:lpstr>
      <vt:lpstr>Deep Learning approach</vt:lpstr>
      <vt:lpstr>Final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Oxcitas Challenge</dc:title>
  <dc:creator>Jon</dc:creator>
  <cp:lastModifiedBy>Jon</cp:lastModifiedBy>
  <cp:revision>17</cp:revision>
  <dcterms:created xsi:type="dcterms:W3CDTF">2023-01-18T13:31:03Z</dcterms:created>
  <dcterms:modified xsi:type="dcterms:W3CDTF">2023-01-18T21:11:52Z</dcterms:modified>
</cp:coreProperties>
</file>