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BFF"/>
    <a:srgbClr val="93C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14BCC-DF7A-4E99-9C0C-CB5B7E687587}">
  <a:tblStyle styleId="{F6814BCC-DF7A-4E99-9C0C-CB5B7E6875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88a76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88a76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88a76b7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c88a76b7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88a76b7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88a76b7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88a76b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88a76b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88a76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88a76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6575" y="67400"/>
            <a:ext cx="4538700" cy="4908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ToIP Foundation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927475" y="887975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Foundry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27475" y="1920175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Goverance Stack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27475" y="2952363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Stack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27475" y="3984575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Foundry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703850" y="920400"/>
            <a:ext cx="16497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517750" y="3984575"/>
            <a:ext cx="16497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Guide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38525" y="639675"/>
            <a:ext cx="1179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Workgroups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938900" y="639675"/>
            <a:ext cx="1179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815275" y="197225"/>
            <a:ext cx="43287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Instances USE Playbook or Project Plan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939275" y="531350"/>
            <a:ext cx="19692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Sovrin Ecosystem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@ Sovrin Foundation</a:t>
            </a:r>
            <a:endParaRPr sz="1200" b="1" i="1"/>
          </a:p>
        </p:txBody>
      </p:sp>
      <p:sp>
        <p:nvSpPr>
          <p:cNvPr id="65" name="Google Shape;65;p13"/>
          <p:cNvSpPr/>
          <p:nvPr/>
        </p:nvSpPr>
        <p:spPr>
          <a:xfrm>
            <a:off x="7032625" y="531350"/>
            <a:ext cx="19077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Sovrin Ecosystem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chemeClr val="dk1"/>
                </a:solidFill>
              </a:rPr>
              <a:t>@ Linux Foundation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939275" y="1920175"/>
            <a:ext cx="1969200" cy="14385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Sovrin GF WG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@ Sovrin Foundation</a:t>
            </a:r>
            <a:endParaRPr sz="1200" b="1" i="1"/>
          </a:p>
        </p:txBody>
      </p:sp>
      <p:sp>
        <p:nvSpPr>
          <p:cNvPr id="67" name="Google Shape;67;p13"/>
          <p:cNvSpPr/>
          <p:nvPr/>
        </p:nvSpPr>
        <p:spPr>
          <a:xfrm>
            <a:off x="7032625" y="4042550"/>
            <a:ext cx="19077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Bedrock Business Utility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</a:rPr>
              <a:t>@ Linux Foundation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623575" y="3405650"/>
            <a:ext cx="19077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Findy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</a:rPr>
              <a:t>@ ?????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124925" y="1886150"/>
            <a:ext cx="1969200" cy="14385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Bedrock GF WG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@ Linux Foundation</a:t>
            </a:r>
            <a:endParaRPr sz="12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71825" y="297500"/>
            <a:ext cx="15054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71825" y="722875"/>
            <a:ext cx="15054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785425" y="297500"/>
            <a:ext cx="1617600" cy="204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977225" y="1870375"/>
            <a:ext cx="16176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622100" y="297500"/>
            <a:ext cx="2078100" cy="240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Guide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667550" y="2791700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Paper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853050" y="297500"/>
            <a:ext cx="814500" cy="192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977225" y="1390525"/>
            <a:ext cx="16176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07700" y="3443250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Glossary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07700" y="3953625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Playbook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07700" y="4464000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White Paper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5"/>
          <p:cNvGraphicFramePr/>
          <p:nvPr>
            <p:extLst>
              <p:ext uri="{D42A27DB-BD31-4B8C-83A1-F6EECF244321}">
                <p14:modId xmlns:p14="http://schemas.microsoft.com/office/powerpoint/2010/main" val="1244414022"/>
              </p:ext>
            </p:extLst>
          </p:nvPr>
        </p:nvGraphicFramePr>
        <p:xfrm>
          <a:off x="285424" y="262392"/>
          <a:ext cx="7435291" cy="4793433"/>
        </p:xfrm>
        <a:graphic>
          <a:graphicData uri="http://schemas.openxmlformats.org/drawingml/2006/table">
            <a:tbl>
              <a:tblPr>
                <a:noFill/>
                <a:tableStyleId>{F6814BCC-DF7A-4E99-9C0C-CB5B7E687587}</a:tableStyleId>
              </a:tblPr>
              <a:tblGrid>
                <a:gridCol w="96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7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Deliverables MAY Depend on 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Spec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Glossary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Design Principle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Best Practice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TIP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Template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Implementation Guide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White Paper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Project Glossary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Project Playbook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Project White Paper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Spec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Glossary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Design Principle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Best Practice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TIP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Template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6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Implementation Guide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White Paper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Project Glossary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Project Playbook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Project White Paper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80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Use “Frameworks” instead of “Templates”, where Governance Frameworks are an example </a:t>
            </a:r>
            <a:endParaRPr sz="26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4CCCC"/>
                </a:solidFill>
              </a:rPr>
              <a:t>OR</a:t>
            </a:r>
            <a:endParaRPr sz="2600">
              <a:solidFill>
                <a:srgbClr val="F4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Use “Guides” like we use “Recommendations” whereby there are several types:  “Governance Model ” and “Implementation Model” WHEREBY the instances of these are “Governance Framework” and “Project Playbook”, respectively.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773800" y="381663"/>
            <a:ext cx="3134400" cy="3792772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Ecosystem and Utility Projects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151074" y="381663"/>
            <a:ext cx="5420775" cy="3792772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ToIP Foundation</a:t>
            </a:r>
            <a:endParaRPr b="1"/>
          </a:p>
        </p:txBody>
      </p:sp>
      <p:sp>
        <p:nvSpPr>
          <p:cNvPr id="101" name="Google Shape;101;p17"/>
          <p:cNvSpPr/>
          <p:nvPr/>
        </p:nvSpPr>
        <p:spPr>
          <a:xfrm>
            <a:off x="6139800" y="645825"/>
            <a:ext cx="2610900" cy="2915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Deliverables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04350" y="645825"/>
            <a:ext cx="1977126" cy="3285900"/>
          </a:xfrm>
          <a:prstGeom prst="flowChartDocumen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Deliverable </a:t>
            </a:r>
            <a:r>
              <a:rPr lang="en-US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Templates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7"/>
          <p:cNvSpPr/>
          <p:nvPr/>
        </p:nvSpPr>
        <p:spPr>
          <a:xfrm>
            <a:off x="2920750" y="645825"/>
            <a:ext cx="2538600" cy="2650800"/>
          </a:xfrm>
          <a:prstGeom prst="snip1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Deliverable Type: </a:t>
            </a: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Guides</a:t>
            </a:r>
            <a:endParaRPr sz="1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15375" y="1261525"/>
            <a:ext cx="1965900" cy="79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Governance Framework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04298" y="1303025"/>
            <a:ext cx="1586209" cy="792018"/>
          </a:xfrm>
          <a:prstGeom prst="flowChartDocumen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 algn="r"/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Governance Guide</a:t>
            </a:r>
          </a:p>
          <a:p>
            <a:pPr lvl="0" algn="r"/>
            <a:endParaRPr lang="en-US"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302599" y="1309225"/>
            <a:ext cx="1965900" cy="7920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GSWG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Governance Guide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302599" y="2259200"/>
            <a:ext cx="1965900" cy="7920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EFWG/UFWG Deliverable Types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Implementation Guide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04298" y="2340450"/>
            <a:ext cx="1586210" cy="792018"/>
          </a:xfrm>
          <a:prstGeom prst="flowChartDocumen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Implementation Guide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7"/>
          <p:cNvSpPr/>
          <p:nvPr/>
        </p:nvSpPr>
        <p:spPr>
          <a:xfrm>
            <a:off x="6515375" y="2424925"/>
            <a:ext cx="1965900" cy="79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Playbook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13050" y="1471575"/>
            <a:ext cx="10278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232650" y="2520350"/>
            <a:ext cx="10278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368251" y="1534100"/>
            <a:ext cx="11256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389717" y="2582875"/>
            <a:ext cx="11256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>
            <a:extLst>
              <a:ext uri="{FF2B5EF4-FFF2-40B4-BE49-F238E27FC236}">
                <a16:creationId xmlns:a16="http://schemas.microsoft.com/office/drawing/2014/main" id="{0E443C7B-1EA7-5840-B795-9E0767206F22}"/>
              </a:ext>
            </a:extLst>
          </p:cNvPr>
          <p:cNvSpPr/>
          <p:nvPr/>
        </p:nvSpPr>
        <p:spPr>
          <a:xfrm>
            <a:off x="3710942" y="2962026"/>
            <a:ext cx="1405078" cy="842059"/>
          </a:xfrm>
          <a:prstGeom prst="foldedCorner">
            <a:avLst/>
          </a:prstGeom>
          <a:solidFill>
            <a:srgbClr val="7030A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CC3826B9-1B82-4A45-A1C8-2463BD255540}"/>
              </a:ext>
            </a:extLst>
          </p:cNvPr>
          <p:cNvSpPr/>
          <p:nvPr/>
        </p:nvSpPr>
        <p:spPr>
          <a:xfrm>
            <a:off x="5506444" y="2958429"/>
            <a:ext cx="1398505" cy="833895"/>
          </a:xfrm>
          <a:prstGeom prst="foldedCorner">
            <a:avLst/>
          </a:prstGeom>
          <a:solidFill>
            <a:srgbClr val="119209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Guides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EA267178-1B4A-244F-B9FD-402E70CA645D}"/>
              </a:ext>
            </a:extLst>
          </p:cNvPr>
          <p:cNvSpPr/>
          <p:nvPr/>
        </p:nvSpPr>
        <p:spPr>
          <a:xfrm>
            <a:off x="7292170" y="2974331"/>
            <a:ext cx="1412099" cy="833895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 Paper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9E594280-E910-F240-B13F-15D9603C4EF0}"/>
              </a:ext>
            </a:extLst>
          </p:cNvPr>
          <p:cNvSpPr/>
          <p:nvPr/>
        </p:nvSpPr>
        <p:spPr>
          <a:xfrm>
            <a:off x="115042" y="2973787"/>
            <a:ext cx="1417746" cy="818537"/>
          </a:xfrm>
          <a:prstGeom prst="foldedCorner">
            <a:avLst/>
          </a:prstGeom>
          <a:solidFill>
            <a:srgbClr val="F7964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CD8FCA77-332C-D04C-A8A4-E7CBB8F06CCE}"/>
              </a:ext>
            </a:extLst>
          </p:cNvPr>
          <p:cNvSpPr/>
          <p:nvPr/>
        </p:nvSpPr>
        <p:spPr>
          <a:xfrm>
            <a:off x="115041" y="954156"/>
            <a:ext cx="8814273" cy="1617593"/>
          </a:xfrm>
          <a:prstGeom prst="foldedCorner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Templates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5C81C9DD-2B24-9442-BC72-D017BE0CD332}"/>
              </a:ext>
            </a:extLst>
          </p:cNvPr>
          <p:cNvSpPr/>
          <p:nvPr/>
        </p:nvSpPr>
        <p:spPr>
          <a:xfrm>
            <a:off x="1915440" y="2962026"/>
            <a:ext cx="1405078" cy="842058"/>
          </a:xfrm>
          <a:prstGeom prst="foldedCorner">
            <a:avLst/>
          </a:prstGeom>
          <a:solidFill>
            <a:srgbClr val="C0504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Glossary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2CD9AE17-01AF-E643-82E4-42329A56E983}"/>
              </a:ext>
            </a:extLst>
          </p:cNvPr>
          <p:cNvSpPr/>
          <p:nvPr/>
        </p:nvSpPr>
        <p:spPr>
          <a:xfrm>
            <a:off x="214686" y="1433034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Protocol Spec</a:t>
            </a: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A9FD0AFC-F9DC-BE45-84CA-9A228F689EC6}"/>
              </a:ext>
            </a:extLst>
          </p:cNvPr>
          <p:cNvSpPr/>
          <p:nvPr/>
        </p:nvSpPr>
        <p:spPr>
          <a:xfrm>
            <a:off x="461177" y="1930842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Spec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1DA29CEF-BE8C-8841-B2F5-59087D3AE818}"/>
              </a:ext>
            </a:extLst>
          </p:cNvPr>
          <p:cNvSpPr/>
          <p:nvPr/>
        </p:nvSpPr>
        <p:spPr>
          <a:xfrm>
            <a:off x="2029583" y="1649233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Glossary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CF69EEDD-3362-0743-ADC9-30864BEB2166}"/>
              </a:ext>
            </a:extLst>
          </p:cNvPr>
          <p:cNvSpPr/>
          <p:nvPr/>
        </p:nvSpPr>
        <p:spPr>
          <a:xfrm>
            <a:off x="3779027" y="1340393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8C7E84E-8BFE-1444-8053-D51B7825B646}"/>
              </a:ext>
            </a:extLst>
          </p:cNvPr>
          <p:cNvSpPr/>
          <p:nvPr/>
        </p:nvSpPr>
        <p:spPr>
          <a:xfrm>
            <a:off x="4075340" y="1660686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Practice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4026B38B-502F-2F48-A256-E1A6D7817692}"/>
              </a:ext>
            </a:extLst>
          </p:cNvPr>
          <p:cNvSpPr/>
          <p:nvPr/>
        </p:nvSpPr>
        <p:spPr>
          <a:xfrm>
            <a:off x="3729204" y="1960412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Principles</a:t>
            </a:r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71D57DB9-81B0-6F45-9BA1-867E7EA74147}"/>
              </a:ext>
            </a:extLst>
          </p:cNvPr>
          <p:cNvSpPr/>
          <p:nvPr/>
        </p:nvSpPr>
        <p:spPr>
          <a:xfrm>
            <a:off x="5617617" y="1388818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Governance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Guide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FA2C5AA0-42AE-AB44-8B89-375CD53496D7}"/>
              </a:ext>
            </a:extLst>
          </p:cNvPr>
          <p:cNvSpPr/>
          <p:nvPr/>
        </p:nvSpPr>
        <p:spPr>
          <a:xfrm>
            <a:off x="5864108" y="1886626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Guide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CAB3F58D-7CDF-224E-96DE-079EA8CA9ADB}"/>
              </a:ext>
            </a:extLst>
          </p:cNvPr>
          <p:cNvSpPr/>
          <p:nvPr/>
        </p:nvSpPr>
        <p:spPr>
          <a:xfrm>
            <a:off x="7409823" y="1699994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 Paper  Outline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944068-4AD2-C94B-8748-7A5CA507AD00}"/>
              </a:ext>
            </a:extLst>
          </p:cNvPr>
          <p:cNvCxnSpPr/>
          <p:nvPr/>
        </p:nvCxnSpPr>
        <p:spPr>
          <a:xfrm>
            <a:off x="841143" y="2440517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F46FC2-63A6-4345-A50F-DED1C77E6473}"/>
              </a:ext>
            </a:extLst>
          </p:cNvPr>
          <p:cNvCxnSpPr/>
          <p:nvPr/>
        </p:nvCxnSpPr>
        <p:spPr>
          <a:xfrm>
            <a:off x="2617979" y="2440516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D7B489-338B-1E4A-89E9-BAAEAEBC7563}"/>
              </a:ext>
            </a:extLst>
          </p:cNvPr>
          <p:cNvCxnSpPr/>
          <p:nvPr/>
        </p:nvCxnSpPr>
        <p:spPr>
          <a:xfrm>
            <a:off x="4432185" y="2440517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4572E1-AB74-8643-81AE-593B4464BFAA}"/>
              </a:ext>
            </a:extLst>
          </p:cNvPr>
          <p:cNvCxnSpPr/>
          <p:nvPr/>
        </p:nvCxnSpPr>
        <p:spPr>
          <a:xfrm>
            <a:off x="6209021" y="2440516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7451F2-74FB-F644-B740-69DEA33A42C0}"/>
              </a:ext>
            </a:extLst>
          </p:cNvPr>
          <p:cNvCxnSpPr/>
          <p:nvPr/>
        </p:nvCxnSpPr>
        <p:spPr>
          <a:xfrm>
            <a:off x="7998219" y="2440515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48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239</Words>
  <Application>Microsoft Macintosh PowerPoint</Application>
  <PresentationFormat>On-screen Show (16:9)</PresentationFormat>
  <Paragraphs>101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</vt:lpstr>
      <vt:lpstr>Calibri</vt:lpstr>
      <vt:lpstr>Simple Light</vt:lpstr>
      <vt:lpstr>PowerPoint Presentation</vt:lpstr>
      <vt:lpstr>PowerPoint Presentation</vt:lpstr>
      <vt:lpstr>PowerPoint Presentation</vt:lpstr>
      <vt:lpstr>Use “Frameworks” instead of “Templates”, where Governance Frameworks are an example  OR Use “Guides” like we use “Recommendations” whereby there are several types:  “Governance Model ” and “Implementation Model” WHEREBY the instances of these are “Governance Framework” and “Project Playbook”, respectively.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Gisolfi</cp:lastModifiedBy>
  <cp:revision>4</cp:revision>
  <dcterms:modified xsi:type="dcterms:W3CDTF">2020-10-22T18:50:18Z</dcterms:modified>
</cp:coreProperties>
</file>