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52" y="-58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755640" y="5003640"/>
            <a:ext cx="1360692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755640" y="11481480"/>
            <a:ext cx="1360692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755640" y="500364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7727760" y="500364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7727760" y="1148148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755640" y="1148148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755640" y="5003640"/>
            <a:ext cx="13606920" cy="1240200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755640" y="5003640"/>
            <a:ext cx="13606920" cy="1240200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Resim 33"/>
          <p:cNvPicPr/>
          <p:nvPr/>
        </p:nvPicPr>
        <p:blipFill>
          <a:blip r:embed="rId2"/>
          <a:stretch/>
        </p:blipFill>
        <p:spPr>
          <a:xfrm>
            <a:off x="755280" y="5776200"/>
            <a:ext cx="13606920" cy="10856520"/>
          </a:xfrm>
          <a:prstGeom prst="rect">
            <a:avLst/>
          </a:prstGeom>
          <a:ln>
            <a:noFill/>
          </a:ln>
        </p:spPr>
      </p:pic>
      <p:pic>
        <p:nvPicPr>
          <p:cNvPr id="35" name="Resim 34"/>
          <p:cNvPicPr/>
          <p:nvPr/>
        </p:nvPicPr>
        <p:blipFill>
          <a:blip r:embed="rId2"/>
          <a:stretch/>
        </p:blipFill>
        <p:spPr>
          <a:xfrm>
            <a:off x="755280" y="5776200"/>
            <a:ext cx="13606920" cy="108565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755640" y="5003640"/>
            <a:ext cx="13606920" cy="124020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755640" y="5003640"/>
            <a:ext cx="13606920" cy="1240200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755640" y="5003640"/>
            <a:ext cx="6639840" cy="1240200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7727760" y="5003640"/>
            <a:ext cx="6639840" cy="1240200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55640" y="853200"/>
            <a:ext cx="13606920" cy="16552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755640" y="500364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755640" y="1148148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7727760" y="5003640"/>
            <a:ext cx="6639840" cy="1240200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755640" y="5003640"/>
            <a:ext cx="6639840" cy="1240200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7727760" y="500364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7727760" y="1148148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640" y="853200"/>
            <a:ext cx="13606920" cy="3570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755640" y="500364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7727760" y="5003640"/>
            <a:ext cx="663984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755640" y="11481480"/>
            <a:ext cx="13606920" cy="59155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55640" y="853200"/>
            <a:ext cx="13606920" cy="357048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755640" y="5003640"/>
            <a:ext cx="13606920" cy="1240200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6" name="CustomShape 1"/>
          <p:cNvSpPr/>
          <p:nvPr/>
        </p:nvSpPr>
        <p:spPr>
          <a:xfrm>
            <a:off x="360000" y="241560"/>
            <a:ext cx="14398920" cy="323892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b="1" strike="noStrike" spc="-1" dirty="0">
                <a:solidFill>
                  <a:srgbClr val="C5000B"/>
                </a:solidFill>
                <a:uFill>
                  <a:solidFill>
                    <a:srgbClr val="FFFFFF"/>
                  </a:solidFill>
                </a:uFill>
                <a:latin typeface="Ubuntu"/>
                <a:ea typeface="DejaVu Sans"/>
              </a:rPr>
              <a:t>ADROIT SYSTEM FOR ONLINE TIME TABLE</a:t>
            </a:r>
            <a:endParaRPr lang="en-US" sz="1800" b="0" strike="noStrike" spc="-1" dirty="0">
              <a:solidFill>
                <a:srgbClr val="000000"/>
              </a:solidFill>
              <a:uFill>
                <a:solidFill>
                  <a:srgbClr val="FFFFFF"/>
                </a:solidFill>
              </a:uFill>
              <a:latin typeface="Arial"/>
            </a:endParaRPr>
          </a:p>
          <a:p>
            <a:pPr algn="ctr">
              <a:lnSpc>
                <a:spcPct val="100000"/>
              </a:lnSpc>
            </a:pPr>
            <a:r>
              <a:rPr lang="en-US" sz="3600" b="1" strike="noStrike" spc="-1" dirty="0">
                <a:solidFill>
                  <a:srgbClr val="C5000B"/>
                </a:solidFill>
                <a:uFill>
                  <a:solidFill>
                    <a:srgbClr val="FFFFFF"/>
                  </a:solidFill>
                </a:uFill>
                <a:latin typeface="Ubuntu"/>
                <a:ea typeface="DejaVu Sans"/>
              </a:rPr>
              <a:t>AND ANNOUNCEMENT</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r>
              <a:rPr lang="en-US" sz="3000" b="0" strike="noStrike" spc="-1" dirty="0" err="1">
                <a:solidFill>
                  <a:srgbClr val="000000"/>
                </a:solidFill>
                <a:uFill>
                  <a:solidFill>
                    <a:srgbClr val="FFFFFF"/>
                  </a:solidFill>
                </a:uFill>
                <a:latin typeface="Ubuntu"/>
                <a:ea typeface="DejaVu Sans"/>
              </a:rPr>
              <a:t>Timur</a:t>
            </a:r>
            <a:r>
              <a:rPr lang="en-US" sz="3000" b="0" strike="noStrike" spc="-1" dirty="0">
                <a:solidFill>
                  <a:srgbClr val="000000"/>
                </a:solidFill>
                <a:uFill>
                  <a:solidFill>
                    <a:srgbClr val="FFFFFF"/>
                  </a:solidFill>
                </a:uFill>
                <a:latin typeface="Ubuntu"/>
                <a:ea typeface="DejaVu Sans"/>
              </a:rPr>
              <a:t> ATİLA–</a:t>
            </a:r>
            <a:r>
              <a:rPr lang="en-US" sz="3000" b="0" strike="noStrike" spc="-1" dirty="0" err="1">
                <a:solidFill>
                  <a:srgbClr val="000000"/>
                </a:solidFill>
                <a:uFill>
                  <a:solidFill>
                    <a:srgbClr val="FFFFFF"/>
                  </a:solidFill>
                </a:uFill>
                <a:latin typeface="Ubuntu"/>
                <a:ea typeface="DejaVu Sans"/>
              </a:rPr>
              <a:t>Özlem</a:t>
            </a:r>
            <a:r>
              <a:rPr lang="en-US" sz="3000" b="0" strike="noStrike" spc="-1" dirty="0">
                <a:solidFill>
                  <a:srgbClr val="000000"/>
                </a:solidFill>
                <a:uFill>
                  <a:solidFill>
                    <a:srgbClr val="FFFFFF"/>
                  </a:solidFill>
                </a:uFill>
                <a:latin typeface="Ubuntu"/>
                <a:ea typeface="DejaVu Sans"/>
              </a:rPr>
              <a:t> KILIÇ-</a:t>
            </a:r>
            <a:r>
              <a:rPr lang="en-US" sz="3000" b="0" strike="noStrike" spc="-1" dirty="0" err="1">
                <a:solidFill>
                  <a:srgbClr val="000000"/>
                </a:solidFill>
                <a:uFill>
                  <a:solidFill>
                    <a:srgbClr val="FFFFFF"/>
                  </a:solidFill>
                </a:uFill>
                <a:latin typeface="Ubuntu"/>
                <a:ea typeface="DejaVu Sans"/>
              </a:rPr>
              <a:t>Hatice</a:t>
            </a:r>
            <a:r>
              <a:rPr lang="en-US" sz="3000" b="0" strike="noStrike" spc="-1" dirty="0">
                <a:solidFill>
                  <a:srgbClr val="000000"/>
                </a:solidFill>
                <a:uFill>
                  <a:solidFill>
                    <a:srgbClr val="FFFFFF"/>
                  </a:solidFill>
                </a:uFill>
                <a:latin typeface="Ubuntu"/>
                <a:ea typeface="DejaVu Sans"/>
              </a:rPr>
              <a:t> Nazlı KUŞ-</a:t>
            </a:r>
            <a:r>
              <a:rPr lang="en-US" sz="3000" b="0" strike="noStrike" spc="-1" dirty="0" err="1">
                <a:solidFill>
                  <a:srgbClr val="000000"/>
                </a:solidFill>
                <a:uFill>
                  <a:solidFill>
                    <a:srgbClr val="FFFFFF"/>
                  </a:solidFill>
                </a:uFill>
                <a:latin typeface="Ubuntu"/>
                <a:ea typeface="DejaVu Sans"/>
              </a:rPr>
              <a:t>Utku</a:t>
            </a:r>
            <a:r>
              <a:rPr lang="en-US" sz="3000" b="0" strike="noStrike" spc="-1" dirty="0">
                <a:solidFill>
                  <a:srgbClr val="000000"/>
                </a:solidFill>
                <a:uFill>
                  <a:solidFill>
                    <a:srgbClr val="FFFFFF"/>
                  </a:solidFill>
                </a:uFill>
                <a:latin typeface="Ubuntu"/>
                <a:ea typeface="DejaVu Sans"/>
              </a:rPr>
              <a:t> KILAVUZ</a:t>
            </a:r>
            <a:endParaRPr lang="en-US" sz="1800" b="0" strike="noStrike" spc="-1" dirty="0">
              <a:solidFill>
                <a:srgbClr val="000000"/>
              </a:solidFill>
              <a:uFill>
                <a:solidFill>
                  <a:srgbClr val="FFFFFF"/>
                </a:solidFill>
              </a:uFill>
              <a:latin typeface="Arial"/>
            </a:endParaRPr>
          </a:p>
          <a:p>
            <a:pPr algn="ctr">
              <a:lnSpc>
                <a:spcPct val="100000"/>
              </a:lnSpc>
            </a:pPr>
            <a:r>
              <a:rPr lang="en-US" sz="3000" b="0" strike="noStrike" spc="-1" dirty="0">
                <a:solidFill>
                  <a:srgbClr val="000000"/>
                </a:solidFill>
                <a:uFill>
                  <a:solidFill>
                    <a:srgbClr val="FFFFFF"/>
                  </a:solidFill>
                </a:uFill>
                <a:latin typeface="Ubuntu"/>
                <a:ea typeface="DejaVu Sans"/>
              </a:rPr>
              <a:t>Advisor: Dr. Instructor </a:t>
            </a:r>
            <a:r>
              <a:rPr lang="en-US" sz="3000" b="0" strike="noStrike" spc="-1" dirty="0" err="1">
                <a:solidFill>
                  <a:srgbClr val="000000"/>
                </a:solidFill>
                <a:uFill>
                  <a:solidFill>
                    <a:srgbClr val="FFFFFF"/>
                  </a:solidFill>
                </a:uFill>
                <a:latin typeface="Ubuntu"/>
                <a:ea typeface="DejaVu Sans"/>
              </a:rPr>
              <a:t>Abdül</a:t>
            </a:r>
            <a:r>
              <a:rPr lang="en-US" sz="3000" b="0" strike="noStrike" spc="-1" dirty="0">
                <a:solidFill>
                  <a:srgbClr val="000000"/>
                </a:solidFill>
                <a:uFill>
                  <a:solidFill>
                    <a:srgbClr val="FFFFFF"/>
                  </a:solidFill>
                </a:uFill>
                <a:latin typeface="Ubuntu"/>
                <a:ea typeface="DejaVu Sans"/>
              </a:rPr>
              <a:t> Kadir GÖRÜR</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r>
              <a:rPr lang="en-US" sz="3000" b="1" strike="noStrike" spc="-1" dirty="0" err="1">
                <a:solidFill>
                  <a:srgbClr val="C5000B"/>
                </a:solidFill>
                <a:uFill>
                  <a:solidFill>
                    <a:srgbClr val="FFFFFF"/>
                  </a:solidFill>
                </a:uFill>
                <a:latin typeface="Ubuntu"/>
                <a:ea typeface="DejaVu Sans"/>
              </a:rPr>
              <a:t>Çankaya</a:t>
            </a:r>
            <a:r>
              <a:rPr lang="en-US" sz="3000" b="1" strike="noStrike" spc="-1" dirty="0">
                <a:solidFill>
                  <a:srgbClr val="C5000B"/>
                </a:solidFill>
                <a:uFill>
                  <a:solidFill>
                    <a:srgbClr val="FFFFFF"/>
                  </a:solidFill>
                </a:uFill>
                <a:latin typeface="Ubuntu"/>
                <a:ea typeface="DejaVu Sans"/>
              </a:rPr>
              <a:t> University, Department of Computer Engineering</a:t>
            </a:r>
            <a:endParaRPr lang="en-US" sz="1800" b="0" strike="noStrike" spc="-1" dirty="0">
              <a:solidFill>
                <a:srgbClr val="000000"/>
              </a:solidFill>
              <a:uFill>
                <a:solidFill>
                  <a:srgbClr val="FFFFFF"/>
                </a:solidFill>
              </a:uFill>
              <a:latin typeface="Arial"/>
            </a:endParaRPr>
          </a:p>
        </p:txBody>
      </p:sp>
      <p:pic>
        <p:nvPicPr>
          <p:cNvPr id="37" name="Picture 37"/>
          <p:cNvPicPr/>
          <p:nvPr/>
        </p:nvPicPr>
        <p:blipFill>
          <a:blip r:embed="rId2"/>
          <a:stretch/>
        </p:blipFill>
        <p:spPr>
          <a:xfrm>
            <a:off x="457200" y="576000"/>
            <a:ext cx="2158920" cy="2158920"/>
          </a:xfrm>
          <a:prstGeom prst="rect">
            <a:avLst/>
          </a:prstGeom>
          <a:ln>
            <a:noFill/>
          </a:ln>
        </p:spPr>
      </p:pic>
      <p:pic>
        <p:nvPicPr>
          <p:cNvPr id="38" name="Picture 38"/>
          <p:cNvPicPr/>
          <p:nvPr/>
        </p:nvPicPr>
        <p:blipFill>
          <a:blip r:embed="rId3"/>
          <a:stretch/>
        </p:blipFill>
        <p:spPr>
          <a:xfrm>
            <a:off x="12527280" y="576000"/>
            <a:ext cx="2158920" cy="2158920"/>
          </a:xfrm>
          <a:prstGeom prst="rect">
            <a:avLst/>
          </a:prstGeom>
          <a:ln>
            <a:noFill/>
          </a:ln>
        </p:spPr>
      </p:pic>
      <p:sp>
        <p:nvSpPr>
          <p:cNvPr id="39" name="CustomShape 2"/>
          <p:cNvSpPr/>
          <p:nvPr/>
        </p:nvSpPr>
        <p:spPr>
          <a:xfrm>
            <a:off x="360000" y="3762360"/>
            <a:ext cx="4694760" cy="848412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000" b="1" strike="noStrike" spc="-1" dirty="0">
                <a:solidFill>
                  <a:srgbClr val="C5000B"/>
                </a:solidFill>
                <a:uFill>
                  <a:solidFill>
                    <a:srgbClr val="FFFFFF"/>
                  </a:solidFill>
                </a:uFill>
                <a:latin typeface="Ubuntu"/>
                <a:ea typeface="DejaVu Sans"/>
              </a:rPr>
              <a:t>Abstract</a:t>
            </a:r>
            <a:endParaRPr lang="en-US" sz="1800" b="0" strike="noStrike" spc="-1" dirty="0">
              <a:solidFill>
                <a:srgbClr val="000000"/>
              </a:solidFill>
              <a:uFill>
                <a:solidFill>
                  <a:srgbClr val="FFFFFF"/>
                </a:solidFill>
              </a:uFill>
              <a:latin typeface="Ubuntu"/>
            </a:endParaRPr>
          </a:p>
          <a:p>
            <a:pPr algn="ctr">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1800" b="0" strike="noStrike" spc="-1" dirty="0">
                <a:solidFill>
                  <a:srgbClr val="000000"/>
                </a:solidFill>
                <a:uFill>
                  <a:solidFill>
                    <a:srgbClr val="FFFFFF"/>
                  </a:solidFill>
                </a:uFill>
                <a:latin typeface="Ubuntu"/>
                <a:ea typeface="DejaVu Sans"/>
              </a:rPr>
              <a:t>The interaction between teachers and students is very significant in academic life. This interaction can become difficult. Especially, when the teachers are out of office. In these circumstances, teachers leave notes on their doors. These paper notes may get lost or get damaged and do not attract attention. With this project, these problems will be solved. Students will be able to check the teachers’ time tables, check the published announcements and send messages via using a touchscreen. On the other hand, teachers will be able to add a new announcement and edit their time tables using a mobile application or a website. Finally, admins will verify the new registered devices and add the teachers to the database. The purpose of this project is to ease the communication and interaction between teachers and students in all circumstances, prevent paper waste and design a usable and practical real-time communication system using Raspberry Pi with a touchscreen and a motion sensor, a DBMS and a web server. </a:t>
            </a:r>
            <a:endParaRPr lang="en-US" sz="1800" b="0" strike="noStrike" spc="-1" dirty="0">
              <a:solidFill>
                <a:srgbClr val="000000"/>
              </a:solidFill>
              <a:uFill>
                <a:solidFill>
                  <a:srgbClr val="FFFFFF"/>
                </a:solidFill>
              </a:uFill>
              <a:latin typeface="Ubuntu"/>
            </a:endParaRPr>
          </a:p>
          <a:p>
            <a:pPr algn="just">
              <a:lnSpc>
                <a:spcPct val="100000"/>
              </a:lnSpc>
            </a:pPr>
            <a:r>
              <a:rPr lang="en-US" sz="1800" b="1" strike="noStrike" spc="-1" dirty="0">
                <a:solidFill>
                  <a:srgbClr val="000000"/>
                </a:solidFill>
                <a:uFill>
                  <a:solidFill>
                    <a:srgbClr val="FFFFFF"/>
                  </a:solidFill>
                </a:uFill>
                <a:latin typeface="Ubuntu"/>
                <a:ea typeface="DejaVu Sans"/>
              </a:rPr>
              <a:t>      Keywords: </a:t>
            </a:r>
            <a:r>
              <a:rPr lang="en-US" sz="1800" b="0" strike="noStrike" spc="-1" dirty="0">
                <a:solidFill>
                  <a:srgbClr val="000000"/>
                </a:solidFill>
                <a:uFill>
                  <a:solidFill>
                    <a:srgbClr val="FFFFFF"/>
                  </a:solidFill>
                </a:uFill>
                <a:latin typeface="Ubuntu"/>
                <a:ea typeface="DejaVu Sans"/>
              </a:rPr>
              <a:t>Time Table, Announcement, Raspberry Pi, Touchscreen, Motion Sensor, DBMS, Web Server.</a:t>
            </a:r>
            <a:endParaRPr lang="en-US" sz="1800" b="0" strike="noStrike" spc="-1" dirty="0">
              <a:solidFill>
                <a:srgbClr val="000000"/>
              </a:solidFill>
              <a:uFill>
                <a:solidFill>
                  <a:srgbClr val="FFFFFF"/>
                </a:solidFill>
              </a:uFill>
              <a:latin typeface="Ubuntu"/>
            </a:endParaRPr>
          </a:p>
          <a:p>
            <a:pPr algn="just">
              <a:lnSpc>
                <a:spcPct val="100000"/>
              </a:lnSpc>
            </a:pPr>
            <a:endParaRPr lang="en-US" sz="1800" b="0" strike="noStrike" spc="-1" dirty="0">
              <a:solidFill>
                <a:srgbClr val="000000"/>
              </a:solidFill>
              <a:uFill>
                <a:solidFill>
                  <a:srgbClr val="FFFFFF"/>
                </a:solidFill>
              </a:uFill>
              <a:latin typeface="Arial"/>
            </a:endParaRPr>
          </a:p>
        </p:txBody>
      </p:sp>
      <p:sp>
        <p:nvSpPr>
          <p:cNvPr id="40" name="CustomShape 3"/>
          <p:cNvSpPr/>
          <p:nvPr/>
        </p:nvSpPr>
        <p:spPr>
          <a:xfrm>
            <a:off x="5247720" y="3738600"/>
            <a:ext cx="4570920" cy="376956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sp>
      <p:sp>
        <p:nvSpPr>
          <p:cNvPr id="41" name="CustomShape 4"/>
          <p:cNvSpPr/>
          <p:nvPr/>
        </p:nvSpPr>
        <p:spPr>
          <a:xfrm>
            <a:off x="360000" y="12409920"/>
            <a:ext cx="4694760" cy="355464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000" b="1" strike="noStrike" spc="-1" dirty="0">
                <a:solidFill>
                  <a:srgbClr val="C5000B"/>
                </a:solidFill>
                <a:uFill>
                  <a:solidFill>
                    <a:srgbClr val="FFFFFF"/>
                  </a:solidFill>
                </a:uFill>
                <a:latin typeface="Ubuntu"/>
                <a:ea typeface="DejaVu Sans"/>
              </a:rPr>
              <a:t>Introduction</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1800" b="0" strike="noStrike" spc="-1" dirty="0">
                <a:solidFill>
                  <a:srgbClr val="000000"/>
                </a:solidFill>
                <a:uFill>
                  <a:solidFill>
                    <a:srgbClr val="FFFFFF"/>
                  </a:solidFill>
                </a:uFill>
                <a:latin typeface="Ubuntu"/>
                <a:ea typeface="DejaVu Sans"/>
              </a:rPr>
              <a:t>Students may find it difficult to interact and communicate with teachers because teachers are not always present at the school or the papers hung on the doors of the teachers can get damaged or lost. This can lead to critical announcements or updates not reaching to the students. Adroit System for Online Time Table and Announcement project will play a big role to avoid these problems</a:t>
            </a:r>
            <a:r>
              <a:rPr lang="en-US" sz="1800" b="0" strike="noStrike" spc="-1" dirty="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p:txBody>
      </p:sp>
      <p:sp>
        <p:nvSpPr>
          <p:cNvPr id="42" name="CustomShape 5"/>
          <p:cNvSpPr/>
          <p:nvPr/>
        </p:nvSpPr>
        <p:spPr>
          <a:xfrm>
            <a:off x="348120" y="16128000"/>
            <a:ext cx="4706640" cy="514872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000" b="1" strike="noStrike" spc="-1" dirty="0">
                <a:solidFill>
                  <a:srgbClr val="C5000B"/>
                </a:solidFill>
                <a:uFill>
                  <a:solidFill>
                    <a:srgbClr val="FFFFFF"/>
                  </a:solidFill>
                </a:uFill>
                <a:latin typeface="Ubuntu"/>
                <a:ea typeface="DejaVu Sans"/>
              </a:rPr>
              <a:t>Solution</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1800" b="0" strike="noStrike" spc="-1" dirty="0">
                <a:solidFill>
                  <a:srgbClr val="000000"/>
                </a:solidFill>
                <a:uFill>
                  <a:solidFill>
                    <a:srgbClr val="FFFFFF"/>
                  </a:solidFill>
                </a:uFill>
                <a:latin typeface="Ubuntu"/>
                <a:ea typeface="DejaVu Sans"/>
              </a:rPr>
              <a:t>The usage of touchscreens increases the usability and visuality. They are also compatible with Raspberry Pi which we will use as our microcomputer. Another thing which is compatible with Raspberry Pi is the motion sensor. Motion sensor will be used for energy saving and reducing carbon footprint. Many of the embedded systems use database. Usage of database will allow us to keep track of the data of students, teachers and admins. In this way, the data can be read or written when necessary. With the usage of all the mentioned components this system will help both teachers and students while communicating and will solve the mentioned problems.</a:t>
            </a:r>
            <a:endParaRPr lang="en-US" sz="1800" b="0" strike="noStrike" spc="-1" dirty="0">
              <a:solidFill>
                <a:srgbClr val="000000"/>
              </a:solidFill>
              <a:uFill>
                <a:solidFill>
                  <a:srgbClr val="FFFFFF"/>
                </a:solidFill>
              </a:uFill>
              <a:latin typeface="Ubuntu"/>
            </a:endParaRPr>
          </a:p>
        </p:txBody>
      </p:sp>
      <p:sp>
        <p:nvSpPr>
          <p:cNvPr id="43" name="CustomShape 6"/>
          <p:cNvSpPr/>
          <p:nvPr/>
        </p:nvSpPr>
        <p:spPr>
          <a:xfrm>
            <a:off x="10224000" y="3756600"/>
            <a:ext cx="4534920" cy="502668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sp>
      <p:sp>
        <p:nvSpPr>
          <p:cNvPr id="44" name="CustomShape 7"/>
          <p:cNvSpPr/>
          <p:nvPr/>
        </p:nvSpPr>
        <p:spPr>
          <a:xfrm>
            <a:off x="10224000" y="9000000"/>
            <a:ext cx="4534920" cy="547128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000" b="1" strike="noStrike" spc="-1" dirty="0">
                <a:solidFill>
                  <a:srgbClr val="C5000B"/>
                </a:solidFill>
                <a:uFill>
                  <a:solidFill>
                    <a:srgbClr val="FFFFFF"/>
                  </a:solidFill>
                </a:uFill>
                <a:latin typeface="Ubuntu"/>
                <a:ea typeface="DejaVu Sans"/>
              </a:rPr>
              <a:t>Results &amp; Conclusion</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1800" b="0" strike="noStrike" spc="-1" dirty="0">
                <a:solidFill>
                  <a:srgbClr val="000000"/>
                </a:solidFill>
                <a:uFill>
                  <a:solidFill>
                    <a:srgbClr val="FFFFFF"/>
                  </a:solidFill>
                </a:uFill>
                <a:latin typeface="Ubuntu"/>
                <a:ea typeface="Times New Roman"/>
              </a:rPr>
              <a:t>In this project, we have aimed to ease the communication</a:t>
            </a:r>
            <a:r>
              <a:rPr lang="en-US" sz="1800" b="0" strike="noStrike" spc="-55"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and</a:t>
            </a:r>
            <a:r>
              <a:rPr lang="en-US" sz="1800" b="0" strike="noStrike" spc="-55"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interaction</a:t>
            </a:r>
            <a:r>
              <a:rPr lang="en-US" sz="1800" b="0" strike="noStrike" spc="-55"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between</a:t>
            </a:r>
            <a:r>
              <a:rPr lang="en-US" sz="1800" b="0" strike="noStrike" spc="-55"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teachers</a:t>
            </a:r>
            <a:r>
              <a:rPr lang="en-US" sz="1800" b="0" strike="noStrike" spc="-60"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and</a:t>
            </a:r>
            <a:r>
              <a:rPr lang="en-US" sz="1800" b="0" strike="noStrike" spc="-55"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students,</a:t>
            </a:r>
            <a:r>
              <a:rPr lang="en-US" sz="1800" b="0" strike="noStrike" spc="-49"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and</a:t>
            </a:r>
            <a:r>
              <a:rPr lang="en-US" sz="1800" b="0" strike="noStrike" spc="-55"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the</a:t>
            </a:r>
            <a:r>
              <a:rPr lang="en-US" sz="1800" b="0" strike="noStrike" spc="-60"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project</a:t>
            </a:r>
            <a:r>
              <a:rPr lang="en-US" sz="1800" b="0" strike="noStrike" spc="-55"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will</a:t>
            </a:r>
            <a:r>
              <a:rPr lang="en-US" sz="1800" b="0" strike="noStrike" spc="-49"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also</a:t>
            </a:r>
            <a:r>
              <a:rPr lang="en-US" sz="1800" b="0" strike="noStrike" spc="-49" dirty="0">
                <a:solidFill>
                  <a:srgbClr val="000000"/>
                </a:solidFill>
                <a:uFill>
                  <a:solidFill>
                    <a:srgbClr val="FFFFFF"/>
                  </a:solidFill>
                </a:uFill>
                <a:latin typeface="Ubuntu"/>
                <a:ea typeface="Times New Roman"/>
              </a:rPr>
              <a:t> </a:t>
            </a:r>
            <a:r>
              <a:rPr lang="en-US" sz="1800" b="0" strike="noStrike" spc="-1" dirty="0">
                <a:solidFill>
                  <a:srgbClr val="000000"/>
                </a:solidFill>
                <a:uFill>
                  <a:solidFill>
                    <a:srgbClr val="FFFFFF"/>
                  </a:solidFill>
                </a:uFill>
                <a:latin typeface="Ubuntu"/>
                <a:ea typeface="Times New Roman"/>
              </a:rPr>
              <a:t>prevent paper waste. We have planned to use latest technological products. The purposes of selecting these products are increasing the level of usability, visuality and easy access. </a:t>
            </a:r>
            <a:endParaRPr lang="en-US" sz="1800" b="0" strike="noStrike" spc="-1" dirty="0">
              <a:solidFill>
                <a:srgbClr val="000000"/>
              </a:solidFill>
              <a:uFill>
                <a:solidFill>
                  <a:srgbClr val="FFFFFF"/>
                </a:solidFill>
              </a:uFill>
              <a:latin typeface="Ubuntu"/>
            </a:endParaRPr>
          </a:p>
          <a:p>
            <a:pPr>
              <a:lnSpc>
                <a:spcPct val="100000"/>
              </a:lnSpc>
            </a:pPr>
            <a:endParaRPr lang="en-US" sz="1800" b="0" strike="noStrike" spc="-1" dirty="0">
              <a:solidFill>
                <a:srgbClr val="000000"/>
              </a:solidFill>
              <a:uFill>
                <a:solidFill>
                  <a:srgbClr val="FFFFFF"/>
                </a:solidFill>
              </a:uFill>
              <a:latin typeface="Ubuntu"/>
            </a:endParaRPr>
          </a:p>
          <a:p>
            <a:pPr>
              <a:lnSpc>
                <a:spcPct val="100000"/>
              </a:lnSpc>
            </a:pPr>
            <a:r>
              <a:rPr lang="en-US" sz="1800" b="0" strike="noStrike" spc="-1" dirty="0">
                <a:solidFill>
                  <a:srgbClr val="000000"/>
                </a:solidFill>
                <a:uFill>
                  <a:solidFill>
                    <a:srgbClr val="FFFFFF"/>
                  </a:solidFill>
                </a:uFill>
                <a:latin typeface="Ubuntu"/>
                <a:ea typeface="Times New Roman"/>
              </a:rPr>
              <a:t>To develop this project, we have researched about Raspberry Pi, Touchscreen, Motion Sensor, MySQL database etc. We have used C#, ASP.NET and Python programming languages. All of these experiences have contributed a lot of knowledge to us for our future career.</a:t>
            </a:r>
            <a:endParaRPr lang="en-US" sz="1800" b="0" strike="noStrike" spc="-1" dirty="0">
              <a:solidFill>
                <a:srgbClr val="000000"/>
              </a:solidFill>
              <a:uFill>
                <a:solidFill>
                  <a:srgbClr val="FFFFFF"/>
                </a:solidFill>
              </a:uFill>
              <a:latin typeface="Ubuntu"/>
            </a:endParaRPr>
          </a:p>
        </p:txBody>
      </p:sp>
      <p:sp>
        <p:nvSpPr>
          <p:cNvPr id="45" name="CustomShape 8"/>
          <p:cNvSpPr/>
          <p:nvPr/>
        </p:nvSpPr>
        <p:spPr>
          <a:xfrm>
            <a:off x="10188000" y="14616000"/>
            <a:ext cx="4570920" cy="292500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000" b="1" strike="noStrike" spc="-1" dirty="0">
                <a:solidFill>
                  <a:srgbClr val="C5000B"/>
                </a:solidFill>
                <a:uFill>
                  <a:solidFill>
                    <a:srgbClr val="FFFFFF"/>
                  </a:solidFill>
                </a:uFill>
                <a:latin typeface="Ubuntu"/>
                <a:ea typeface="DejaVu Sans"/>
              </a:rPr>
              <a:t>Acknowledgement</a:t>
            </a:r>
            <a:endParaRPr lang="en-US" sz="3000" b="0" strike="noStrike" spc="-1" dirty="0">
              <a:solidFill>
                <a:srgbClr val="000000"/>
              </a:solidFill>
              <a:uFill>
                <a:solidFill>
                  <a:srgbClr val="FFFFFF"/>
                </a:solidFill>
              </a:uFill>
              <a:latin typeface="Ubuntu"/>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Ubuntu"/>
                <a:ea typeface="DejaVu Sans"/>
              </a:rPr>
              <a:t>We would like to thank to our advisor </a:t>
            </a:r>
            <a:r>
              <a:rPr lang="en-US" sz="1800" b="0" strike="noStrike" spc="-1" dirty="0" err="1">
                <a:solidFill>
                  <a:srgbClr val="000000"/>
                </a:solidFill>
                <a:uFill>
                  <a:solidFill>
                    <a:srgbClr val="FFFFFF"/>
                  </a:solidFill>
                </a:uFill>
                <a:latin typeface="Ubuntu"/>
                <a:ea typeface="DejaVu Sans"/>
              </a:rPr>
              <a:t>Abdül</a:t>
            </a:r>
            <a:r>
              <a:rPr lang="en-US" sz="1800" b="0" strike="noStrike" spc="-1" dirty="0">
                <a:solidFill>
                  <a:srgbClr val="000000"/>
                </a:solidFill>
                <a:uFill>
                  <a:solidFill>
                    <a:srgbClr val="FFFFFF"/>
                  </a:solidFill>
                </a:uFill>
                <a:latin typeface="Ubuntu"/>
                <a:ea typeface="DejaVu Sans"/>
              </a:rPr>
              <a:t> Kadir </a:t>
            </a:r>
            <a:r>
              <a:rPr lang="en-US" sz="1800" b="0" strike="noStrike" spc="-1" dirty="0" err="1">
                <a:solidFill>
                  <a:srgbClr val="000000"/>
                </a:solidFill>
                <a:uFill>
                  <a:solidFill>
                    <a:srgbClr val="FFFFFF"/>
                  </a:solidFill>
                </a:uFill>
                <a:latin typeface="Ubuntu"/>
                <a:ea typeface="DejaVu Sans"/>
              </a:rPr>
              <a:t>Görür</a:t>
            </a:r>
            <a:r>
              <a:rPr lang="en-US" sz="1800" b="0" strike="noStrike" spc="-1" dirty="0">
                <a:solidFill>
                  <a:srgbClr val="000000"/>
                </a:solidFill>
                <a:uFill>
                  <a:solidFill>
                    <a:srgbClr val="FFFFFF"/>
                  </a:solidFill>
                </a:uFill>
                <a:latin typeface="Ubuntu"/>
                <a:ea typeface="DejaVu Sans"/>
              </a:rPr>
              <a:t> who has supported us all the time with his ideas, feedbacks and help. Additionally, we would also like to thank Murat Saran, </a:t>
            </a:r>
            <a:r>
              <a:rPr lang="en-US" sz="1800" b="0" strike="noStrike" spc="-1" dirty="0" err="1">
                <a:solidFill>
                  <a:srgbClr val="000000"/>
                </a:solidFill>
                <a:uFill>
                  <a:solidFill>
                    <a:srgbClr val="FFFFFF"/>
                  </a:solidFill>
                </a:uFill>
                <a:latin typeface="Ubuntu"/>
                <a:ea typeface="DejaVu Sans"/>
              </a:rPr>
              <a:t>Efe</a:t>
            </a:r>
            <a:r>
              <a:rPr lang="en-US" sz="1800" b="0" strike="noStrike" spc="-1" dirty="0">
                <a:solidFill>
                  <a:srgbClr val="000000"/>
                </a:solidFill>
                <a:uFill>
                  <a:solidFill>
                    <a:srgbClr val="FFFFFF"/>
                  </a:solidFill>
                </a:uFill>
                <a:latin typeface="Ubuntu"/>
                <a:ea typeface="DejaVu Sans"/>
              </a:rPr>
              <a:t> </a:t>
            </a:r>
            <a:r>
              <a:rPr lang="en-US" sz="1800" b="0" strike="noStrike" spc="-1" dirty="0" err="1">
                <a:solidFill>
                  <a:srgbClr val="000000"/>
                </a:solidFill>
                <a:uFill>
                  <a:solidFill>
                    <a:srgbClr val="FFFFFF"/>
                  </a:solidFill>
                </a:uFill>
                <a:latin typeface="Ubuntu"/>
                <a:ea typeface="DejaVu Sans"/>
              </a:rPr>
              <a:t>Çiftci</a:t>
            </a:r>
            <a:r>
              <a:rPr lang="en-US" sz="1800" b="0" strike="noStrike" spc="-1" dirty="0">
                <a:solidFill>
                  <a:srgbClr val="000000"/>
                </a:solidFill>
                <a:uFill>
                  <a:solidFill>
                    <a:srgbClr val="FFFFFF"/>
                  </a:solidFill>
                </a:uFill>
                <a:latin typeface="Ubuntu"/>
                <a:ea typeface="DejaVu Sans"/>
              </a:rPr>
              <a:t> and </a:t>
            </a:r>
            <a:r>
              <a:rPr lang="en-US" sz="1800" b="0" strike="noStrike" spc="-1" dirty="0" err="1">
                <a:solidFill>
                  <a:srgbClr val="000000"/>
                </a:solidFill>
                <a:uFill>
                  <a:solidFill>
                    <a:srgbClr val="FFFFFF"/>
                  </a:solidFill>
                </a:uFill>
                <a:latin typeface="Ubuntu"/>
                <a:ea typeface="DejaVu Sans"/>
              </a:rPr>
              <a:t>Ulaş</a:t>
            </a:r>
            <a:r>
              <a:rPr lang="en-US" sz="1800" b="0" strike="noStrike" spc="-1" dirty="0">
                <a:solidFill>
                  <a:srgbClr val="000000"/>
                </a:solidFill>
                <a:uFill>
                  <a:solidFill>
                    <a:srgbClr val="FFFFFF"/>
                  </a:solidFill>
                </a:uFill>
                <a:latin typeface="Ubuntu"/>
                <a:ea typeface="DejaVu Sans"/>
              </a:rPr>
              <a:t> </a:t>
            </a:r>
            <a:r>
              <a:rPr lang="en-US" sz="1800" b="0" strike="noStrike" spc="-1" dirty="0" err="1">
                <a:solidFill>
                  <a:srgbClr val="000000"/>
                </a:solidFill>
                <a:uFill>
                  <a:solidFill>
                    <a:srgbClr val="FFFFFF"/>
                  </a:solidFill>
                </a:uFill>
                <a:latin typeface="Ubuntu"/>
                <a:ea typeface="DejaVu Sans"/>
              </a:rPr>
              <a:t>Güleç</a:t>
            </a:r>
            <a:r>
              <a:rPr lang="en-US" sz="1800" b="0" strike="noStrike" spc="-1" dirty="0">
                <a:solidFill>
                  <a:srgbClr val="000000"/>
                </a:solidFill>
                <a:uFill>
                  <a:solidFill>
                    <a:srgbClr val="FFFFFF"/>
                  </a:solidFill>
                </a:uFill>
                <a:latin typeface="Ubuntu"/>
                <a:ea typeface="DejaVu Sans"/>
              </a:rPr>
              <a:t> for their help.</a:t>
            </a:r>
            <a:endParaRPr lang="en-US" sz="1800" b="0" strike="noStrike" spc="-1" dirty="0">
              <a:solidFill>
                <a:srgbClr val="000000"/>
              </a:solidFill>
              <a:uFill>
                <a:solidFill>
                  <a:srgbClr val="FFFFFF"/>
                </a:solidFill>
              </a:uFill>
              <a:latin typeface="Ubuntu"/>
            </a:endParaRPr>
          </a:p>
        </p:txBody>
      </p:sp>
      <p:sp>
        <p:nvSpPr>
          <p:cNvPr id="46" name="CustomShape 9"/>
          <p:cNvSpPr/>
          <p:nvPr/>
        </p:nvSpPr>
        <p:spPr>
          <a:xfrm>
            <a:off x="10188000" y="17784000"/>
            <a:ext cx="4570920" cy="349272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sp>
      <p:sp>
        <p:nvSpPr>
          <p:cNvPr id="47" name="CustomShape 10"/>
          <p:cNvSpPr/>
          <p:nvPr/>
        </p:nvSpPr>
        <p:spPr>
          <a:xfrm>
            <a:off x="5255622" y="7579800"/>
            <a:ext cx="4572000" cy="558756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sp>
      <p:sp>
        <p:nvSpPr>
          <p:cNvPr id="48" name="CustomShape 11"/>
          <p:cNvSpPr/>
          <p:nvPr/>
        </p:nvSpPr>
        <p:spPr>
          <a:xfrm>
            <a:off x="5274000" y="13343760"/>
            <a:ext cx="4570920" cy="361224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sp>
      <p:sp>
        <p:nvSpPr>
          <p:cNvPr id="49" name="CustomShape 12"/>
          <p:cNvSpPr/>
          <p:nvPr/>
        </p:nvSpPr>
        <p:spPr>
          <a:xfrm>
            <a:off x="6334920" y="7116840"/>
            <a:ext cx="2354400" cy="345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1" strike="noStrike" spc="-1" dirty="0">
                <a:solidFill>
                  <a:srgbClr val="C5000B"/>
                </a:solidFill>
                <a:uFill>
                  <a:solidFill>
                    <a:srgbClr val="FFFFFF"/>
                  </a:solidFill>
                </a:uFill>
                <a:latin typeface="Ubuntu"/>
                <a:ea typeface="DejaVu Sans"/>
              </a:rPr>
              <a:t>Figure 1 – Activity Diagram</a:t>
            </a:r>
            <a:endParaRPr lang="en-US" sz="2000" b="0" strike="noStrike" spc="-1" dirty="0">
              <a:solidFill>
                <a:srgbClr val="000000"/>
              </a:solidFill>
              <a:uFill>
                <a:solidFill>
                  <a:srgbClr val="FFFFFF"/>
                </a:solidFill>
              </a:uFill>
              <a:latin typeface="Ubuntu"/>
            </a:endParaRPr>
          </a:p>
        </p:txBody>
      </p:sp>
      <p:sp>
        <p:nvSpPr>
          <p:cNvPr id="50" name="CustomShape 13"/>
          <p:cNvSpPr/>
          <p:nvPr/>
        </p:nvSpPr>
        <p:spPr>
          <a:xfrm>
            <a:off x="6204420" y="12657240"/>
            <a:ext cx="2869920" cy="372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dirty="0">
                <a:solidFill>
                  <a:srgbClr val="C5000B"/>
                </a:solidFill>
                <a:uFill>
                  <a:solidFill>
                    <a:srgbClr val="FFFFFF"/>
                  </a:solidFill>
                </a:uFill>
                <a:latin typeface="Ubuntu"/>
                <a:ea typeface="DejaVu Sans"/>
              </a:rPr>
              <a:t>Figure 2 – ER Diagram</a:t>
            </a:r>
            <a:endParaRPr lang="en-US" sz="2000" b="0" strike="noStrike" spc="-1" dirty="0">
              <a:solidFill>
                <a:srgbClr val="000000"/>
              </a:solidFill>
              <a:uFill>
                <a:solidFill>
                  <a:srgbClr val="FFFFFF"/>
                </a:solidFill>
              </a:uFill>
              <a:latin typeface="Ubuntu"/>
            </a:endParaRPr>
          </a:p>
        </p:txBody>
      </p:sp>
      <p:sp>
        <p:nvSpPr>
          <p:cNvPr id="51" name="CustomShape 14"/>
          <p:cNvSpPr/>
          <p:nvPr/>
        </p:nvSpPr>
        <p:spPr>
          <a:xfrm>
            <a:off x="5564880" y="16533900"/>
            <a:ext cx="4623120" cy="372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dirty="0">
                <a:solidFill>
                  <a:srgbClr val="C5000B"/>
                </a:solidFill>
                <a:uFill>
                  <a:solidFill>
                    <a:srgbClr val="FFFFFF"/>
                  </a:solidFill>
                </a:uFill>
                <a:latin typeface="Ubuntu"/>
                <a:ea typeface="DejaVu Sans"/>
              </a:rPr>
              <a:t>Figure 3 – Timetable on Touchscreen</a:t>
            </a:r>
            <a:endParaRPr lang="en-US" sz="1800" b="0" strike="noStrike" spc="-1" dirty="0">
              <a:solidFill>
                <a:srgbClr val="000000"/>
              </a:solidFill>
              <a:uFill>
                <a:solidFill>
                  <a:srgbClr val="FFFFFF"/>
                </a:solidFill>
              </a:uFill>
              <a:latin typeface="Ubuntu"/>
            </a:endParaRPr>
          </a:p>
        </p:txBody>
      </p:sp>
      <p:sp>
        <p:nvSpPr>
          <p:cNvPr id="52" name="CustomShape 15"/>
          <p:cNvSpPr/>
          <p:nvPr/>
        </p:nvSpPr>
        <p:spPr>
          <a:xfrm>
            <a:off x="5260680" y="17325360"/>
            <a:ext cx="4570920" cy="3959640"/>
          </a:xfrm>
          <a:prstGeom prst="rect">
            <a:avLst/>
          </a:prstGeom>
          <a:solidFill>
            <a:srgbClr val="E6E6E6"/>
          </a:solidFill>
          <a:ln>
            <a:solidFill>
              <a:srgbClr val="C5000B"/>
            </a:solidFill>
          </a:ln>
        </p:spPr>
        <p:style>
          <a:lnRef idx="0">
            <a:scrgbClr r="0" g="0" b="0"/>
          </a:lnRef>
          <a:fillRef idx="0">
            <a:scrgbClr r="0" g="0" b="0"/>
          </a:fillRef>
          <a:effectRef idx="0">
            <a:scrgbClr r="0" g="0" b="0"/>
          </a:effectRef>
          <a:fontRef idx="minor"/>
        </p:style>
      </p:sp>
      <p:pic>
        <p:nvPicPr>
          <p:cNvPr id="53" name="Picture 1"/>
          <p:cNvPicPr/>
          <p:nvPr/>
        </p:nvPicPr>
        <p:blipFill>
          <a:blip r:embed="rId4"/>
          <a:stretch/>
        </p:blipFill>
        <p:spPr>
          <a:xfrm>
            <a:off x="5410080" y="3835800"/>
            <a:ext cx="4184280" cy="3254400"/>
          </a:xfrm>
          <a:prstGeom prst="rect">
            <a:avLst/>
          </a:prstGeom>
          <a:ln>
            <a:noFill/>
          </a:ln>
        </p:spPr>
      </p:pic>
      <p:pic>
        <p:nvPicPr>
          <p:cNvPr id="54" name="Picture 2"/>
          <p:cNvPicPr/>
          <p:nvPr/>
        </p:nvPicPr>
        <p:blipFill>
          <a:blip r:embed="rId5"/>
          <a:stretch/>
        </p:blipFill>
        <p:spPr>
          <a:xfrm>
            <a:off x="5397840" y="13501080"/>
            <a:ext cx="4296600" cy="3008880"/>
          </a:xfrm>
          <a:prstGeom prst="rect">
            <a:avLst/>
          </a:prstGeom>
          <a:ln>
            <a:noFill/>
          </a:ln>
        </p:spPr>
      </p:pic>
      <p:pic>
        <p:nvPicPr>
          <p:cNvPr id="55" name="Picture 3"/>
          <p:cNvPicPr/>
          <p:nvPr/>
        </p:nvPicPr>
        <p:blipFill>
          <a:blip r:embed="rId6"/>
          <a:stretch/>
        </p:blipFill>
        <p:spPr>
          <a:xfrm>
            <a:off x="5415840" y="17415360"/>
            <a:ext cx="4287240" cy="3068280"/>
          </a:xfrm>
          <a:prstGeom prst="rect">
            <a:avLst/>
          </a:prstGeom>
          <a:ln>
            <a:noFill/>
          </a:ln>
        </p:spPr>
      </p:pic>
      <p:sp>
        <p:nvSpPr>
          <p:cNvPr id="56" name="CustomShape 16"/>
          <p:cNvSpPr/>
          <p:nvPr/>
        </p:nvSpPr>
        <p:spPr>
          <a:xfrm>
            <a:off x="5486940" y="20536994"/>
            <a:ext cx="40222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1" strike="noStrike" spc="-1" dirty="0">
                <a:solidFill>
                  <a:srgbClr val="C5000B"/>
                </a:solidFill>
                <a:uFill>
                  <a:solidFill>
                    <a:srgbClr val="FFFFFF"/>
                  </a:solidFill>
                </a:uFill>
                <a:latin typeface="Ubuntu"/>
                <a:ea typeface="DejaVu Sans"/>
              </a:rPr>
              <a:t>Figure 4 – </a:t>
            </a:r>
            <a:endParaRPr lang="en-US" sz="2000" b="0" strike="noStrike" spc="-1" dirty="0">
              <a:solidFill>
                <a:srgbClr val="000000"/>
              </a:solidFill>
              <a:uFill>
                <a:solidFill>
                  <a:srgbClr val="FFFFFF"/>
                </a:solidFill>
              </a:uFill>
              <a:latin typeface="Ubuntu"/>
            </a:endParaRPr>
          </a:p>
          <a:p>
            <a:pPr algn="ctr">
              <a:lnSpc>
                <a:spcPct val="100000"/>
              </a:lnSpc>
            </a:pPr>
            <a:r>
              <a:rPr lang="en-US" sz="2000" b="1" strike="noStrike" spc="-1" dirty="0">
                <a:solidFill>
                  <a:srgbClr val="C5000B"/>
                </a:solidFill>
                <a:uFill>
                  <a:solidFill>
                    <a:srgbClr val="FFFFFF"/>
                  </a:solidFill>
                </a:uFill>
                <a:latin typeface="Ubuntu"/>
                <a:ea typeface="DejaVu Sans"/>
              </a:rPr>
              <a:t>Teacher Homepage on Website</a:t>
            </a:r>
            <a:endParaRPr lang="en-US" sz="2000" b="0" strike="noStrike" spc="-1" dirty="0">
              <a:solidFill>
                <a:srgbClr val="000000"/>
              </a:solidFill>
              <a:uFill>
                <a:solidFill>
                  <a:srgbClr val="FFFFFF"/>
                </a:solidFill>
              </a:uFill>
              <a:latin typeface="Ubuntu"/>
            </a:endParaRPr>
          </a:p>
        </p:txBody>
      </p:sp>
      <p:pic>
        <p:nvPicPr>
          <p:cNvPr id="57" name="Picture 4"/>
          <p:cNvPicPr/>
          <p:nvPr/>
        </p:nvPicPr>
        <p:blipFill>
          <a:blip r:embed="rId7"/>
          <a:stretch/>
        </p:blipFill>
        <p:spPr>
          <a:xfrm>
            <a:off x="11301480" y="3895200"/>
            <a:ext cx="2079360" cy="4191120"/>
          </a:xfrm>
          <a:prstGeom prst="rect">
            <a:avLst/>
          </a:prstGeom>
          <a:ln>
            <a:noFill/>
          </a:ln>
        </p:spPr>
      </p:pic>
      <p:sp>
        <p:nvSpPr>
          <p:cNvPr id="58" name="CustomShape 17"/>
          <p:cNvSpPr/>
          <p:nvPr/>
        </p:nvSpPr>
        <p:spPr>
          <a:xfrm>
            <a:off x="10709460" y="8086320"/>
            <a:ext cx="3528000" cy="688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dirty="0">
                <a:solidFill>
                  <a:srgbClr val="C5000B"/>
                </a:solidFill>
                <a:uFill>
                  <a:solidFill>
                    <a:srgbClr val="FFFFFF"/>
                  </a:solidFill>
                </a:uFill>
                <a:latin typeface="Arial"/>
                <a:ea typeface="DejaVu Sans"/>
              </a:rPr>
              <a:t>   </a:t>
            </a:r>
            <a:r>
              <a:rPr lang="en-US" sz="2000" b="1" strike="noStrike" spc="-1" dirty="0">
                <a:solidFill>
                  <a:srgbClr val="C5000B"/>
                </a:solidFill>
                <a:uFill>
                  <a:solidFill>
                    <a:srgbClr val="FFFFFF"/>
                  </a:solidFill>
                </a:uFill>
                <a:latin typeface="Ubuntu"/>
                <a:ea typeface="DejaVu Sans"/>
              </a:rPr>
              <a:t>Figure 5 –  Reply Page on</a:t>
            </a:r>
            <a:endParaRPr lang="en-US" sz="2000" b="0" strike="noStrike" spc="-1" dirty="0">
              <a:solidFill>
                <a:srgbClr val="000000"/>
              </a:solidFill>
              <a:uFill>
                <a:solidFill>
                  <a:srgbClr val="FFFFFF"/>
                </a:solidFill>
              </a:uFill>
              <a:latin typeface="Ubuntu"/>
            </a:endParaRPr>
          </a:p>
          <a:p>
            <a:pPr>
              <a:lnSpc>
                <a:spcPct val="100000"/>
              </a:lnSpc>
            </a:pPr>
            <a:r>
              <a:rPr lang="en-US" sz="2000" b="1" strike="noStrike" spc="-1" dirty="0">
                <a:solidFill>
                  <a:srgbClr val="C5000B"/>
                </a:solidFill>
                <a:uFill>
                  <a:solidFill>
                    <a:srgbClr val="FFFFFF"/>
                  </a:solidFill>
                </a:uFill>
                <a:latin typeface="Ubuntu"/>
                <a:ea typeface="DejaVu Sans"/>
              </a:rPr>
              <a:t>         Mobile Application</a:t>
            </a:r>
            <a:endParaRPr lang="en-US" sz="2000" b="0" strike="noStrike" spc="-1" dirty="0">
              <a:solidFill>
                <a:srgbClr val="000000"/>
              </a:solidFill>
              <a:uFill>
                <a:solidFill>
                  <a:srgbClr val="FFFFFF"/>
                </a:solidFill>
              </a:uFill>
              <a:latin typeface="Ubuntu"/>
            </a:endParaRPr>
          </a:p>
        </p:txBody>
      </p:sp>
      <p:pic>
        <p:nvPicPr>
          <p:cNvPr id="59" name="Resim 58"/>
          <p:cNvPicPr/>
          <p:nvPr/>
        </p:nvPicPr>
        <p:blipFill>
          <a:blip r:embed="rId8"/>
          <a:stretch/>
        </p:blipFill>
        <p:spPr>
          <a:xfrm>
            <a:off x="5341320" y="7680960"/>
            <a:ext cx="4259880" cy="4939560"/>
          </a:xfrm>
          <a:prstGeom prst="rect">
            <a:avLst/>
          </a:prstGeom>
          <a:ln>
            <a:noFill/>
          </a:ln>
        </p:spPr>
      </p:pic>
      <p:sp>
        <p:nvSpPr>
          <p:cNvPr id="26" name="CustomShape 14">
            <a:extLst>
              <a:ext uri="{FF2B5EF4-FFF2-40B4-BE49-F238E27FC236}">
                <a16:creationId xmlns:a16="http://schemas.microsoft.com/office/drawing/2014/main" id="{B8EEC0D1-0EEF-47DA-A096-D22B9947A822}"/>
              </a:ext>
            </a:extLst>
          </p:cNvPr>
          <p:cNvSpPr/>
          <p:nvPr/>
        </p:nvSpPr>
        <p:spPr>
          <a:xfrm>
            <a:off x="11069280" y="20803394"/>
            <a:ext cx="4623120" cy="372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dirty="0">
                <a:solidFill>
                  <a:srgbClr val="C5000B"/>
                </a:solidFill>
                <a:uFill>
                  <a:solidFill>
                    <a:srgbClr val="FFFFFF"/>
                  </a:solidFill>
                </a:uFill>
                <a:latin typeface="Ubuntu"/>
                <a:ea typeface="DejaVu Sans"/>
              </a:rPr>
              <a:t>Figure </a:t>
            </a:r>
            <a:r>
              <a:rPr lang="tr-TR" sz="2000" b="1" strike="noStrike" spc="-1" dirty="0">
                <a:solidFill>
                  <a:srgbClr val="C5000B"/>
                </a:solidFill>
                <a:uFill>
                  <a:solidFill>
                    <a:srgbClr val="FFFFFF"/>
                  </a:solidFill>
                </a:uFill>
                <a:latin typeface="Ubuntu"/>
                <a:ea typeface="DejaVu Sans"/>
              </a:rPr>
              <a:t>6</a:t>
            </a:r>
            <a:r>
              <a:rPr lang="en-US" sz="2000" b="1" strike="noStrike" spc="-1" dirty="0">
                <a:solidFill>
                  <a:srgbClr val="C5000B"/>
                </a:solidFill>
                <a:uFill>
                  <a:solidFill>
                    <a:srgbClr val="FFFFFF"/>
                  </a:solidFill>
                </a:uFill>
                <a:latin typeface="Ubuntu"/>
                <a:ea typeface="DejaVu Sans"/>
              </a:rPr>
              <a:t> – </a:t>
            </a:r>
            <a:r>
              <a:rPr lang="tr-TR" sz="2000" b="1" spc="-1" dirty="0">
                <a:solidFill>
                  <a:srgbClr val="C5000B"/>
                </a:solidFill>
                <a:uFill>
                  <a:solidFill>
                    <a:srgbClr val="FFFFFF"/>
                  </a:solidFill>
                </a:uFill>
                <a:latin typeface="Ubuntu"/>
                <a:ea typeface="DejaVu Sans"/>
              </a:rPr>
              <a:t>Project </a:t>
            </a:r>
            <a:r>
              <a:rPr lang="tr-TR" sz="2000" b="1" spc="-1" dirty="0" err="1">
                <a:solidFill>
                  <a:srgbClr val="C5000B"/>
                </a:solidFill>
                <a:uFill>
                  <a:solidFill>
                    <a:srgbClr val="FFFFFF"/>
                  </a:solidFill>
                </a:uFill>
                <a:latin typeface="Ubuntu"/>
                <a:ea typeface="DejaVu Sans"/>
              </a:rPr>
              <a:t>Staff</a:t>
            </a:r>
            <a:endParaRPr lang="en-US" sz="1800" b="0" strike="noStrike" spc="-1" dirty="0">
              <a:solidFill>
                <a:srgbClr val="000000"/>
              </a:solidFill>
              <a:uFill>
                <a:solidFill>
                  <a:srgbClr val="FFFFFF"/>
                </a:solidFill>
              </a:uFill>
              <a:latin typeface="Ubuntu"/>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617</Words>
  <Application>Microsoft Office PowerPoint</Application>
  <PresentationFormat>Özel</PresentationFormat>
  <Paragraphs>33</Paragraphs>
  <Slides>1</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vt:i4>
      </vt:variant>
    </vt:vector>
  </HeadingPairs>
  <TitlesOfParts>
    <vt:vector size="8" baseType="lpstr">
      <vt:lpstr>Arial</vt:lpstr>
      <vt:lpstr>DejaVu Sans</vt:lpstr>
      <vt:lpstr>Symbol</vt:lpstr>
      <vt:lpstr>Times New Roman</vt:lpstr>
      <vt:lpstr>Ubuntu</vt:lpstr>
      <vt:lpstr>Wingdings</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Nazlı Kuş</cp:lastModifiedBy>
  <cp:revision>29</cp:revision>
  <dcterms:modified xsi:type="dcterms:W3CDTF">2018-05-27T09:02:41Z</dcterms:modified>
  <dc:language>tr-TR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