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5" r:id="rId2"/>
  </p:sldMasterIdLst>
  <p:notesMasterIdLst>
    <p:notesMasterId r:id="rId30"/>
  </p:notesMasterIdLst>
  <p:sldIdLst>
    <p:sldId id="258" r:id="rId3"/>
    <p:sldId id="259" r:id="rId4"/>
    <p:sldId id="260" r:id="rId5"/>
    <p:sldId id="269" r:id="rId6"/>
    <p:sldId id="268" r:id="rId7"/>
    <p:sldId id="267" r:id="rId8"/>
    <p:sldId id="266" r:id="rId9"/>
    <p:sldId id="265" r:id="rId10"/>
    <p:sldId id="270" r:id="rId11"/>
    <p:sldId id="262" r:id="rId12"/>
    <p:sldId id="285" r:id="rId13"/>
    <p:sldId id="284" r:id="rId14"/>
    <p:sldId id="283" r:id="rId15"/>
    <p:sldId id="282" r:id="rId16"/>
    <p:sldId id="281" r:id="rId17"/>
    <p:sldId id="280" r:id="rId18"/>
    <p:sldId id="279" r:id="rId19"/>
    <p:sldId id="278" r:id="rId20"/>
    <p:sldId id="277" r:id="rId21"/>
    <p:sldId id="276" r:id="rId22"/>
    <p:sldId id="272" r:id="rId23"/>
    <p:sldId id="271" r:id="rId24"/>
    <p:sldId id="273" r:id="rId25"/>
    <p:sldId id="274" r:id="rId26"/>
    <p:sldId id="275" r:id="rId27"/>
    <p:sldId id="263" r:id="rId28"/>
    <p:sldId id="264"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918"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15C76C-593F-BC48-BDF0-8F3DAF107B4D}" type="datetimeFigureOut">
              <a:rPr lang="en-US" smtClean="0"/>
              <a:t>1/15/2018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BF2857-6E5A-7844-9A57-7A02FDCC5A22}" type="slidenum">
              <a:rPr lang="en-US" smtClean="0"/>
              <a:t>‹#›</a:t>
            </a:fld>
            <a:endParaRPr lang="en-US"/>
          </a:p>
        </p:txBody>
      </p:sp>
    </p:spTree>
    <p:extLst>
      <p:ext uri="{BB962C8B-B14F-4D97-AF65-F5344CB8AC3E}">
        <p14:creationId xmlns:p14="http://schemas.microsoft.com/office/powerpoint/2010/main" val="25573188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E908433-6819-9C4A-9E48-610FD33E272F}" type="slidenum">
              <a:rPr lang="tr-TR"/>
              <a:pPr>
                <a:defRPr/>
              </a:pPr>
              <a:t>1</a:t>
            </a:fld>
            <a:endParaRPr lang="tr-TR"/>
          </a:p>
        </p:txBody>
      </p:sp>
      <p:sp>
        <p:nvSpPr>
          <p:cNvPr id="327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p:txBody>
          <a:bodyPr/>
          <a:lstStyle/>
          <a:p>
            <a:pPr eaLnBrk="1" hangingPunct="1">
              <a:defRPr/>
            </a:pPr>
            <a:endParaRPr lang="tr-TR">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724525" cy="6858000"/>
            <a:chOff x="0" y="0"/>
            <a:chExt cx="3696" cy="4320"/>
          </a:xfrm>
        </p:grpSpPr>
        <p:sp>
          <p:nvSpPr>
            <p:cNvPr id="5" name="Rectangle 3"/>
            <p:cNvSpPr>
              <a:spLocks noChangeArrowheads="1"/>
            </p:cNvSpPr>
            <p:nvPr/>
          </p:nvSpPr>
          <p:spPr bwMode="auto">
            <a:xfrm>
              <a:off x="0" y="0"/>
              <a:ext cx="2880" cy="4320"/>
            </a:xfrm>
            <a:prstGeom prst="rect">
              <a:avLst/>
            </a:prstGeom>
            <a:solidFill>
              <a:srgbClr val="FFFF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kumimoji="1" lang="tr-TR" sz="2400">
                <a:latin typeface="Times New Roman" charset="0"/>
                <a:cs typeface="+mn-cs"/>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kumimoji="1" lang="tr-TR" sz="2400">
                <a:latin typeface="Times New Roman" charset="0"/>
                <a:cs typeface="+mn-cs"/>
              </a:endParaRPr>
            </a:p>
          </p:txBody>
        </p:sp>
      </p:grpSp>
      <p:grpSp>
        <p:nvGrpSpPr>
          <p:cNvPr id="7" name="Group 5"/>
          <p:cNvGrpSpPr>
            <a:grpSpLocks/>
          </p:cNvGrpSpPr>
          <p:nvPr/>
        </p:nvGrpSpPr>
        <p:grpSpPr bwMode="auto">
          <a:xfrm>
            <a:off x="1619250" y="4889500"/>
            <a:ext cx="688975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 name="AutoShape 7"/>
            <p:cNvSpPr>
              <a:spLocks noChangeArrowheads="1"/>
            </p:cNvSpPr>
            <p:nvPr/>
          </p:nvSpPr>
          <p:spPr bwMode="auto">
            <a:xfrm>
              <a:off x="5196" y="3080"/>
              <a:ext cx="164" cy="201"/>
            </a:xfrm>
            <a:prstGeom prst="flowChartDelay">
              <a:avLst/>
            </a:prstGeom>
            <a:solidFill>
              <a:srgbClr val="00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8200" name="Rectangle 8"/>
          <p:cNvSpPr>
            <a:spLocks noGrp="1" noChangeArrowheads="1"/>
          </p:cNvSpPr>
          <p:nvPr>
            <p:ph type="subTitle" idx="1"/>
          </p:nvPr>
        </p:nvSpPr>
        <p:spPr>
          <a:xfrm>
            <a:off x="4673600" y="2927350"/>
            <a:ext cx="4013200" cy="1822450"/>
          </a:xfrm>
        </p:spPr>
        <p:txBody>
          <a:bodyPr anchor="b"/>
          <a:lstStyle>
            <a:lvl1pPr marL="0" indent="0">
              <a:buFont typeface="Wingdings" charset="0"/>
              <a:buNone/>
              <a:defRPr>
                <a:solidFill>
                  <a:schemeClr val="tx2"/>
                </a:solidFill>
              </a:defRPr>
            </a:lvl1pPr>
          </a:lstStyle>
          <a:p>
            <a:pPr lvl="0"/>
            <a:r>
              <a:rPr lang="en-US" noProof="0"/>
              <a:t>Click to edit Master subtitle style</a:t>
            </a:r>
          </a:p>
        </p:txBody>
      </p:sp>
      <p:sp>
        <p:nvSpPr>
          <p:cNvPr id="8204"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noProof="0"/>
              <a:t>Click to edit Master title style</a:t>
            </a:r>
          </a:p>
        </p:txBody>
      </p:sp>
      <p:sp>
        <p:nvSpPr>
          <p:cNvPr id="10" name="Rectangle 9"/>
          <p:cNvSpPr>
            <a:spLocks noGrp="1" noChangeArrowheads="1"/>
          </p:cNvSpPr>
          <p:nvPr>
            <p:ph type="dt" sz="quarter" idx="10"/>
          </p:nvPr>
        </p:nvSpPr>
        <p:spPr/>
        <p:txBody>
          <a:bodyPr/>
          <a:lstStyle>
            <a:lvl1pPr>
              <a:defRPr>
                <a:solidFill>
                  <a:schemeClr val="bg1"/>
                </a:solidFill>
              </a:defRPr>
            </a:lvl1pPr>
          </a:lstStyle>
          <a:p>
            <a:pPr>
              <a:defRPr/>
            </a:pPr>
            <a:endParaRPr lang="en-US"/>
          </a:p>
        </p:txBody>
      </p:sp>
      <p:sp>
        <p:nvSpPr>
          <p:cNvPr id="11" name="Rectangle 10"/>
          <p:cNvSpPr>
            <a:spLocks noGrp="1" noChangeArrowheads="1"/>
          </p:cNvSpPr>
          <p:nvPr>
            <p:ph type="ftr" sz="quarter" idx="11"/>
          </p:nvPr>
        </p:nvSpPr>
        <p:spPr/>
        <p:txBody>
          <a:bodyPr/>
          <a:lstStyle>
            <a:lvl1pPr algn="r">
              <a:defRPr/>
            </a:lvl1pPr>
          </a:lstStyle>
          <a:p>
            <a:pPr>
              <a:defRPr/>
            </a:pPr>
            <a:endParaRPr lang="en-US"/>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pPr>
              <a:defRPr/>
            </a:pPr>
            <a:fld id="{FF5141DB-1947-5844-A4B8-019C6BEAC1E1}" type="slidenum">
              <a:rPr lang="en-US"/>
              <a:pPr>
                <a:defRPr/>
              </a:pPr>
              <a:t>‹#›</a:t>
            </a:fld>
            <a:endParaRPr lang="en-US"/>
          </a:p>
        </p:txBody>
      </p:sp>
      <p:pic>
        <p:nvPicPr>
          <p:cNvPr id="2" name="Picture 1" descr="logo_cank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608" y="1196752"/>
            <a:ext cx="1445132" cy="1445132"/>
          </a:xfrm>
          <a:prstGeom prst="rect">
            <a:avLst/>
          </a:prstGeom>
        </p:spPr>
      </p:pic>
    </p:spTree>
    <p:extLst>
      <p:ext uri="{BB962C8B-B14F-4D97-AF65-F5344CB8AC3E}">
        <p14:creationId xmlns:p14="http://schemas.microsoft.com/office/powerpoint/2010/main" val="29324930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8" name="Date Placeholder 7"/>
          <p:cNvSpPr>
            <a:spLocks noGrp="1"/>
          </p:cNvSpPr>
          <p:nvPr>
            <p:ph type="dt" sz="half" idx="10"/>
          </p:nvPr>
        </p:nvSpPr>
        <p:spPr/>
        <p:txBody>
          <a:bodyPr/>
          <a:lstStyle/>
          <a:p>
            <a:pPr>
              <a:defRPr/>
            </a:pPr>
            <a:endParaRPr lang="en-US" dirty="0"/>
          </a:p>
        </p:txBody>
      </p:sp>
      <p:sp>
        <p:nvSpPr>
          <p:cNvPr id="9" name="Footer Placeholder 8"/>
          <p:cNvSpPr>
            <a:spLocks noGrp="1"/>
          </p:cNvSpPr>
          <p:nvPr>
            <p:ph type="ftr" sz="quarter" idx="11"/>
          </p:nvPr>
        </p:nvSpPr>
        <p:spPr/>
        <p:txBody>
          <a:bodyPr/>
          <a:lstStyle/>
          <a:p>
            <a:pPr>
              <a:defRPr/>
            </a:pPr>
            <a:endParaRPr lang="en-US" dirty="0"/>
          </a:p>
        </p:txBody>
      </p:sp>
      <p:sp>
        <p:nvSpPr>
          <p:cNvPr id="10" name="Slide Number Placeholder 9"/>
          <p:cNvSpPr>
            <a:spLocks noGrp="1"/>
          </p:cNvSpPr>
          <p:nvPr>
            <p:ph type="sldNum" sz="quarter" idx="12"/>
          </p:nvPr>
        </p:nvSpPr>
        <p:spPr/>
        <p:txBody>
          <a:bodyPr/>
          <a:lstStyle/>
          <a:p>
            <a:pPr>
              <a:defRPr/>
            </a:pPr>
            <a:fld id="{3927FF8D-9658-1344-A922-FDBE0C7D4FBD}" type="slidenum">
              <a:rPr lang="en-US" smtClean="0"/>
              <a:pPr>
                <a:defRPr/>
              </a:pPr>
              <a:t>‹#›</a:t>
            </a:fld>
            <a:endParaRPr lang="en-US"/>
          </a:p>
        </p:txBody>
      </p:sp>
      <p:sp>
        <p:nvSpPr>
          <p:cNvPr id="6" name="AutoShape 9"/>
          <p:cNvSpPr>
            <a:spLocks noGrp="1" noChangeArrowheads="1"/>
          </p:cNvSpPr>
          <p:nvPr>
            <p:ph type="title"/>
          </p:nvPr>
        </p:nvSpPr>
        <p:spPr bwMode="auto">
          <a:xfrm>
            <a:off x="1691680" y="116632"/>
            <a:ext cx="7283450" cy="1143000"/>
          </a:xfrm>
          <a:prstGeom prst="roundRect">
            <a:avLst>
              <a:gd name="adj" fmla="val 21667"/>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31845732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19672" y="116632"/>
            <a:ext cx="7283450" cy="1143000"/>
          </a:xfrm>
        </p:spPr>
        <p:txBody>
          <a:bodyPr/>
          <a:lstStyle/>
          <a:p>
            <a:r>
              <a:rPr lang="tr-TR"/>
              <a:t>Click to edit Master title style</a:t>
            </a:r>
            <a:endParaRPr lang="en-US"/>
          </a:p>
        </p:txBody>
      </p:sp>
      <p:sp>
        <p:nvSpPr>
          <p:cNvPr id="3" name="Text Placeholder 2"/>
          <p:cNvSpPr>
            <a:spLocks noGrp="1"/>
          </p:cNvSpPr>
          <p:nvPr>
            <p:ph type="body" sz="half" idx="1"/>
          </p:nvPr>
        </p:nvSpPr>
        <p:spPr>
          <a:xfrm>
            <a:off x="1403350" y="2362200"/>
            <a:ext cx="3487738" cy="3724275"/>
          </a:xfrm>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Content Placeholder 3"/>
          <p:cNvSpPr>
            <a:spLocks noGrp="1"/>
          </p:cNvSpPr>
          <p:nvPr>
            <p:ph sz="half" idx="2"/>
          </p:nvPr>
        </p:nvSpPr>
        <p:spPr>
          <a:xfrm>
            <a:off x="5043488" y="2362200"/>
            <a:ext cx="3487737" cy="3724275"/>
          </a:xfrm>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574B7CE-6D6E-9E4B-BBF8-6129D94CC387}" type="slidenum">
              <a:rPr lang="en-US"/>
              <a:pPr>
                <a:defRPr/>
              </a:pPr>
              <a:t>‹#›</a:t>
            </a:fld>
            <a:endParaRPr lang="en-US"/>
          </a:p>
        </p:txBody>
      </p:sp>
    </p:spTree>
    <p:extLst>
      <p:ext uri="{BB962C8B-B14F-4D97-AF65-F5344CB8AC3E}">
        <p14:creationId xmlns:p14="http://schemas.microsoft.com/office/powerpoint/2010/main" val="34757889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19672" y="116632"/>
            <a:ext cx="7283450" cy="1143000"/>
          </a:xfrm>
        </p:spPr>
        <p:txBody>
          <a:bodyPr/>
          <a:lstStyle/>
          <a:p>
            <a:r>
              <a:rPr lang="tr-TR"/>
              <a:t>Click to edit Master title style</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C66A1E8-63B5-2949-BC34-554DD1EE9745}" type="slidenum">
              <a:rPr lang="en-US"/>
              <a:pPr>
                <a:defRPr/>
              </a:pPr>
              <a:t>‹#›</a:t>
            </a:fld>
            <a:endParaRPr lang="en-US"/>
          </a:p>
        </p:txBody>
      </p:sp>
    </p:spTree>
    <p:extLst>
      <p:ext uri="{BB962C8B-B14F-4D97-AF65-F5344CB8AC3E}">
        <p14:creationId xmlns:p14="http://schemas.microsoft.com/office/powerpoint/2010/main" val="147195693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0152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86" y="-531440"/>
            <a:ext cx="9143814" cy="7389813"/>
            <a:chOff x="0" y="0"/>
            <a:chExt cx="5059" cy="4655"/>
          </a:xfrm>
        </p:grpSpPr>
        <p:grpSp>
          <p:nvGrpSpPr>
            <p:cNvPr id="1035" name="Group 3"/>
            <p:cNvGrpSpPr>
              <a:grpSpLocks/>
            </p:cNvGrpSpPr>
            <p:nvPr userDrawn="1"/>
          </p:nvGrpSpPr>
          <p:grpSpPr bwMode="auto">
            <a:xfrm>
              <a:off x="0" y="0"/>
              <a:ext cx="5059" cy="4655"/>
              <a:chOff x="0" y="0"/>
              <a:chExt cx="5059" cy="4655"/>
            </a:xfrm>
          </p:grpSpPr>
          <p:sp>
            <p:nvSpPr>
              <p:cNvPr id="7172" name="Rectangle 4"/>
              <p:cNvSpPr>
                <a:spLocks noChangeArrowheads="1"/>
              </p:cNvSpPr>
              <p:nvPr userDrawn="1"/>
            </p:nvSpPr>
            <p:spPr bwMode="auto">
              <a:xfrm>
                <a:off x="0" y="0"/>
                <a:ext cx="577" cy="4655"/>
              </a:xfrm>
              <a:prstGeom prst="rect">
                <a:avLst/>
              </a:prstGeom>
              <a:solidFill>
                <a:srgbClr val="FFFF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173" name="Freeform 5"/>
              <p:cNvSpPr>
                <a:spLocks/>
              </p:cNvSpPr>
              <p:nvPr userDrawn="1"/>
            </p:nvSpPr>
            <p:spPr bwMode="auto">
              <a:xfrm>
                <a:off x="0" y="0"/>
                <a:ext cx="5059" cy="527"/>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rgbClr val="FFFF66"/>
              </a:solidFill>
              <a:ln>
                <a:noFill/>
              </a:ln>
              <a:effectLst/>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en-US">
                  <a:cs typeface="+mn-cs"/>
                </a:endParaRPr>
              </a:p>
            </p:txBody>
          </p:sp>
        </p:grpSp>
        <p:grpSp>
          <p:nvGrpSpPr>
            <p:cNvPr id="1036" name="Group 6"/>
            <p:cNvGrpSpPr>
              <a:grpSpLocks/>
            </p:cNvGrpSpPr>
            <p:nvPr/>
          </p:nvGrpSpPr>
          <p:grpSpPr bwMode="auto">
            <a:xfrm>
              <a:off x="144" y="1248"/>
              <a:ext cx="4656" cy="201"/>
              <a:chOff x="144" y="1248"/>
              <a:chExt cx="4656" cy="201"/>
            </a:xfrm>
          </p:grpSpPr>
          <p:sp>
            <p:nvSpPr>
              <p:cNvPr id="7175" name="AutoShape 7"/>
              <p:cNvSpPr>
                <a:spLocks noChangeArrowheads="1"/>
              </p:cNvSpPr>
              <p:nvPr/>
            </p:nvSpPr>
            <p:spPr bwMode="auto">
              <a:xfrm>
                <a:off x="384" y="1248"/>
                <a:ext cx="4416" cy="200"/>
              </a:xfrm>
              <a:prstGeom prst="roundRect">
                <a:avLst>
                  <a:gd name="adj" fmla="val 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176" name="AutoShape 8"/>
              <p:cNvSpPr>
                <a:spLocks noChangeArrowheads="1"/>
              </p:cNvSpPr>
              <p:nvPr/>
            </p:nvSpPr>
            <p:spPr bwMode="auto">
              <a:xfrm flipH="1">
                <a:off x="144" y="1248"/>
                <a:ext cx="248" cy="201"/>
              </a:xfrm>
              <a:prstGeom prst="flowChartDelay">
                <a:avLst/>
              </a:prstGeom>
              <a:solidFill>
                <a:srgbClr val="00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sp>
        <p:nvSpPr>
          <p:cNvPr id="7177" name="AutoShape 9"/>
          <p:cNvSpPr>
            <a:spLocks noGrp="1" noChangeArrowheads="1"/>
          </p:cNvSpPr>
          <p:nvPr>
            <p:ph type="title"/>
          </p:nvPr>
        </p:nvSpPr>
        <p:spPr bwMode="auto">
          <a:xfrm>
            <a:off x="1691680" y="116632"/>
            <a:ext cx="7283450" cy="1143000"/>
          </a:xfrm>
          <a:prstGeom prst="roundRect">
            <a:avLst>
              <a:gd name="adj" fmla="val 21667"/>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7178" name="Rectangle 10"/>
          <p:cNvSpPr>
            <a:spLocks noGrp="1" noChangeArrowheads="1"/>
          </p:cNvSpPr>
          <p:nvPr>
            <p:ph type="body" idx="1"/>
          </p:nvPr>
        </p:nvSpPr>
        <p:spPr bwMode="auto">
          <a:xfrm>
            <a:off x="1331640" y="1988840"/>
            <a:ext cx="7127875" cy="3724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179" name="Rectangle 11"/>
          <p:cNvSpPr>
            <a:spLocks noGrp="1" noChangeArrowheads="1"/>
          </p:cNvSpPr>
          <p:nvPr>
            <p:ph type="dt" sz="half" idx="2"/>
          </p:nvPr>
        </p:nvSpPr>
        <p:spPr bwMode="auto">
          <a:xfrm>
            <a:off x="1763688" y="6237312"/>
            <a:ext cx="2130425" cy="474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400">
                <a:cs typeface="+mn-cs"/>
              </a:defRPr>
            </a:lvl1pPr>
          </a:lstStyle>
          <a:p>
            <a:pPr>
              <a:defRPr/>
            </a:pPr>
            <a:endParaRPr lang="en-US"/>
          </a:p>
        </p:txBody>
      </p:sp>
      <p:sp>
        <p:nvSpPr>
          <p:cNvPr id="7180" name="Rectangle 12"/>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ctr">
              <a:defRPr sz="1400">
                <a:cs typeface="+mn-cs"/>
              </a:defRPr>
            </a:lvl1pPr>
          </a:lstStyle>
          <a:p>
            <a:pPr>
              <a:defRPr/>
            </a:pPr>
            <a:endParaRPr lang="en-US" dirty="0"/>
          </a:p>
        </p:txBody>
      </p:sp>
      <p:sp>
        <p:nvSpPr>
          <p:cNvPr id="7181" name="Rectangle 13"/>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1" compatLnSpc="1">
            <a:prstTxWarp prst="textNoShape">
              <a:avLst/>
            </a:prstTxWarp>
          </a:bodyPr>
          <a:lstStyle>
            <a:lvl1pPr>
              <a:defRPr sz="2600" b="1">
                <a:solidFill>
                  <a:schemeClr val="bg1"/>
                </a:solidFill>
                <a:cs typeface="+mn-cs"/>
              </a:defRPr>
            </a:lvl1pPr>
          </a:lstStyle>
          <a:p>
            <a:pPr>
              <a:defRPr/>
            </a:pPr>
            <a:fld id="{3927FF8D-9658-1344-A922-FDBE0C7D4FBD}" type="slidenum">
              <a:rPr lang="en-US"/>
              <a:pPr>
                <a:defRPr/>
              </a:pPr>
              <a:t>‹#›</a:t>
            </a:fld>
            <a:endParaRPr lang="en-US" dirty="0"/>
          </a:p>
        </p:txBody>
      </p:sp>
      <p:graphicFrame>
        <p:nvGraphicFramePr>
          <p:cNvPr id="1034" name="Base" hidden="1"/>
          <p:cNvGraphicFramePr>
            <a:graphicFrameLocks/>
          </p:cNvGraphicFramePr>
          <p:nvPr userDrawn="1"/>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154" r:id="rId7" imgW="0" imgH="0" progId="PowerPoint.Show.8">
                  <p:embed/>
                </p:oleObj>
              </mc:Choice>
              <mc:Fallback>
                <p:oleObj r:id="rId7" imgW="0" imgH="0" progId="PowerPoint.Show.8">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pic>
        <p:nvPicPr>
          <p:cNvPr id="17" name="Picture 16" descr="logo_canky.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81000" y="167575"/>
            <a:ext cx="1243644" cy="1243644"/>
          </a:xfrm>
          <a:prstGeom prst="rect">
            <a:avLst/>
          </a:prstGeom>
        </p:spPr>
      </p:pic>
    </p:spTree>
    <p:extLst>
      <p:ext uri="{BB962C8B-B14F-4D97-AF65-F5344CB8AC3E}">
        <p14:creationId xmlns:p14="http://schemas.microsoft.com/office/powerpoint/2010/main" val="2237585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xStyles>
    <p:titleStyle>
      <a:lvl1pPr algn="l" rtl="0" eaLnBrk="0" fontAlgn="base" hangingPunct="0">
        <a:lnSpc>
          <a:spcPct val="90000"/>
        </a:lnSpc>
        <a:spcBef>
          <a:spcPct val="0"/>
        </a:spcBef>
        <a:spcAft>
          <a:spcPct val="0"/>
        </a:spcAft>
        <a:defRPr sz="2400" b="1">
          <a:solidFill>
            <a:srgbClr val="000000"/>
          </a:solidFill>
          <a:latin typeface="+mj-lt"/>
          <a:ea typeface="ＭＳ Ｐゴシック" charset="0"/>
          <a:cs typeface="ＭＳ Ｐゴシック" charset="0"/>
        </a:defRPr>
      </a:lvl1pPr>
      <a:lvl2pPr algn="l" rtl="0" eaLnBrk="0" fontAlgn="base" hangingPunct="0">
        <a:lnSpc>
          <a:spcPct val="90000"/>
        </a:lnSpc>
        <a:spcBef>
          <a:spcPct val="0"/>
        </a:spcBef>
        <a:spcAft>
          <a:spcPct val="0"/>
        </a:spcAft>
        <a:defRPr sz="2400" b="1">
          <a:solidFill>
            <a:srgbClr val="000000"/>
          </a:solidFill>
          <a:latin typeface="Candara" charset="0"/>
          <a:ea typeface="ＭＳ Ｐゴシック" charset="0"/>
          <a:cs typeface="ＭＳ Ｐゴシック" charset="0"/>
        </a:defRPr>
      </a:lvl2pPr>
      <a:lvl3pPr algn="l" rtl="0" eaLnBrk="0" fontAlgn="base" hangingPunct="0">
        <a:lnSpc>
          <a:spcPct val="90000"/>
        </a:lnSpc>
        <a:spcBef>
          <a:spcPct val="0"/>
        </a:spcBef>
        <a:spcAft>
          <a:spcPct val="0"/>
        </a:spcAft>
        <a:defRPr sz="2400" b="1">
          <a:solidFill>
            <a:srgbClr val="000000"/>
          </a:solidFill>
          <a:latin typeface="Candara" charset="0"/>
          <a:ea typeface="ＭＳ Ｐゴシック" charset="0"/>
          <a:cs typeface="ＭＳ Ｐゴシック" charset="0"/>
        </a:defRPr>
      </a:lvl3pPr>
      <a:lvl4pPr algn="l" rtl="0" eaLnBrk="0" fontAlgn="base" hangingPunct="0">
        <a:lnSpc>
          <a:spcPct val="90000"/>
        </a:lnSpc>
        <a:spcBef>
          <a:spcPct val="0"/>
        </a:spcBef>
        <a:spcAft>
          <a:spcPct val="0"/>
        </a:spcAft>
        <a:defRPr sz="2400" b="1">
          <a:solidFill>
            <a:srgbClr val="000000"/>
          </a:solidFill>
          <a:latin typeface="Candara" charset="0"/>
          <a:ea typeface="ＭＳ Ｐゴシック" charset="0"/>
          <a:cs typeface="ＭＳ Ｐゴシック" charset="0"/>
        </a:defRPr>
      </a:lvl4pPr>
      <a:lvl5pPr algn="l" rtl="0" eaLnBrk="0" fontAlgn="base" hangingPunct="0">
        <a:lnSpc>
          <a:spcPct val="90000"/>
        </a:lnSpc>
        <a:spcBef>
          <a:spcPct val="0"/>
        </a:spcBef>
        <a:spcAft>
          <a:spcPct val="0"/>
        </a:spcAft>
        <a:defRPr sz="2400" b="1">
          <a:solidFill>
            <a:srgbClr val="000000"/>
          </a:solidFill>
          <a:latin typeface="Candara" charset="0"/>
          <a:ea typeface="ＭＳ Ｐゴシック" charset="0"/>
          <a:cs typeface="ＭＳ Ｐゴシック" charset="0"/>
        </a:defRPr>
      </a:lvl5pPr>
      <a:lvl6pPr marL="457200" algn="l" rtl="0" fontAlgn="base">
        <a:lnSpc>
          <a:spcPct val="90000"/>
        </a:lnSpc>
        <a:spcBef>
          <a:spcPct val="0"/>
        </a:spcBef>
        <a:spcAft>
          <a:spcPct val="0"/>
        </a:spcAft>
        <a:defRPr sz="2400" b="1">
          <a:solidFill>
            <a:srgbClr val="000000"/>
          </a:solidFill>
          <a:latin typeface="Arial" charset="0"/>
          <a:ea typeface="ＭＳ Ｐゴシック" charset="0"/>
        </a:defRPr>
      </a:lvl6pPr>
      <a:lvl7pPr marL="914400" algn="l" rtl="0" fontAlgn="base">
        <a:lnSpc>
          <a:spcPct val="90000"/>
        </a:lnSpc>
        <a:spcBef>
          <a:spcPct val="0"/>
        </a:spcBef>
        <a:spcAft>
          <a:spcPct val="0"/>
        </a:spcAft>
        <a:defRPr sz="2400" b="1">
          <a:solidFill>
            <a:srgbClr val="000000"/>
          </a:solidFill>
          <a:latin typeface="Arial" charset="0"/>
          <a:ea typeface="ＭＳ Ｐゴシック" charset="0"/>
        </a:defRPr>
      </a:lvl7pPr>
      <a:lvl8pPr marL="1371600" algn="l" rtl="0" fontAlgn="base">
        <a:lnSpc>
          <a:spcPct val="90000"/>
        </a:lnSpc>
        <a:spcBef>
          <a:spcPct val="0"/>
        </a:spcBef>
        <a:spcAft>
          <a:spcPct val="0"/>
        </a:spcAft>
        <a:defRPr sz="2400" b="1">
          <a:solidFill>
            <a:srgbClr val="000000"/>
          </a:solidFill>
          <a:latin typeface="Arial" charset="0"/>
          <a:ea typeface="ＭＳ Ｐゴシック" charset="0"/>
        </a:defRPr>
      </a:lvl8pPr>
      <a:lvl9pPr marL="1828800" algn="l" rtl="0" fontAlgn="base">
        <a:lnSpc>
          <a:spcPct val="90000"/>
        </a:lnSpc>
        <a:spcBef>
          <a:spcPct val="0"/>
        </a:spcBef>
        <a:spcAft>
          <a:spcPct val="0"/>
        </a:spcAft>
        <a:defRPr sz="2400" b="1">
          <a:solidFill>
            <a:srgbClr val="000000"/>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0000"/>
        </a:buClr>
        <a:buSzPct val="75000"/>
        <a:buFont typeface="Wingdings" charset="0"/>
        <a:buChar char="v"/>
        <a:defRPr sz="2200">
          <a:solidFill>
            <a:srgbClr val="000000"/>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SzPct val="75000"/>
        <a:buChar char="–"/>
        <a:defRPr sz="2000">
          <a:solidFill>
            <a:srgbClr val="000000"/>
          </a:solidFill>
          <a:latin typeface="+mn-lt"/>
          <a:ea typeface="ＭＳ Ｐゴシック" charset="0"/>
        </a:defRPr>
      </a:lvl2pPr>
      <a:lvl3pPr marL="1143000" indent="-228600" algn="l" rtl="0" eaLnBrk="0" fontAlgn="base" hangingPunct="0">
        <a:spcBef>
          <a:spcPct val="20000"/>
        </a:spcBef>
        <a:spcAft>
          <a:spcPct val="0"/>
        </a:spcAft>
        <a:buClr>
          <a:schemeClr val="tx1"/>
        </a:buClr>
        <a:buSzPct val="75000"/>
        <a:buFont typeface="Wingdings" charset="0"/>
        <a:buChar char="l"/>
        <a:defRPr>
          <a:solidFill>
            <a:srgbClr val="000000"/>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80000"/>
        <a:buChar char="–"/>
        <a:defRPr sz="1600">
          <a:solidFill>
            <a:srgbClr val="000000"/>
          </a:solidFill>
          <a:latin typeface="+mn-lt"/>
          <a:ea typeface="ＭＳ Ｐゴシック" charset="0"/>
        </a:defRPr>
      </a:lvl4pPr>
      <a:lvl5pPr marL="2057400" indent="-228600" algn="l" rtl="0" eaLnBrk="0" fontAlgn="base" hangingPunct="0">
        <a:spcBef>
          <a:spcPct val="20000"/>
        </a:spcBef>
        <a:spcAft>
          <a:spcPct val="0"/>
        </a:spcAft>
        <a:buClr>
          <a:schemeClr val="tx1"/>
        </a:buClr>
        <a:buSzPct val="65000"/>
        <a:buFont typeface="Wingdings" charset="0"/>
        <a:buChar char="l"/>
        <a:defRPr sz="1400">
          <a:solidFill>
            <a:srgbClr val="000000"/>
          </a:solidFill>
          <a:latin typeface="+mn-lt"/>
          <a:ea typeface="ＭＳ Ｐゴシック" charset="0"/>
        </a:defRPr>
      </a:lvl5pPr>
      <a:lvl6pPr marL="2514600" indent="-228600" algn="l" rtl="0" fontAlgn="base">
        <a:spcBef>
          <a:spcPct val="20000"/>
        </a:spcBef>
        <a:spcAft>
          <a:spcPct val="0"/>
        </a:spcAft>
        <a:buClr>
          <a:schemeClr val="tx1"/>
        </a:buClr>
        <a:buSzPct val="65000"/>
        <a:buFont typeface="Wingdings" charset="0"/>
        <a:buChar char="l"/>
        <a:defRPr sz="1400">
          <a:solidFill>
            <a:srgbClr val="000000"/>
          </a:solidFill>
          <a:latin typeface="+mn-lt"/>
          <a:ea typeface="+mn-ea"/>
        </a:defRPr>
      </a:lvl6pPr>
      <a:lvl7pPr marL="2971800" indent="-228600" algn="l" rtl="0" fontAlgn="base">
        <a:spcBef>
          <a:spcPct val="20000"/>
        </a:spcBef>
        <a:spcAft>
          <a:spcPct val="0"/>
        </a:spcAft>
        <a:buClr>
          <a:schemeClr val="tx1"/>
        </a:buClr>
        <a:buSzPct val="65000"/>
        <a:buFont typeface="Wingdings" charset="0"/>
        <a:buChar char="l"/>
        <a:defRPr sz="1400">
          <a:solidFill>
            <a:srgbClr val="000000"/>
          </a:solidFill>
          <a:latin typeface="+mn-lt"/>
          <a:ea typeface="+mn-ea"/>
        </a:defRPr>
      </a:lvl7pPr>
      <a:lvl8pPr marL="3429000" indent="-228600" algn="l" rtl="0" fontAlgn="base">
        <a:spcBef>
          <a:spcPct val="20000"/>
        </a:spcBef>
        <a:spcAft>
          <a:spcPct val="0"/>
        </a:spcAft>
        <a:buClr>
          <a:schemeClr val="tx1"/>
        </a:buClr>
        <a:buSzPct val="65000"/>
        <a:buFont typeface="Wingdings" charset="0"/>
        <a:buChar char="l"/>
        <a:defRPr sz="1400">
          <a:solidFill>
            <a:srgbClr val="000000"/>
          </a:solidFill>
          <a:latin typeface="+mn-lt"/>
          <a:ea typeface="+mn-ea"/>
        </a:defRPr>
      </a:lvl8pPr>
      <a:lvl9pPr marL="3886200" indent="-228600" algn="l" rtl="0" fontAlgn="base">
        <a:spcBef>
          <a:spcPct val="20000"/>
        </a:spcBef>
        <a:spcAft>
          <a:spcPct val="0"/>
        </a:spcAft>
        <a:buClr>
          <a:schemeClr val="tx1"/>
        </a:buClr>
        <a:buSzPct val="65000"/>
        <a:buFont typeface="Wingdings" charset="0"/>
        <a:buChar char="l"/>
        <a:defRPr sz="1400">
          <a:solidFill>
            <a:srgbClr val="000000"/>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4909683"/>
      </p:ext>
    </p:extLst>
  </p:cSld>
  <p:clrMap bg1="lt1" tx1="dk1" bg2="lt2" tx2="dk2" accent1="accent1" accent2="accent2" accent3="accent3" accent4="accent4" accent5="accent5" accent6="accent6" hlink="hlink" folHlink="folHlink"/>
  <p:sldLayoutIdLst>
    <p:sldLayoutId id="2147483666"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3059832" y="1986510"/>
            <a:ext cx="6626225"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b="1" i="1" dirty="0">
                <a:latin typeface="Monotype Corsiva" charset="0"/>
                <a:cs typeface="+mn-cs"/>
              </a:rPr>
              <a:t> Department of </a:t>
            </a:r>
            <a:r>
              <a:rPr lang="en-US" sz="2000" b="1" i="1" dirty="0">
                <a:solidFill>
                  <a:srgbClr val="000000"/>
                </a:solidFill>
                <a:latin typeface="Monotype Corsiva" charset="0"/>
                <a:cs typeface="+mn-cs"/>
              </a:rPr>
              <a:t>Computer Engineering </a:t>
            </a:r>
          </a:p>
        </p:txBody>
      </p:sp>
      <p:sp>
        <p:nvSpPr>
          <p:cNvPr id="2062" name="Text Box 14"/>
          <p:cNvSpPr txBox="1">
            <a:spLocks noChangeArrowheads="1"/>
          </p:cNvSpPr>
          <p:nvPr/>
        </p:nvSpPr>
        <p:spPr bwMode="auto">
          <a:xfrm>
            <a:off x="1589102" y="2533892"/>
            <a:ext cx="7644817" cy="22467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tr-TR" sz="2000" b="1" dirty="0"/>
              <a:t>Biometric Identification based on Face and Iris Recognition</a:t>
            </a:r>
          </a:p>
          <a:p>
            <a:pPr>
              <a:spcBef>
                <a:spcPct val="50000"/>
              </a:spcBef>
              <a:defRPr/>
            </a:pPr>
            <a:endParaRPr lang="tr-TR" sz="2000" dirty="0"/>
          </a:p>
          <a:p>
            <a:pPr>
              <a:spcBef>
                <a:spcPct val="50000"/>
              </a:spcBef>
              <a:defRPr/>
            </a:pPr>
            <a:r>
              <a:rPr lang="tr-TR" sz="2000" dirty="0"/>
              <a:t>Tolga Özalp 201311042</a:t>
            </a:r>
          </a:p>
          <a:p>
            <a:pPr>
              <a:spcBef>
                <a:spcPct val="50000"/>
              </a:spcBef>
              <a:defRPr/>
            </a:pPr>
            <a:r>
              <a:rPr lang="tr-TR" sz="2000" dirty="0"/>
              <a:t>Utku Özcan 201311045</a:t>
            </a:r>
          </a:p>
          <a:p>
            <a:pPr>
              <a:spcBef>
                <a:spcPct val="50000"/>
              </a:spcBef>
              <a:defRPr/>
            </a:pPr>
            <a:r>
              <a:rPr lang="tr-TR" sz="2000" dirty="0"/>
              <a:t>Edanaz PEKDEMİR 201311050</a:t>
            </a:r>
            <a:endParaRPr lang="en-US" sz="2000" dirty="0"/>
          </a:p>
        </p:txBody>
      </p:sp>
      <p:pic>
        <p:nvPicPr>
          <p:cNvPr id="19460" name="Picture 17" descr="ambl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151" y="1120425"/>
            <a:ext cx="1512888" cy="1490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61" name="Picture 21" descr="cankayauni_turk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938" y="1548360"/>
            <a:ext cx="4489450" cy="43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462" name="Rectangle 1"/>
          <p:cNvSpPr>
            <a:spLocks noChangeArrowheads="1"/>
          </p:cNvSpPr>
          <p:nvPr/>
        </p:nvSpPr>
        <p:spPr bwMode="auto">
          <a:xfrm>
            <a:off x="1" y="5732463"/>
            <a:ext cx="8237322"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tr-TR" b="1" dirty="0">
                <a:latin typeface="Candara" charset="0"/>
                <a:cs typeface="Candara" charset="0"/>
              </a:rPr>
              <a:t>Advisor : </a:t>
            </a:r>
            <a:r>
              <a:rPr lang="tr-TR" dirty="0"/>
              <a:t> Yrd. Doç. Dr. Gül TOKDEMİR</a:t>
            </a:r>
          </a:p>
          <a:p>
            <a:r>
              <a:rPr lang="tr-TR" b="1" dirty="0"/>
              <a:t>Co-Advisor</a:t>
            </a:r>
            <a:r>
              <a:rPr lang="tr-TR" dirty="0"/>
              <a:t> : Doç. Dr. Reza ZARE HASSANPOUR</a:t>
            </a:r>
          </a:p>
          <a:p>
            <a:endParaRPr lang="tr-TR" dirty="0"/>
          </a:p>
          <a:p>
            <a:endParaRPr lang="tr-TR" dirty="0"/>
          </a:p>
          <a:p>
            <a:endParaRPr lang="en-US" dirty="0">
              <a:latin typeface="Candara" charset="0"/>
              <a:cs typeface="Candara" charset="0"/>
            </a:endParaRPr>
          </a:p>
        </p:txBody>
      </p:sp>
    </p:spTree>
    <p:extLst>
      <p:ext uri="{BB962C8B-B14F-4D97-AF65-F5344CB8AC3E}">
        <p14:creationId xmlns:p14="http://schemas.microsoft.com/office/powerpoint/2010/main" val="208833406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8CAB38-BEFE-47C2-A9EA-9137A4FB99B4}"/>
              </a:ext>
            </a:extLst>
          </p:cNvPr>
          <p:cNvSpPr>
            <a:spLocks noGrp="1"/>
          </p:cNvSpPr>
          <p:nvPr>
            <p:ph type="title"/>
          </p:nvPr>
        </p:nvSpPr>
        <p:spPr/>
        <p:txBody>
          <a:bodyPr/>
          <a:lstStyle/>
          <a:p>
            <a:r>
              <a:rPr lang="tr-TR" sz="3200" dirty="0"/>
              <a:t>Solution</a:t>
            </a:r>
          </a:p>
        </p:txBody>
      </p:sp>
      <p:pic>
        <p:nvPicPr>
          <p:cNvPr id="4" name="Picture 4" descr="C:\Users\wind\Desktop\BİTİRME\Use case.JPG">
            <a:extLst>
              <a:ext uri="{FF2B5EF4-FFF2-40B4-BE49-F238E27FC236}">
                <a16:creationId xmlns:a16="http://schemas.microsoft.com/office/drawing/2014/main" id="{0045C7CB-E430-4D84-8F29-586FDAD8E9A7}"/>
              </a:ext>
            </a:extLst>
          </p:cNvPr>
          <p:cNvPicPr>
            <a:picLocks noGrp="1" noChangeAspect="1" noChangeArrowheads="1"/>
          </p:cNvPicPr>
          <p:nvPr>
            <p:ph idx="1"/>
          </p:nvPr>
        </p:nvPicPr>
        <p:blipFill>
          <a:blip r:embed="rId2"/>
          <a:srcRect/>
          <a:stretch>
            <a:fillRect/>
          </a:stretch>
        </p:blipFill>
        <p:spPr bwMode="auto">
          <a:xfrm>
            <a:off x="1802297" y="2055399"/>
            <a:ext cx="5724938" cy="4530931"/>
          </a:xfrm>
          <a:prstGeom prst="rect">
            <a:avLst/>
          </a:prstGeom>
          <a:noFill/>
        </p:spPr>
      </p:pic>
    </p:spTree>
    <p:extLst>
      <p:ext uri="{BB962C8B-B14F-4D97-AF65-F5344CB8AC3E}">
        <p14:creationId xmlns:p14="http://schemas.microsoft.com/office/powerpoint/2010/main" val="247436446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779FE6-8F9E-4AE6-BB06-7ADAF15E0536}"/>
              </a:ext>
            </a:extLst>
          </p:cNvPr>
          <p:cNvSpPr>
            <a:spLocks noGrp="1"/>
          </p:cNvSpPr>
          <p:nvPr>
            <p:ph type="title"/>
          </p:nvPr>
        </p:nvSpPr>
        <p:spPr/>
        <p:txBody>
          <a:bodyPr/>
          <a:lstStyle/>
          <a:p>
            <a:r>
              <a:rPr lang="tr-TR" dirty="0"/>
              <a:t>Solution</a:t>
            </a:r>
          </a:p>
        </p:txBody>
      </p:sp>
      <p:pic>
        <p:nvPicPr>
          <p:cNvPr id="4" name="Picture 2" descr="C:\Users\wind\Desktop\BİTİRME\actors.JPG">
            <a:extLst>
              <a:ext uri="{FF2B5EF4-FFF2-40B4-BE49-F238E27FC236}">
                <a16:creationId xmlns:a16="http://schemas.microsoft.com/office/drawing/2014/main" id="{36653E39-946E-41A1-B3AE-9C3E27FA96B9}"/>
              </a:ext>
            </a:extLst>
          </p:cNvPr>
          <p:cNvPicPr>
            <a:picLocks noGrp="1" noChangeAspect="1" noChangeArrowheads="1"/>
          </p:cNvPicPr>
          <p:nvPr>
            <p:ph idx="1"/>
          </p:nvPr>
        </p:nvPicPr>
        <p:blipFill>
          <a:blip r:embed="rId2"/>
          <a:srcRect/>
          <a:stretch>
            <a:fillRect/>
          </a:stretch>
        </p:blipFill>
        <p:spPr bwMode="auto">
          <a:xfrm>
            <a:off x="1431235" y="2049144"/>
            <a:ext cx="6672635" cy="4166125"/>
          </a:xfrm>
          <a:prstGeom prst="rect">
            <a:avLst/>
          </a:prstGeom>
          <a:noFill/>
        </p:spPr>
      </p:pic>
    </p:spTree>
    <p:extLst>
      <p:ext uri="{BB962C8B-B14F-4D97-AF65-F5344CB8AC3E}">
        <p14:creationId xmlns:p14="http://schemas.microsoft.com/office/powerpoint/2010/main" val="16745896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82CDA7-DB5B-46AD-B395-E97D056C93DA}"/>
              </a:ext>
            </a:extLst>
          </p:cNvPr>
          <p:cNvSpPr>
            <a:spLocks noGrp="1"/>
          </p:cNvSpPr>
          <p:nvPr>
            <p:ph type="title"/>
          </p:nvPr>
        </p:nvSpPr>
        <p:spPr/>
        <p:txBody>
          <a:bodyPr/>
          <a:lstStyle/>
          <a:p>
            <a:r>
              <a:rPr lang="tr-TR" dirty="0"/>
              <a:t>Solution</a:t>
            </a:r>
          </a:p>
        </p:txBody>
      </p:sp>
      <p:pic>
        <p:nvPicPr>
          <p:cNvPr id="4" name="Picture 2" descr="C:\Users\wind\Desktop\BİTİRME\Register.jpg">
            <a:extLst>
              <a:ext uri="{FF2B5EF4-FFF2-40B4-BE49-F238E27FC236}">
                <a16:creationId xmlns:a16="http://schemas.microsoft.com/office/drawing/2014/main" id="{BCC933A5-D78A-4964-83BB-0E20B0801098}"/>
              </a:ext>
            </a:extLst>
          </p:cNvPr>
          <p:cNvPicPr>
            <a:picLocks noGrp="1" noChangeAspect="1" noChangeArrowheads="1"/>
          </p:cNvPicPr>
          <p:nvPr>
            <p:ph idx="1"/>
          </p:nvPr>
        </p:nvPicPr>
        <p:blipFill>
          <a:blip r:embed="rId2"/>
          <a:srcRect/>
          <a:stretch>
            <a:fillRect/>
          </a:stretch>
        </p:blipFill>
        <p:spPr bwMode="auto">
          <a:xfrm>
            <a:off x="1676400" y="2266122"/>
            <a:ext cx="6438900" cy="3935895"/>
          </a:xfrm>
          <a:prstGeom prst="rect">
            <a:avLst/>
          </a:prstGeom>
          <a:noFill/>
        </p:spPr>
      </p:pic>
    </p:spTree>
    <p:extLst>
      <p:ext uri="{BB962C8B-B14F-4D97-AF65-F5344CB8AC3E}">
        <p14:creationId xmlns:p14="http://schemas.microsoft.com/office/powerpoint/2010/main" val="24682041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B6760-7DE9-4D35-904A-EE51D01B04BE}"/>
              </a:ext>
            </a:extLst>
          </p:cNvPr>
          <p:cNvSpPr>
            <a:spLocks noGrp="1"/>
          </p:cNvSpPr>
          <p:nvPr>
            <p:ph type="title"/>
          </p:nvPr>
        </p:nvSpPr>
        <p:spPr/>
        <p:txBody>
          <a:bodyPr/>
          <a:lstStyle/>
          <a:p>
            <a:r>
              <a:rPr lang="tr-TR" dirty="0"/>
              <a:t>Solution</a:t>
            </a:r>
          </a:p>
        </p:txBody>
      </p:sp>
      <p:pic>
        <p:nvPicPr>
          <p:cNvPr id="4" name="Picture 2" descr="C:\Users\wind\Desktop\BİTİRME\imaq.jpg">
            <a:extLst>
              <a:ext uri="{FF2B5EF4-FFF2-40B4-BE49-F238E27FC236}">
                <a16:creationId xmlns:a16="http://schemas.microsoft.com/office/drawing/2014/main" id="{58DBA656-0099-4CB0-804F-B0995C684C87}"/>
              </a:ext>
            </a:extLst>
          </p:cNvPr>
          <p:cNvPicPr>
            <a:picLocks noGrp="1" noChangeAspect="1" noChangeArrowheads="1"/>
          </p:cNvPicPr>
          <p:nvPr>
            <p:ph idx="1"/>
          </p:nvPr>
        </p:nvPicPr>
        <p:blipFill>
          <a:blip r:embed="rId2"/>
          <a:srcRect/>
          <a:stretch>
            <a:fillRect/>
          </a:stretch>
        </p:blipFill>
        <p:spPr bwMode="auto">
          <a:xfrm>
            <a:off x="1597207" y="2307189"/>
            <a:ext cx="6597287" cy="4053853"/>
          </a:xfrm>
          <a:prstGeom prst="rect">
            <a:avLst/>
          </a:prstGeom>
          <a:noFill/>
        </p:spPr>
      </p:pic>
    </p:spTree>
    <p:extLst>
      <p:ext uri="{BB962C8B-B14F-4D97-AF65-F5344CB8AC3E}">
        <p14:creationId xmlns:p14="http://schemas.microsoft.com/office/powerpoint/2010/main" val="17978790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2CD7C2-ED6D-4AA5-BC89-5091D593DFCA}"/>
              </a:ext>
            </a:extLst>
          </p:cNvPr>
          <p:cNvSpPr>
            <a:spLocks noGrp="1"/>
          </p:cNvSpPr>
          <p:nvPr>
            <p:ph type="title"/>
          </p:nvPr>
        </p:nvSpPr>
        <p:spPr/>
        <p:txBody>
          <a:bodyPr/>
          <a:lstStyle/>
          <a:p>
            <a:r>
              <a:rPr lang="tr-TR" dirty="0"/>
              <a:t>Solution</a:t>
            </a:r>
          </a:p>
        </p:txBody>
      </p:sp>
      <p:pic>
        <p:nvPicPr>
          <p:cNvPr id="4" name="Picture 2" descr="C:\Users\wind\Desktop\BİTİRME\login.jpg">
            <a:extLst>
              <a:ext uri="{FF2B5EF4-FFF2-40B4-BE49-F238E27FC236}">
                <a16:creationId xmlns:a16="http://schemas.microsoft.com/office/drawing/2014/main" id="{80E6102D-2466-46C2-A6F3-B7EAE16B270B}"/>
              </a:ext>
            </a:extLst>
          </p:cNvPr>
          <p:cNvPicPr>
            <a:picLocks noGrp="1" noChangeAspect="1" noChangeArrowheads="1"/>
          </p:cNvPicPr>
          <p:nvPr>
            <p:ph idx="1"/>
          </p:nvPr>
        </p:nvPicPr>
        <p:blipFill>
          <a:blip r:embed="rId2"/>
          <a:srcRect/>
          <a:stretch>
            <a:fillRect/>
          </a:stretch>
        </p:blipFill>
        <p:spPr bwMode="auto">
          <a:xfrm>
            <a:off x="1691681" y="2087244"/>
            <a:ext cx="6643936" cy="4313555"/>
          </a:xfrm>
          <a:prstGeom prst="rect">
            <a:avLst/>
          </a:prstGeom>
          <a:noFill/>
        </p:spPr>
      </p:pic>
    </p:spTree>
    <p:extLst>
      <p:ext uri="{BB962C8B-B14F-4D97-AF65-F5344CB8AC3E}">
        <p14:creationId xmlns:p14="http://schemas.microsoft.com/office/powerpoint/2010/main" val="21721212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4EEFCF-42E3-4595-9380-68C2513DED0C}"/>
              </a:ext>
            </a:extLst>
          </p:cNvPr>
          <p:cNvSpPr>
            <a:spLocks noGrp="1"/>
          </p:cNvSpPr>
          <p:nvPr>
            <p:ph type="title"/>
          </p:nvPr>
        </p:nvSpPr>
        <p:spPr/>
        <p:txBody>
          <a:bodyPr/>
          <a:lstStyle/>
          <a:p>
            <a:r>
              <a:rPr lang="tr-TR" dirty="0"/>
              <a:t>Solution</a:t>
            </a:r>
          </a:p>
        </p:txBody>
      </p:sp>
      <p:pic>
        <p:nvPicPr>
          <p:cNvPr id="4" name="Picture 2" descr="C:\Users\wind\Desktop\BİTİRME\getres.jpg">
            <a:extLst>
              <a:ext uri="{FF2B5EF4-FFF2-40B4-BE49-F238E27FC236}">
                <a16:creationId xmlns:a16="http://schemas.microsoft.com/office/drawing/2014/main" id="{FF6AC0A4-BAA0-4E83-9422-DC9565D6F24B}"/>
              </a:ext>
            </a:extLst>
          </p:cNvPr>
          <p:cNvPicPr>
            <a:picLocks noGrp="1" noChangeAspect="1" noChangeArrowheads="1"/>
          </p:cNvPicPr>
          <p:nvPr>
            <p:ph idx="1"/>
          </p:nvPr>
        </p:nvPicPr>
        <p:blipFill>
          <a:blip r:embed="rId2"/>
          <a:srcRect/>
          <a:stretch>
            <a:fillRect/>
          </a:stretch>
        </p:blipFill>
        <p:spPr bwMode="auto">
          <a:xfrm>
            <a:off x="1524001" y="2345635"/>
            <a:ext cx="6944138" cy="3816626"/>
          </a:xfrm>
          <a:prstGeom prst="rect">
            <a:avLst/>
          </a:prstGeom>
          <a:noFill/>
        </p:spPr>
      </p:pic>
    </p:spTree>
    <p:extLst>
      <p:ext uri="{BB962C8B-B14F-4D97-AF65-F5344CB8AC3E}">
        <p14:creationId xmlns:p14="http://schemas.microsoft.com/office/powerpoint/2010/main" val="2386822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78C4C3-8A3A-42E6-8D9D-C025B6D754D7}"/>
              </a:ext>
            </a:extLst>
          </p:cNvPr>
          <p:cNvSpPr>
            <a:spLocks noGrp="1"/>
          </p:cNvSpPr>
          <p:nvPr>
            <p:ph type="title"/>
          </p:nvPr>
        </p:nvSpPr>
        <p:spPr/>
        <p:txBody>
          <a:bodyPr/>
          <a:lstStyle/>
          <a:p>
            <a:r>
              <a:rPr lang="tr-TR" dirty="0"/>
              <a:t>Solution</a:t>
            </a:r>
          </a:p>
        </p:txBody>
      </p:sp>
      <p:pic>
        <p:nvPicPr>
          <p:cNvPr id="4" name="Picture 2" descr="C:\Users\wind\Desktop\BİTİRME\update.JPG">
            <a:extLst>
              <a:ext uri="{FF2B5EF4-FFF2-40B4-BE49-F238E27FC236}">
                <a16:creationId xmlns:a16="http://schemas.microsoft.com/office/drawing/2014/main" id="{3BE0583E-5042-45E1-8923-4D53955139A0}"/>
              </a:ext>
            </a:extLst>
          </p:cNvPr>
          <p:cNvPicPr>
            <a:picLocks noGrp="1" noChangeAspect="1" noChangeArrowheads="1"/>
          </p:cNvPicPr>
          <p:nvPr>
            <p:ph idx="1"/>
          </p:nvPr>
        </p:nvPicPr>
        <p:blipFill>
          <a:blip r:embed="rId2"/>
          <a:srcRect/>
          <a:stretch>
            <a:fillRect/>
          </a:stretch>
        </p:blipFill>
        <p:spPr bwMode="auto">
          <a:xfrm>
            <a:off x="1409700" y="2263168"/>
            <a:ext cx="7005430" cy="1744980"/>
          </a:xfrm>
          <a:prstGeom prst="rect">
            <a:avLst/>
          </a:prstGeom>
          <a:noFill/>
        </p:spPr>
      </p:pic>
      <p:pic>
        <p:nvPicPr>
          <p:cNvPr id="5" name="Picture 3" descr="C:\Users\wind\Desktop\BİTİRME\setconf.JPG">
            <a:extLst>
              <a:ext uri="{FF2B5EF4-FFF2-40B4-BE49-F238E27FC236}">
                <a16:creationId xmlns:a16="http://schemas.microsoft.com/office/drawing/2014/main" id="{6ECAD647-E9B8-481D-81E7-3B3986D3271C}"/>
              </a:ext>
            </a:extLst>
          </p:cNvPr>
          <p:cNvPicPr>
            <a:picLocks noChangeAspect="1" noChangeArrowheads="1"/>
          </p:cNvPicPr>
          <p:nvPr/>
        </p:nvPicPr>
        <p:blipFill>
          <a:blip r:embed="rId3"/>
          <a:srcRect/>
          <a:stretch>
            <a:fillRect/>
          </a:stretch>
        </p:blipFill>
        <p:spPr bwMode="auto">
          <a:xfrm>
            <a:off x="1409700" y="4131415"/>
            <a:ext cx="7005430" cy="1760538"/>
          </a:xfrm>
          <a:prstGeom prst="rect">
            <a:avLst/>
          </a:prstGeom>
          <a:noFill/>
        </p:spPr>
      </p:pic>
    </p:spTree>
    <p:extLst>
      <p:ext uri="{BB962C8B-B14F-4D97-AF65-F5344CB8AC3E}">
        <p14:creationId xmlns:p14="http://schemas.microsoft.com/office/powerpoint/2010/main" val="164818211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0CBF6A-35D3-48EB-852B-9B88C18FFCF5}"/>
              </a:ext>
            </a:extLst>
          </p:cNvPr>
          <p:cNvSpPr>
            <a:spLocks noGrp="1"/>
          </p:cNvSpPr>
          <p:nvPr>
            <p:ph type="title"/>
          </p:nvPr>
        </p:nvSpPr>
        <p:spPr/>
        <p:txBody>
          <a:bodyPr/>
          <a:lstStyle/>
          <a:p>
            <a:r>
              <a:rPr lang="tr-TR" dirty="0"/>
              <a:t>Solution</a:t>
            </a:r>
          </a:p>
        </p:txBody>
      </p:sp>
      <p:pic>
        <p:nvPicPr>
          <p:cNvPr id="4" name="Picture 2" descr="C:\Users\wind\Desktop\BİTİRME\actD.JPG">
            <a:extLst>
              <a:ext uri="{FF2B5EF4-FFF2-40B4-BE49-F238E27FC236}">
                <a16:creationId xmlns:a16="http://schemas.microsoft.com/office/drawing/2014/main" id="{BB7D106F-751B-4CFA-8ED0-DD14D47FFE9E}"/>
              </a:ext>
            </a:extLst>
          </p:cNvPr>
          <p:cNvPicPr>
            <a:picLocks noGrp="1" noChangeAspect="1" noChangeArrowheads="1"/>
          </p:cNvPicPr>
          <p:nvPr>
            <p:ph idx="1"/>
          </p:nvPr>
        </p:nvPicPr>
        <p:blipFill>
          <a:blip r:embed="rId2"/>
          <a:srcRect/>
          <a:stretch>
            <a:fillRect/>
          </a:stretch>
        </p:blipFill>
        <p:spPr bwMode="auto">
          <a:xfrm>
            <a:off x="1205947" y="1989138"/>
            <a:ext cx="5459896" cy="4385158"/>
          </a:xfrm>
          <a:prstGeom prst="rect">
            <a:avLst/>
          </a:prstGeom>
          <a:noFill/>
        </p:spPr>
      </p:pic>
    </p:spTree>
    <p:extLst>
      <p:ext uri="{BB962C8B-B14F-4D97-AF65-F5344CB8AC3E}">
        <p14:creationId xmlns:p14="http://schemas.microsoft.com/office/powerpoint/2010/main" val="23122646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C6099F-9243-46BD-96E7-B8E24AC3DFBA}"/>
              </a:ext>
            </a:extLst>
          </p:cNvPr>
          <p:cNvSpPr>
            <a:spLocks noGrp="1"/>
          </p:cNvSpPr>
          <p:nvPr>
            <p:ph type="title"/>
          </p:nvPr>
        </p:nvSpPr>
        <p:spPr/>
        <p:txBody>
          <a:bodyPr/>
          <a:lstStyle/>
          <a:p>
            <a:r>
              <a:rPr lang="tr-TR" dirty="0"/>
              <a:t>Solution</a:t>
            </a:r>
          </a:p>
        </p:txBody>
      </p:sp>
      <p:sp>
        <p:nvSpPr>
          <p:cNvPr id="8" name="Content Placeholder 7">
            <a:extLst>
              <a:ext uri="{FF2B5EF4-FFF2-40B4-BE49-F238E27FC236}">
                <a16:creationId xmlns:a16="http://schemas.microsoft.com/office/drawing/2014/main" id="{C255200A-ADBE-42EC-B9ED-D2DB0A3405AF}"/>
              </a:ext>
            </a:extLst>
          </p:cNvPr>
          <p:cNvSpPr>
            <a:spLocks noGrp="1"/>
          </p:cNvSpPr>
          <p:nvPr>
            <p:ph idx="1"/>
          </p:nvPr>
        </p:nvSpPr>
        <p:spPr>
          <a:xfrm>
            <a:off x="5698434" y="1988840"/>
            <a:ext cx="2939539" cy="3724275"/>
          </a:xfrm>
        </p:spPr>
        <p:txBody>
          <a:bodyPr/>
          <a:lstStyle/>
          <a:p>
            <a:r>
              <a:rPr lang="en-US" dirty="0"/>
              <a:t>The employee can register and verify his/her face and iris</a:t>
            </a:r>
            <a:r>
              <a:rPr lang="tr-TR" dirty="0"/>
              <a:t>. Also, a</a:t>
            </a:r>
            <a:r>
              <a:rPr lang="en-US" dirty="0" err="1"/>
              <a:t>dmin</a:t>
            </a:r>
            <a:r>
              <a:rPr lang="tr-TR" dirty="0"/>
              <a:t> </a:t>
            </a:r>
            <a:r>
              <a:rPr lang="en-US" dirty="0"/>
              <a:t>can login the system </a:t>
            </a:r>
            <a:r>
              <a:rPr lang="tr-TR" dirty="0"/>
              <a:t>from</a:t>
            </a:r>
            <a:r>
              <a:rPr lang="en-US" dirty="0"/>
              <a:t> the main menu.</a:t>
            </a:r>
            <a:endParaRPr lang="tr-TR" dirty="0"/>
          </a:p>
          <a:p>
            <a:r>
              <a:rPr lang="en-US" dirty="0" err="1"/>
              <a:t>Responsibilit</a:t>
            </a:r>
            <a:r>
              <a:rPr lang="tr-TR" dirty="0"/>
              <a:t>ies </a:t>
            </a:r>
            <a:r>
              <a:rPr lang="en-US" dirty="0"/>
              <a:t>of recognition part</a:t>
            </a:r>
            <a:r>
              <a:rPr lang="tr-TR" dirty="0"/>
              <a:t> </a:t>
            </a:r>
            <a:r>
              <a:rPr lang="en-US" dirty="0"/>
              <a:t>belongs to recognition design</a:t>
            </a:r>
            <a:r>
              <a:rPr lang="tr-TR" dirty="0"/>
              <a:t>.</a:t>
            </a:r>
          </a:p>
          <a:p>
            <a:endParaRPr lang="tr-TR" dirty="0"/>
          </a:p>
        </p:txBody>
      </p:sp>
      <p:pic>
        <p:nvPicPr>
          <p:cNvPr id="9" name="Picture 2" descr="C:\Users\wind\Desktop\BİTİRME\BlockD.jpg">
            <a:extLst>
              <a:ext uri="{FF2B5EF4-FFF2-40B4-BE49-F238E27FC236}">
                <a16:creationId xmlns:a16="http://schemas.microsoft.com/office/drawing/2014/main" id="{8FB09894-5282-452D-BBEA-1483DFD18DE1}"/>
              </a:ext>
            </a:extLst>
          </p:cNvPr>
          <p:cNvPicPr>
            <a:picLocks noChangeAspect="1" noChangeArrowheads="1"/>
          </p:cNvPicPr>
          <p:nvPr/>
        </p:nvPicPr>
        <p:blipFill>
          <a:blip r:embed="rId2"/>
          <a:srcRect/>
          <a:stretch>
            <a:fillRect/>
          </a:stretch>
        </p:blipFill>
        <p:spPr bwMode="auto">
          <a:xfrm>
            <a:off x="1152939" y="2186610"/>
            <a:ext cx="4420669" cy="3949146"/>
          </a:xfrm>
          <a:prstGeom prst="rect">
            <a:avLst/>
          </a:prstGeom>
          <a:noFill/>
        </p:spPr>
      </p:pic>
    </p:spTree>
    <p:extLst>
      <p:ext uri="{BB962C8B-B14F-4D97-AF65-F5344CB8AC3E}">
        <p14:creationId xmlns:p14="http://schemas.microsoft.com/office/powerpoint/2010/main" val="12779674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7AA604-6AFB-4A87-9448-C2254A144727}"/>
              </a:ext>
            </a:extLst>
          </p:cNvPr>
          <p:cNvSpPr>
            <a:spLocks noGrp="1"/>
          </p:cNvSpPr>
          <p:nvPr>
            <p:ph idx="1"/>
          </p:nvPr>
        </p:nvSpPr>
        <p:spPr/>
        <p:txBody>
          <a:bodyPr/>
          <a:lstStyle/>
          <a:p>
            <a:pPr>
              <a:buNone/>
            </a:pPr>
            <a:r>
              <a:rPr lang="tr-TR" dirty="0"/>
              <a:t>     MATLAB will be used for the project because MATLAB has some advatages for image processing:</a:t>
            </a:r>
          </a:p>
          <a:p>
            <a:r>
              <a:rPr lang="en-US" dirty="0"/>
              <a:t>A very large (and growing) database of built-in algorithms for image processing and computer vision applications</a:t>
            </a:r>
            <a:r>
              <a:rPr lang="tr-TR" dirty="0"/>
              <a:t>.</a:t>
            </a:r>
          </a:p>
          <a:p>
            <a:endParaRPr lang="tr-TR" dirty="0"/>
          </a:p>
          <a:p>
            <a:r>
              <a:rPr lang="en-US" dirty="0"/>
              <a:t>The ability to call external libraries, such as OpenCV</a:t>
            </a:r>
            <a:endParaRPr lang="tr-TR" dirty="0"/>
          </a:p>
          <a:p>
            <a:endParaRPr lang="tr-TR" dirty="0"/>
          </a:p>
        </p:txBody>
      </p:sp>
      <p:sp>
        <p:nvSpPr>
          <p:cNvPr id="3" name="Title 2">
            <a:extLst>
              <a:ext uri="{FF2B5EF4-FFF2-40B4-BE49-F238E27FC236}">
                <a16:creationId xmlns:a16="http://schemas.microsoft.com/office/drawing/2014/main" id="{1CA10AD2-8D16-48D7-83DC-F2CC8A15D603}"/>
              </a:ext>
            </a:extLst>
          </p:cNvPr>
          <p:cNvSpPr>
            <a:spLocks noGrp="1"/>
          </p:cNvSpPr>
          <p:nvPr>
            <p:ph type="title"/>
          </p:nvPr>
        </p:nvSpPr>
        <p:spPr/>
        <p:txBody>
          <a:bodyPr/>
          <a:lstStyle/>
          <a:p>
            <a:r>
              <a:rPr lang="tr-TR" dirty="0"/>
              <a:t>Solution</a:t>
            </a:r>
          </a:p>
        </p:txBody>
      </p:sp>
    </p:spTree>
    <p:extLst>
      <p:ext uri="{BB962C8B-B14F-4D97-AF65-F5344CB8AC3E}">
        <p14:creationId xmlns:p14="http://schemas.microsoft.com/office/powerpoint/2010/main" val="200505274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tr-TR" sz="2400" dirty="0"/>
              <a:t>Problem</a:t>
            </a:r>
          </a:p>
          <a:p>
            <a:pPr>
              <a:lnSpc>
                <a:spcPct val="150000"/>
              </a:lnSpc>
            </a:pPr>
            <a:r>
              <a:rPr lang="tr-TR" sz="2400" dirty="0"/>
              <a:t>Analysis</a:t>
            </a:r>
          </a:p>
          <a:p>
            <a:pPr>
              <a:lnSpc>
                <a:spcPct val="150000"/>
              </a:lnSpc>
            </a:pPr>
            <a:r>
              <a:rPr lang="tr-TR" sz="2400" dirty="0"/>
              <a:t>Solution</a:t>
            </a:r>
          </a:p>
          <a:p>
            <a:pPr>
              <a:lnSpc>
                <a:spcPct val="150000"/>
              </a:lnSpc>
            </a:pPr>
            <a:r>
              <a:rPr lang="tr-TR" sz="2400" dirty="0"/>
              <a:t>Results and Conclusion</a:t>
            </a:r>
          </a:p>
          <a:p>
            <a:pPr>
              <a:lnSpc>
                <a:spcPct val="150000"/>
              </a:lnSpc>
            </a:pPr>
            <a:r>
              <a:rPr lang="tr-TR" sz="2400" dirty="0"/>
              <a:t>References</a:t>
            </a:r>
            <a:endParaRPr lang="en-US" sz="2400" dirty="0"/>
          </a:p>
        </p:txBody>
      </p:sp>
      <p:sp>
        <p:nvSpPr>
          <p:cNvPr id="3" name="Title 2"/>
          <p:cNvSpPr>
            <a:spLocks noGrp="1"/>
          </p:cNvSpPr>
          <p:nvPr>
            <p:ph type="title"/>
          </p:nvPr>
        </p:nvSpPr>
        <p:spPr/>
        <p:txBody>
          <a:bodyPr/>
          <a:lstStyle/>
          <a:p>
            <a:r>
              <a:rPr lang="tr-TR" sz="3200" dirty="0"/>
              <a:t>Contents</a:t>
            </a:r>
            <a:endParaRPr lang="en-US" sz="3200" dirty="0"/>
          </a:p>
        </p:txBody>
      </p:sp>
    </p:spTree>
    <p:extLst>
      <p:ext uri="{BB962C8B-B14F-4D97-AF65-F5344CB8AC3E}">
        <p14:creationId xmlns:p14="http://schemas.microsoft.com/office/powerpoint/2010/main" val="396711464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428BB9-3FDB-4FD3-B824-8E47AAFDEB37}"/>
              </a:ext>
            </a:extLst>
          </p:cNvPr>
          <p:cNvSpPr>
            <a:spLocks noGrp="1"/>
          </p:cNvSpPr>
          <p:nvPr>
            <p:ph idx="1"/>
          </p:nvPr>
        </p:nvSpPr>
        <p:spPr/>
        <p:txBody>
          <a:bodyPr/>
          <a:lstStyle/>
          <a:p>
            <a:r>
              <a:rPr lang="en-US" dirty="0"/>
              <a:t>A large user community with lots of free code and knowledge sharing</a:t>
            </a:r>
            <a:r>
              <a:rPr lang="tr-TR" dirty="0"/>
              <a:t>.</a:t>
            </a:r>
          </a:p>
          <a:p>
            <a:endParaRPr lang="tr-TR" dirty="0"/>
          </a:p>
          <a:p>
            <a:r>
              <a:rPr lang="en-US" dirty="0"/>
              <a:t>The MATLAB Desktop environment, which allows you to work interactively with your data, helps you to keep track of files and variables, and simplifies common programming/debugging tasks</a:t>
            </a:r>
            <a:r>
              <a:rPr lang="tr-TR" dirty="0"/>
              <a:t>.</a:t>
            </a:r>
          </a:p>
          <a:p>
            <a:endParaRPr lang="tr-TR" dirty="0"/>
          </a:p>
        </p:txBody>
      </p:sp>
      <p:sp>
        <p:nvSpPr>
          <p:cNvPr id="3" name="Title 2">
            <a:extLst>
              <a:ext uri="{FF2B5EF4-FFF2-40B4-BE49-F238E27FC236}">
                <a16:creationId xmlns:a16="http://schemas.microsoft.com/office/drawing/2014/main" id="{0C5A7BD6-98D7-4CB2-AD45-336C82321800}"/>
              </a:ext>
            </a:extLst>
          </p:cNvPr>
          <p:cNvSpPr>
            <a:spLocks noGrp="1"/>
          </p:cNvSpPr>
          <p:nvPr>
            <p:ph type="title"/>
          </p:nvPr>
        </p:nvSpPr>
        <p:spPr/>
        <p:txBody>
          <a:bodyPr/>
          <a:lstStyle/>
          <a:p>
            <a:r>
              <a:rPr lang="tr-TR" dirty="0"/>
              <a:t>Solution</a:t>
            </a:r>
          </a:p>
        </p:txBody>
      </p:sp>
    </p:spTree>
    <p:extLst>
      <p:ext uri="{BB962C8B-B14F-4D97-AF65-F5344CB8AC3E}">
        <p14:creationId xmlns:p14="http://schemas.microsoft.com/office/powerpoint/2010/main" val="4289735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B9F327-4F9B-435E-A4F3-D42202ADB639}"/>
              </a:ext>
            </a:extLst>
          </p:cNvPr>
          <p:cNvSpPr>
            <a:spLocks noGrp="1"/>
          </p:cNvSpPr>
          <p:nvPr>
            <p:ph idx="1"/>
          </p:nvPr>
        </p:nvSpPr>
        <p:spPr/>
        <p:txBody>
          <a:bodyPr/>
          <a:lstStyle/>
          <a:p>
            <a:pPr algn="just"/>
            <a:r>
              <a:rPr lang="en-GB" sz="1800" dirty="0"/>
              <a:t>We will using Scale-invariant feature transform (SIFT) which is the fastest and reliable algorithm for working security system process. It is also more accurate than any other descriptors and it is independent of rotation, luminance, and scale, so its acceptable level is higher than other algorithms. Also, the acceptable level of Face and Iris recognition system can be adjustable according to company’s request.</a:t>
            </a:r>
          </a:p>
        </p:txBody>
      </p:sp>
      <p:sp>
        <p:nvSpPr>
          <p:cNvPr id="3" name="Title 2">
            <a:extLst>
              <a:ext uri="{FF2B5EF4-FFF2-40B4-BE49-F238E27FC236}">
                <a16:creationId xmlns:a16="http://schemas.microsoft.com/office/drawing/2014/main" id="{426A1BB1-36C6-4724-8459-67BEE17C151A}"/>
              </a:ext>
            </a:extLst>
          </p:cNvPr>
          <p:cNvSpPr>
            <a:spLocks noGrp="1"/>
          </p:cNvSpPr>
          <p:nvPr>
            <p:ph type="title"/>
          </p:nvPr>
        </p:nvSpPr>
        <p:spPr/>
        <p:txBody>
          <a:bodyPr/>
          <a:lstStyle/>
          <a:p>
            <a:r>
              <a:rPr lang="en-GB" sz="3200" dirty="0"/>
              <a:t>Results</a:t>
            </a:r>
          </a:p>
        </p:txBody>
      </p:sp>
      <p:pic>
        <p:nvPicPr>
          <p:cNvPr id="4" name="Picture 3">
            <a:extLst>
              <a:ext uri="{FF2B5EF4-FFF2-40B4-BE49-F238E27FC236}">
                <a16:creationId xmlns:a16="http://schemas.microsoft.com/office/drawing/2014/main" id="{F9E69FBE-0D7A-4F3D-AD04-B71FB62C7338}"/>
              </a:ext>
            </a:extLst>
          </p:cNvPr>
          <p:cNvPicPr>
            <a:picLocks noChangeAspect="1"/>
          </p:cNvPicPr>
          <p:nvPr/>
        </p:nvPicPr>
        <p:blipFill>
          <a:blip r:embed="rId2"/>
          <a:stretch>
            <a:fillRect/>
          </a:stretch>
        </p:blipFill>
        <p:spPr>
          <a:xfrm>
            <a:off x="1691680" y="4356471"/>
            <a:ext cx="6767835" cy="1724242"/>
          </a:xfrm>
          <a:prstGeom prst="rect">
            <a:avLst/>
          </a:prstGeom>
        </p:spPr>
      </p:pic>
    </p:spTree>
    <p:extLst>
      <p:ext uri="{BB962C8B-B14F-4D97-AF65-F5344CB8AC3E}">
        <p14:creationId xmlns:p14="http://schemas.microsoft.com/office/powerpoint/2010/main" val="32388136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50A43B-5912-4BD9-810F-F18D2A436D64}"/>
              </a:ext>
            </a:extLst>
          </p:cNvPr>
          <p:cNvSpPr>
            <a:spLocks noGrp="1"/>
          </p:cNvSpPr>
          <p:nvPr>
            <p:ph idx="1"/>
          </p:nvPr>
        </p:nvSpPr>
        <p:spPr/>
        <p:txBody>
          <a:bodyPr/>
          <a:lstStyle/>
          <a:p>
            <a:pPr algn="just"/>
            <a:r>
              <a:rPr lang="en-GB" sz="1800" dirty="0"/>
              <a:t>There are some advantages the </a:t>
            </a:r>
            <a:r>
              <a:rPr lang="en-GB" sz="1800" dirty="0" err="1"/>
              <a:t>FIRec</a:t>
            </a:r>
            <a:r>
              <a:rPr lang="en-GB" sz="1800" dirty="0"/>
              <a:t> project.</a:t>
            </a:r>
          </a:p>
          <a:p>
            <a:pPr algn="just"/>
            <a:r>
              <a:rPr lang="en-GB" sz="1800" dirty="0"/>
              <a:t>Firstly, it is the safest and easiest to use according to other security products.</a:t>
            </a:r>
          </a:p>
          <a:p>
            <a:pPr algn="just"/>
            <a:r>
              <a:rPr lang="en-GB" sz="1800" dirty="0"/>
              <a:t>It provides very high accuracy.</a:t>
            </a:r>
          </a:p>
          <a:p>
            <a:pPr algn="just"/>
            <a:r>
              <a:rPr lang="en-GB" sz="1800" dirty="0"/>
              <a:t>It provide to improve customer experience.</a:t>
            </a:r>
          </a:p>
          <a:p>
            <a:pPr algn="just"/>
            <a:r>
              <a:rPr lang="en-GB" sz="1800" dirty="0"/>
              <a:t>There is no known way to replicate an iris because it is unique at every person.</a:t>
            </a:r>
          </a:p>
        </p:txBody>
      </p:sp>
      <p:sp>
        <p:nvSpPr>
          <p:cNvPr id="3" name="Title 2">
            <a:extLst>
              <a:ext uri="{FF2B5EF4-FFF2-40B4-BE49-F238E27FC236}">
                <a16:creationId xmlns:a16="http://schemas.microsoft.com/office/drawing/2014/main" id="{2C4A8B4E-1550-4775-B520-9E630ED8E58B}"/>
              </a:ext>
            </a:extLst>
          </p:cNvPr>
          <p:cNvSpPr>
            <a:spLocks noGrp="1"/>
          </p:cNvSpPr>
          <p:nvPr>
            <p:ph type="title"/>
          </p:nvPr>
        </p:nvSpPr>
        <p:spPr/>
        <p:txBody>
          <a:bodyPr/>
          <a:lstStyle/>
          <a:p>
            <a:r>
              <a:rPr lang="en-GB" sz="3200" dirty="0"/>
              <a:t>Advantages</a:t>
            </a:r>
          </a:p>
        </p:txBody>
      </p:sp>
      <p:pic>
        <p:nvPicPr>
          <p:cNvPr id="4" name="Picture 3">
            <a:extLst>
              <a:ext uri="{FF2B5EF4-FFF2-40B4-BE49-F238E27FC236}">
                <a16:creationId xmlns:a16="http://schemas.microsoft.com/office/drawing/2014/main" id="{3C9512D2-1BE1-4712-95D4-F1D91BD580B3}"/>
              </a:ext>
            </a:extLst>
          </p:cNvPr>
          <p:cNvPicPr>
            <a:picLocks noChangeAspect="1"/>
          </p:cNvPicPr>
          <p:nvPr/>
        </p:nvPicPr>
        <p:blipFill>
          <a:blip r:embed="rId2"/>
          <a:stretch>
            <a:fillRect/>
          </a:stretch>
        </p:blipFill>
        <p:spPr>
          <a:xfrm>
            <a:off x="1691680" y="4274627"/>
            <a:ext cx="6767835" cy="2316381"/>
          </a:xfrm>
          <a:prstGeom prst="rect">
            <a:avLst/>
          </a:prstGeom>
        </p:spPr>
      </p:pic>
    </p:spTree>
    <p:extLst>
      <p:ext uri="{BB962C8B-B14F-4D97-AF65-F5344CB8AC3E}">
        <p14:creationId xmlns:p14="http://schemas.microsoft.com/office/powerpoint/2010/main" val="38308702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8EFAC7-4498-485B-9C9F-F982A54D4731}"/>
              </a:ext>
            </a:extLst>
          </p:cNvPr>
          <p:cNvSpPr>
            <a:spLocks noGrp="1"/>
          </p:cNvSpPr>
          <p:nvPr>
            <p:ph idx="1"/>
          </p:nvPr>
        </p:nvSpPr>
        <p:spPr/>
        <p:txBody>
          <a:bodyPr/>
          <a:lstStyle/>
          <a:p>
            <a:pPr algn="just"/>
            <a:r>
              <a:rPr lang="en-GB" sz="1800" dirty="0"/>
              <a:t>Except some advantages, the </a:t>
            </a:r>
            <a:r>
              <a:rPr lang="en-GB" sz="1800" dirty="0" err="1"/>
              <a:t>FIRec</a:t>
            </a:r>
            <a:r>
              <a:rPr lang="en-GB" sz="1800" dirty="0"/>
              <a:t> project has some disadvantages like illumination, external factors.</a:t>
            </a:r>
          </a:p>
          <a:p>
            <a:pPr algn="just"/>
            <a:r>
              <a:rPr lang="en-GB" sz="1800" dirty="0"/>
              <a:t>Firstly, difference of illumination and pose and facial expression affect to face recognition in a bad way like lighting of ambient can change among indoor and outdoor environments and because of the 3D of human face shape, illumination angle makes shadow some points on the face.</a:t>
            </a:r>
          </a:p>
          <a:p>
            <a:endParaRPr lang="en-GB" sz="2000" dirty="0"/>
          </a:p>
          <a:p>
            <a:pPr marL="0" indent="0">
              <a:buNone/>
            </a:pPr>
            <a:endParaRPr lang="en-GB" dirty="0"/>
          </a:p>
        </p:txBody>
      </p:sp>
      <p:sp>
        <p:nvSpPr>
          <p:cNvPr id="3" name="Title 2">
            <a:extLst>
              <a:ext uri="{FF2B5EF4-FFF2-40B4-BE49-F238E27FC236}">
                <a16:creationId xmlns:a16="http://schemas.microsoft.com/office/drawing/2014/main" id="{8EC62B48-EB5F-4D64-AC3E-2218A55FABC0}"/>
              </a:ext>
            </a:extLst>
          </p:cNvPr>
          <p:cNvSpPr>
            <a:spLocks noGrp="1"/>
          </p:cNvSpPr>
          <p:nvPr>
            <p:ph type="title"/>
          </p:nvPr>
        </p:nvSpPr>
        <p:spPr/>
        <p:txBody>
          <a:bodyPr/>
          <a:lstStyle/>
          <a:p>
            <a:r>
              <a:rPr lang="en-US" sz="3200" dirty="0"/>
              <a:t>Disadvantages</a:t>
            </a:r>
            <a:endParaRPr lang="en-GB" sz="3200" dirty="0"/>
          </a:p>
        </p:txBody>
      </p:sp>
      <p:pic>
        <p:nvPicPr>
          <p:cNvPr id="4" name="Picture 3">
            <a:extLst>
              <a:ext uri="{FF2B5EF4-FFF2-40B4-BE49-F238E27FC236}">
                <a16:creationId xmlns:a16="http://schemas.microsoft.com/office/drawing/2014/main" id="{B8916A31-DDDA-4D0B-A011-971A39068C81}"/>
              </a:ext>
            </a:extLst>
          </p:cNvPr>
          <p:cNvPicPr>
            <a:picLocks noChangeAspect="1"/>
          </p:cNvPicPr>
          <p:nvPr/>
        </p:nvPicPr>
        <p:blipFill>
          <a:blip r:embed="rId2"/>
          <a:stretch>
            <a:fillRect/>
          </a:stretch>
        </p:blipFill>
        <p:spPr>
          <a:xfrm>
            <a:off x="1691680" y="4307545"/>
            <a:ext cx="6767835" cy="2112918"/>
          </a:xfrm>
          <a:prstGeom prst="rect">
            <a:avLst/>
          </a:prstGeom>
        </p:spPr>
      </p:pic>
    </p:spTree>
    <p:extLst>
      <p:ext uri="{BB962C8B-B14F-4D97-AF65-F5344CB8AC3E}">
        <p14:creationId xmlns:p14="http://schemas.microsoft.com/office/powerpoint/2010/main" val="13211761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7CC9EB-AA48-4963-B223-6C770914D165}"/>
              </a:ext>
            </a:extLst>
          </p:cNvPr>
          <p:cNvSpPr>
            <a:spLocks noGrp="1"/>
          </p:cNvSpPr>
          <p:nvPr>
            <p:ph idx="1"/>
          </p:nvPr>
        </p:nvSpPr>
        <p:spPr>
          <a:xfrm>
            <a:off x="1331640" y="1988840"/>
            <a:ext cx="7127875" cy="3724275"/>
          </a:xfrm>
        </p:spPr>
        <p:txBody>
          <a:bodyPr/>
          <a:lstStyle/>
          <a:p>
            <a:pPr algn="just"/>
            <a:r>
              <a:rPr lang="en-GB" sz="1800" dirty="0"/>
              <a:t>In addition, changing the pose and facial expression can cause loss of nodal points on the face because of changing the measure of existent parts at a human face like lip, nose so, recognition fail rate can increase than before.</a:t>
            </a:r>
          </a:p>
          <a:p>
            <a:pPr algn="just"/>
            <a:r>
              <a:rPr lang="en-GB" sz="1800" dirty="0"/>
              <a:t>Also, researchers encounter with the rate of rejection of poor quality images, so they need to reduce delays the </a:t>
            </a:r>
            <a:r>
              <a:rPr lang="tr-TR" sz="1800" dirty="0"/>
              <a:t>enrollment</a:t>
            </a:r>
            <a:r>
              <a:rPr lang="en-GB" sz="1800" dirty="0"/>
              <a:t> and verification because it can annoy the users while that all things happen consistently.</a:t>
            </a:r>
          </a:p>
          <a:p>
            <a:endParaRPr lang="en-GB" sz="2000" dirty="0"/>
          </a:p>
        </p:txBody>
      </p:sp>
      <p:sp>
        <p:nvSpPr>
          <p:cNvPr id="3" name="Title 2">
            <a:extLst>
              <a:ext uri="{FF2B5EF4-FFF2-40B4-BE49-F238E27FC236}">
                <a16:creationId xmlns:a16="http://schemas.microsoft.com/office/drawing/2014/main" id="{9413F4C2-2B97-4046-AC73-FD5EECE66798}"/>
              </a:ext>
            </a:extLst>
          </p:cNvPr>
          <p:cNvSpPr>
            <a:spLocks noGrp="1"/>
          </p:cNvSpPr>
          <p:nvPr>
            <p:ph type="title"/>
          </p:nvPr>
        </p:nvSpPr>
        <p:spPr/>
        <p:txBody>
          <a:bodyPr/>
          <a:lstStyle/>
          <a:p>
            <a:r>
              <a:rPr lang="en-US" sz="3200" dirty="0"/>
              <a:t>Disadvantages</a:t>
            </a:r>
            <a:endParaRPr lang="en-GB" sz="3200" dirty="0"/>
          </a:p>
        </p:txBody>
      </p:sp>
      <p:pic>
        <p:nvPicPr>
          <p:cNvPr id="4" name="Picture 3">
            <a:extLst>
              <a:ext uri="{FF2B5EF4-FFF2-40B4-BE49-F238E27FC236}">
                <a16:creationId xmlns:a16="http://schemas.microsoft.com/office/drawing/2014/main" id="{0754783B-970F-41A3-ABF5-5E64A493A020}"/>
              </a:ext>
            </a:extLst>
          </p:cNvPr>
          <p:cNvPicPr>
            <a:picLocks noChangeAspect="1"/>
          </p:cNvPicPr>
          <p:nvPr/>
        </p:nvPicPr>
        <p:blipFill>
          <a:blip r:embed="rId2"/>
          <a:stretch>
            <a:fillRect/>
          </a:stretch>
        </p:blipFill>
        <p:spPr>
          <a:xfrm>
            <a:off x="1878822" y="4496676"/>
            <a:ext cx="7096308" cy="1968176"/>
          </a:xfrm>
          <a:prstGeom prst="rect">
            <a:avLst/>
          </a:prstGeom>
        </p:spPr>
      </p:pic>
    </p:spTree>
    <p:extLst>
      <p:ext uri="{BB962C8B-B14F-4D97-AF65-F5344CB8AC3E}">
        <p14:creationId xmlns:p14="http://schemas.microsoft.com/office/powerpoint/2010/main" val="329211974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9897D1-0047-4208-AFCE-74D059C98084}"/>
              </a:ext>
            </a:extLst>
          </p:cNvPr>
          <p:cNvSpPr>
            <a:spLocks noGrp="1"/>
          </p:cNvSpPr>
          <p:nvPr>
            <p:ph idx="1"/>
          </p:nvPr>
        </p:nvSpPr>
        <p:spPr/>
        <p:txBody>
          <a:bodyPr/>
          <a:lstStyle/>
          <a:p>
            <a:pPr algn="just"/>
            <a:r>
              <a:rPr lang="en-GB" sz="1800" dirty="0"/>
              <a:t>Iris Recognition devices can be fooled by an HD image and lighting effect to an accuracy of scanners in a bad way. Iris Recognition’s cost is more expensive than other recognition systems.</a:t>
            </a:r>
          </a:p>
          <a:p>
            <a:pPr algn="just"/>
            <a:r>
              <a:rPr lang="en-GB" sz="1800" dirty="0"/>
              <a:t>Furthermore, If the person who does not know about the </a:t>
            </a:r>
            <a:r>
              <a:rPr lang="en-GB" sz="1800" dirty="0" err="1"/>
              <a:t>FIRec</a:t>
            </a:r>
            <a:r>
              <a:rPr lang="en-GB" sz="1800" dirty="0"/>
              <a:t> project, s/he may have some trouble because </a:t>
            </a:r>
            <a:r>
              <a:rPr lang="tr-TR" sz="1800" dirty="0"/>
              <a:t>the employee needs to stand </a:t>
            </a:r>
            <a:r>
              <a:rPr lang="en-US" sz="1800" dirty="0"/>
              <a:t>maximum</a:t>
            </a:r>
            <a:r>
              <a:rPr lang="tr-TR" sz="1800" dirty="0"/>
              <a:t> 1 meter far away from the camera as stationary.</a:t>
            </a:r>
            <a:endParaRPr lang="en-GB" sz="1800" dirty="0"/>
          </a:p>
        </p:txBody>
      </p:sp>
      <p:sp>
        <p:nvSpPr>
          <p:cNvPr id="3" name="Title 2">
            <a:extLst>
              <a:ext uri="{FF2B5EF4-FFF2-40B4-BE49-F238E27FC236}">
                <a16:creationId xmlns:a16="http://schemas.microsoft.com/office/drawing/2014/main" id="{F65B23AB-6576-446B-AEE8-D766D2644827}"/>
              </a:ext>
            </a:extLst>
          </p:cNvPr>
          <p:cNvSpPr>
            <a:spLocks noGrp="1"/>
          </p:cNvSpPr>
          <p:nvPr>
            <p:ph type="title"/>
          </p:nvPr>
        </p:nvSpPr>
        <p:spPr/>
        <p:txBody>
          <a:bodyPr/>
          <a:lstStyle/>
          <a:p>
            <a:r>
              <a:rPr lang="en-US" sz="3200" dirty="0"/>
              <a:t>Disadvantages</a:t>
            </a:r>
            <a:endParaRPr lang="en-GB" sz="3200" dirty="0"/>
          </a:p>
        </p:txBody>
      </p:sp>
      <p:pic>
        <p:nvPicPr>
          <p:cNvPr id="4" name="Picture 3">
            <a:extLst>
              <a:ext uri="{FF2B5EF4-FFF2-40B4-BE49-F238E27FC236}">
                <a16:creationId xmlns:a16="http://schemas.microsoft.com/office/drawing/2014/main" id="{7EC202A8-989D-4CBF-AC0F-09B91748A1B8}"/>
              </a:ext>
            </a:extLst>
          </p:cNvPr>
          <p:cNvPicPr>
            <a:picLocks noChangeAspect="1"/>
          </p:cNvPicPr>
          <p:nvPr/>
        </p:nvPicPr>
        <p:blipFill>
          <a:blip r:embed="rId2"/>
          <a:stretch>
            <a:fillRect/>
          </a:stretch>
        </p:blipFill>
        <p:spPr>
          <a:xfrm>
            <a:off x="1691680" y="4376967"/>
            <a:ext cx="3276118" cy="1877606"/>
          </a:xfrm>
          <a:prstGeom prst="rect">
            <a:avLst/>
          </a:prstGeom>
        </p:spPr>
      </p:pic>
      <p:pic>
        <p:nvPicPr>
          <p:cNvPr id="7" name="Picture 6">
            <a:extLst>
              <a:ext uri="{FF2B5EF4-FFF2-40B4-BE49-F238E27FC236}">
                <a16:creationId xmlns:a16="http://schemas.microsoft.com/office/drawing/2014/main" id="{38C55283-CE53-4082-B377-F851225356ED}"/>
              </a:ext>
            </a:extLst>
          </p:cNvPr>
          <p:cNvPicPr>
            <a:picLocks noChangeAspect="1"/>
          </p:cNvPicPr>
          <p:nvPr/>
        </p:nvPicPr>
        <p:blipFill>
          <a:blip r:embed="rId3"/>
          <a:stretch>
            <a:fillRect/>
          </a:stretch>
        </p:blipFill>
        <p:spPr>
          <a:xfrm>
            <a:off x="5473364" y="4269631"/>
            <a:ext cx="2986151" cy="2092278"/>
          </a:xfrm>
          <a:prstGeom prst="rect">
            <a:avLst/>
          </a:prstGeom>
        </p:spPr>
      </p:pic>
    </p:spTree>
    <p:extLst>
      <p:ext uri="{BB962C8B-B14F-4D97-AF65-F5344CB8AC3E}">
        <p14:creationId xmlns:p14="http://schemas.microsoft.com/office/powerpoint/2010/main" val="1865453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FDFDD2-238E-4172-B84E-3244C8973B62}"/>
              </a:ext>
            </a:extLst>
          </p:cNvPr>
          <p:cNvSpPr>
            <a:spLocks noGrp="1"/>
          </p:cNvSpPr>
          <p:nvPr>
            <p:ph idx="1"/>
          </p:nvPr>
        </p:nvSpPr>
        <p:spPr/>
        <p:txBody>
          <a:bodyPr/>
          <a:lstStyle/>
          <a:p>
            <a:pPr algn="just"/>
            <a:r>
              <a:rPr lang="en-GB" sz="1800" dirty="0"/>
              <a:t>In conclusion, our team will develop </a:t>
            </a:r>
            <a:r>
              <a:rPr lang="en-GB" sz="1800" dirty="0" err="1"/>
              <a:t>FIRec</a:t>
            </a:r>
            <a:r>
              <a:rPr lang="en-GB" sz="1800" dirty="0"/>
              <a:t> project which is to design to provide a security system which holds a personal information keep in safe and decrease the rate of information theft against who want to steal your private information. This project involves developing an iris detection system in order to verify the uniqueness of the human iris and face by detecting the iris pattern from the image. </a:t>
            </a:r>
            <a:endParaRPr lang="tr-TR" sz="1800" dirty="0"/>
          </a:p>
        </p:txBody>
      </p:sp>
      <p:sp>
        <p:nvSpPr>
          <p:cNvPr id="3" name="Title 2">
            <a:extLst>
              <a:ext uri="{FF2B5EF4-FFF2-40B4-BE49-F238E27FC236}">
                <a16:creationId xmlns:a16="http://schemas.microsoft.com/office/drawing/2014/main" id="{798B8F46-43E2-4ED0-9F19-6A015067A074}"/>
              </a:ext>
            </a:extLst>
          </p:cNvPr>
          <p:cNvSpPr>
            <a:spLocks noGrp="1"/>
          </p:cNvSpPr>
          <p:nvPr>
            <p:ph type="title"/>
          </p:nvPr>
        </p:nvSpPr>
        <p:spPr/>
        <p:txBody>
          <a:bodyPr/>
          <a:lstStyle/>
          <a:p>
            <a:r>
              <a:rPr lang="tr-TR" sz="3200" dirty="0" err="1"/>
              <a:t>Conclusion</a:t>
            </a:r>
            <a:endParaRPr lang="tr-TR" sz="3200" dirty="0"/>
          </a:p>
        </p:txBody>
      </p:sp>
    </p:spTree>
    <p:extLst>
      <p:ext uri="{BB962C8B-B14F-4D97-AF65-F5344CB8AC3E}">
        <p14:creationId xmlns:p14="http://schemas.microsoft.com/office/powerpoint/2010/main" val="34554694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40D71D-E042-4B78-8B9A-5E17128762A1}"/>
              </a:ext>
            </a:extLst>
          </p:cNvPr>
          <p:cNvSpPr>
            <a:spLocks noGrp="1"/>
          </p:cNvSpPr>
          <p:nvPr>
            <p:ph idx="1"/>
          </p:nvPr>
        </p:nvSpPr>
        <p:spPr>
          <a:xfrm>
            <a:off x="1056444" y="1740023"/>
            <a:ext cx="7732450" cy="5117977"/>
          </a:xfrm>
        </p:spPr>
        <p:txBody>
          <a:bodyPr/>
          <a:lstStyle/>
          <a:p>
            <a:pPr algn="just"/>
            <a:r>
              <a:rPr lang="tr-TR" sz="1800" dirty="0"/>
              <a:t>Wang Y., Tan T., Jain A.K. (2003) Combining Face and Iris Biometrics for Identity Verification. In: Kittler J., Nixon M.S. (eds) Audio- and Video-Based Biometric Person Authentication. AVBPA 2003. Lecture Notes in Computer Science, vol 2688. Springer, Berlin, Heidelberg [Accessed 28 October 2017].</a:t>
            </a:r>
          </a:p>
          <a:p>
            <a:pPr algn="just"/>
            <a:r>
              <a:rPr lang="en-US" sz="1800" dirty="0"/>
              <a:t>A. K. Jain, R.M. </a:t>
            </a:r>
            <a:r>
              <a:rPr lang="en-US" sz="1800" dirty="0" err="1"/>
              <a:t>Bolle</a:t>
            </a:r>
            <a:r>
              <a:rPr lang="en-US" sz="1800" dirty="0"/>
              <a:t>, and S. </a:t>
            </a:r>
            <a:r>
              <a:rPr lang="en-US" sz="1800" dirty="0" err="1"/>
              <a:t>Pankanti</a:t>
            </a:r>
            <a:r>
              <a:rPr lang="en-US" sz="1800" dirty="0"/>
              <a:t>. Biometrics: Personal Identification in a Networked Society. Kluwer, 1999. [Accessed 09 November 2017]</a:t>
            </a:r>
            <a:endParaRPr lang="tr-TR" sz="1800" dirty="0"/>
          </a:p>
          <a:p>
            <a:pPr algn="just"/>
            <a:r>
              <a:rPr lang="en-US" sz="1800" dirty="0"/>
              <a:t>Kawaguchi, T., &amp; </a:t>
            </a:r>
            <a:r>
              <a:rPr lang="en-US" sz="1800" dirty="0" err="1"/>
              <a:t>Rizon</a:t>
            </a:r>
            <a:r>
              <a:rPr lang="en-US" sz="1800" dirty="0"/>
              <a:t>, M. (2003). Iris detection using intensity and edge information. Pattern Recognition, 36(2), 549-562. doi:10.1016/s0031- 3203(02)00066-3/ [Accessed 09 November 2017].</a:t>
            </a:r>
            <a:endParaRPr lang="tr-TR" sz="1800" dirty="0"/>
          </a:p>
          <a:p>
            <a:pPr algn="just"/>
            <a:r>
              <a:rPr lang="en-US" sz="1800" dirty="0" err="1"/>
              <a:t>Ko</a:t>
            </a:r>
            <a:r>
              <a:rPr lang="en-US" sz="1800" dirty="0"/>
              <a:t>, T. Multimodal Biometric Identification for Large User Population Using Fingerprint, Face, and Iris Recognition. 34th Applied Imagery and Pattern Recognition Workshop (AIPR05). doi:10.1109/aipr.2005.35 [Accessed 09 November 2017].</a:t>
            </a:r>
            <a:endParaRPr lang="tr-TR" sz="1800" dirty="0"/>
          </a:p>
          <a:p>
            <a:pPr algn="just"/>
            <a:r>
              <a:rPr lang="tr-TR" sz="1800" dirty="0"/>
              <a:t>Findbiometrics,2017[Online].Available: https://findbiometrics.com/solutions/iris -scanners-recognition/ [Accessed 29 October 2017]. </a:t>
            </a:r>
          </a:p>
        </p:txBody>
      </p:sp>
      <p:sp>
        <p:nvSpPr>
          <p:cNvPr id="3" name="Title 2">
            <a:extLst>
              <a:ext uri="{FF2B5EF4-FFF2-40B4-BE49-F238E27FC236}">
                <a16:creationId xmlns:a16="http://schemas.microsoft.com/office/drawing/2014/main" id="{23D8F55C-C1C1-46C0-9F80-300EFE074BEE}"/>
              </a:ext>
            </a:extLst>
          </p:cNvPr>
          <p:cNvSpPr>
            <a:spLocks noGrp="1"/>
          </p:cNvSpPr>
          <p:nvPr>
            <p:ph type="title"/>
          </p:nvPr>
        </p:nvSpPr>
        <p:spPr/>
        <p:txBody>
          <a:bodyPr/>
          <a:lstStyle/>
          <a:p>
            <a:r>
              <a:rPr lang="tr-TR" sz="3200" dirty="0"/>
              <a:t>References</a:t>
            </a:r>
          </a:p>
        </p:txBody>
      </p:sp>
    </p:spTree>
    <p:extLst>
      <p:ext uri="{BB962C8B-B14F-4D97-AF65-F5344CB8AC3E}">
        <p14:creationId xmlns:p14="http://schemas.microsoft.com/office/powerpoint/2010/main" val="23454963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tr-TR" sz="2400" dirty="0"/>
              <a:t>Illimunation</a:t>
            </a:r>
          </a:p>
          <a:p>
            <a:pPr>
              <a:lnSpc>
                <a:spcPct val="150000"/>
              </a:lnSpc>
            </a:pPr>
            <a:r>
              <a:rPr lang="tr-TR" sz="2400" dirty="0"/>
              <a:t>Pose and Facial Expression</a:t>
            </a:r>
          </a:p>
          <a:p>
            <a:pPr>
              <a:lnSpc>
                <a:spcPct val="150000"/>
              </a:lnSpc>
            </a:pPr>
            <a:r>
              <a:rPr lang="tr-TR" sz="2400" dirty="0"/>
              <a:t>Image Quality</a:t>
            </a:r>
          </a:p>
          <a:p>
            <a:pPr>
              <a:lnSpc>
                <a:spcPct val="150000"/>
              </a:lnSpc>
            </a:pPr>
            <a:r>
              <a:rPr lang="tr-TR" sz="2400" dirty="0"/>
              <a:t>Alcohol Consumption</a:t>
            </a:r>
          </a:p>
          <a:p>
            <a:pPr>
              <a:lnSpc>
                <a:spcPct val="150000"/>
              </a:lnSpc>
            </a:pPr>
            <a:r>
              <a:rPr lang="tr-TR" sz="2400" dirty="0"/>
              <a:t>Distance</a:t>
            </a:r>
            <a:endParaRPr lang="en-US" sz="2400" dirty="0"/>
          </a:p>
        </p:txBody>
      </p:sp>
      <p:sp>
        <p:nvSpPr>
          <p:cNvPr id="3" name="Title 2"/>
          <p:cNvSpPr>
            <a:spLocks noGrp="1"/>
          </p:cNvSpPr>
          <p:nvPr>
            <p:ph type="title"/>
          </p:nvPr>
        </p:nvSpPr>
        <p:spPr/>
        <p:txBody>
          <a:bodyPr/>
          <a:lstStyle/>
          <a:p>
            <a:r>
              <a:rPr lang="tr-TR" sz="3200" dirty="0"/>
              <a:t>Problem</a:t>
            </a:r>
            <a:endParaRPr lang="en-US" sz="3200" dirty="0"/>
          </a:p>
        </p:txBody>
      </p:sp>
    </p:spTree>
    <p:extLst>
      <p:ext uri="{BB962C8B-B14F-4D97-AF65-F5344CB8AC3E}">
        <p14:creationId xmlns:p14="http://schemas.microsoft.com/office/powerpoint/2010/main" val="40447277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79D061-DC81-46E2-89DE-3D16BFC9F607}"/>
              </a:ext>
            </a:extLst>
          </p:cNvPr>
          <p:cNvSpPr>
            <a:spLocks noGrp="1"/>
          </p:cNvSpPr>
          <p:nvPr>
            <p:ph idx="1"/>
          </p:nvPr>
        </p:nvSpPr>
        <p:spPr/>
        <p:txBody>
          <a:bodyPr/>
          <a:lstStyle/>
          <a:p>
            <a:pPr algn="just"/>
            <a:r>
              <a:rPr lang="tr-TR" sz="1800" dirty="0"/>
              <a:t>The difference </a:t>
            </a:r>
            <a:r>
              <a:rPr lang="en-US" sz="1800" dirty="0"/>
              <a:t>of illumination </a:t>
            </a:r>
            <a:r>
              <a:rPr lang="tr-TR" sz="1800" dirty="0"/>
              <a:t>e</a:t>
            </a:r>
            <a:r>
              <a:rPr lang="en-US" sz="1800" dirty="0" err="1"/>
              <a:t>ffect</a:t>
            </a:r>
            <a:r>
              <a:rPr lang="en-US" sz="1800" dirty="0"/>
              <a:t> to face recognition in a bad way like lighting of ambient can change among indoor and outdoor environments and because of the 3D of human face shape, illumination angle makes shadow some points on the face</a:t>
            </a:r>
            <a:r>
              <a:rPr lang="tr-TR" sz="1800" dirty="0"/>
              <a:t>,</a:t>
            </a:r>
            <a:r>
              <a:rPr lang="en-US" sz="1800" dirty="0"/>
              <a:t> so nodal points can be affected in a bad way and some information cannot</a:t>
            </a:r>
            <a:r>
              <a:rPr lang="tr-TR" sz="1800" dirty="0"/>
              <a:t> </a:t>
            </a:r>
            <a:r>
              <a:rPr lang="en-US" sz="1800" dirty="0"/>
              <a:t>be reached, so experts still struggle with this problem and they go on improving new image preprocessing algorithm for illumination variations</a:t>
            </a:r>
            <a:r>
              <a:rPr lang="tr-TR" sz="1800" dirty="0"/>
              <a:t>.</a:t>
            </a:r>
          </a:p>
        </p:txBody>
      </p:sp>
      <p:sp>
        <p:nvSpPr>
          <p:cNvPr id="3" name="Title 2">
            <a:extLst>
              <a:ext uri="{FF2B5EF4-FFF2-40B4-BE49-F238E27FC236}">
                <a16:creationId xmlns:a16="http://schemas.microsoft.com/office/drawing/2014/main" id="{B6948BCC-DB90-433B-958D-ACBCBE43C83D}"/>
              </a:ext>
            </a:extLst>
          </p:cNvPr>
          <p:cNvSpPr>
            <a:spLocks noGrp="1"/>
          </p:cNvSpPr>
          <p:nvPr>
            <p:ph type="title"/>
          </p:nvPr>
        </p:nvSpPr>
        <p:spPr/>
        <p:txBody>
          <a:bodyPr/>
          <a:lstStyle/>
          <a:p>
            <a:r>
              <a:rPr lang="tr-TR" sz="3200" dirty="0"/>
              <a:t>Analysis</a:t>
            </a:r>
            <a:r>
              <a:rPr lang="tr-TR" dirty="0"/>
              <a:t> </a:t>
            </a:r>
            <a:r>
              <a:rPr lang="tr-TR" sz="3200" dirty="0"/>
              <a:t>of Illimunation</a:t>
            </a:r>
          </a:p>
        </p:txBody>
      </p:sp>
      <p:pic>
        <p:nvPicPr>
          <p:cNvPr id="5" name="Picture 4">
            <a:extLst>
              <a:ext uri="{FF2B5EF4-FFF2-40B4-BE49-F238E27FC236}">
                <a16:creationId xmlns:a16="http://schemas.microsoft.com/office/drawing/2014/main" id="{8208284F-A944-4935-B14A-A95EDBF5C94F}"/>
              </a:ext>
            </a:extLst>
          </p:cNvPr>
          <p:cNvPicPr>
            <a:picLocks noChangeAspect="1"/>
          </p:cNvPicPr>
          <p:nvPr/>
        </p:nvPicPr>
        <p:blipFill>
          <a:blip r:embed="rId2"/>
          <a:stretch>
            <a:fillRect/>
          </a:stretch>
        </p:blipFill>
        <p:spPr>
          <a:xfrm>
            <a:off x="1691680" y="4234650"/>
            <a:ext cx="6671085" cy="2379214"/>
          </a:xfrm>
          <a:prstGeom prst="rect">
            <a:avLst/>
          </a:prstGeom>
        </p:spPr>
      </p:pic>
    </p:spTree>
    <p:extLst>
      <p:ext uri="{BB962C8B-B14F-4D97-AF65-F5344CB8AC3E}">
        <p14:creationId xmlns:p14="http://schemas.microsoft.com/office/powerpoint/2010/main" val="1305746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A20736-9A54-43A7-B284-97BCC9C65C33}"/>
              </a:ext>
            </a:extLst>
          </p:cNvPr>
          <p:cNvSpPr>
            <a:spLocks noGrp="1"/>
          </p:cNvSpPr>
          <p:nvPr>
            <p:ph idx="1"/>
          </p:nvPr>
        </p:nvSpPr>
        <p:spPr/>
        <p:txBody>
          <a:bodyPr/>
          <a:lstStyle/>
          <a:p>
            <a:pPr algn="just"/>
            <a:r>
              <a:rPr lang="tr-TR" sz="1800" dirty="0"/>
              <a:t>C</a:t>
            </a:r>
            <a:r>
              <a:rPr lang="en-US" sz="1800" dirty="0"/>
              <a:t>hanging the pose and facial expression can cause loss of nodal points on the face because of changing the measure of existent parts at a human face like lip</a:t>
            </a:r>
            <a:r>
              <a:rPr lang="tr-TR" sz="1800" dirty="0"/>
              <a:t> and</a:t>
            </a:r>
            <a:r>
              <a:rPr lang="en-US" sz="1800" dirty="0"/>
              <a:t> nose</a:t>
            </a:r>
            <a:r>
              <a:rPr lang="tr-TR" sz="1800" dirty="0"/>
              <a:t>,</a:t>
            </a:r>
            <a:r>
              <a:rPr lang="en-US" sz="1800" dirty="0"/>
              <a:t> so recognition fail rate can increase than before</a:t>
            </a:r>
            <a:r>
              <a:rPr lang="tr-TR" sz="1800" dirty="0"/>
              <a:t> and </a:t>
            </a:r>
            <a:r>
              <a:rPr lang="en-US" sz="1800" dirty="0"/>
              <a:t>experts need to robust the algorithms to ensure consistency.</a:t>
            </a:r>
            <a:endParaRPr lang="tr-TR" sz="1800" dirty="0"/>
          </a:p>
        </p:txBody>
      </p:sp>
      <p:sp>
        <p:nvSpPr>
          <p:cNvPr id="3" name="Title 2">
            <a:extLst>
              <a:ext uri="{FF2B5EF4-FFF2-40B4-BE49-F238E27FC236}">
                <a16:creationId xmlns:a16="http://schemas.microsoft.com/office/drawing/2014/main" id="{3AB4C72E-F234-4414-92A0-F6029D537F9A}"/>
              </a:ext>
            </a:extLst>
          </p:cNvPr>
          <p:cNvSpPr>
            <a:spLocks noGrp="1"/>
          </p:cNvSpPr>
          <p:nvPr>
            <p:ph type="title"/>
          </p:nvPr>
        </p:nvSpPr>
        <p:spPr/>
        <p:txBody>
          <a:bodyPr/>
          <a:lstStyle/>
          <a:p>
            <a:r>
              <a:rPr lang="tr-TR" sz="3200" dirty="0"/>
              <a:t>Analysis of Pose and Facial Expression</a:t>
            </a:r>
          </a:p>
        </p:txBody>
      </p:sp>
      <p:pic>
        <p:nvPicPr>
          <p:cNvPr id="5" name="Picture 4">
            <a:extLst>
              <a:ext uri="{FF2B5EF4-FFF2-40B4-BE49-F238E27FC236}">
                <a16:creationId xmlns:a16="http://schemas.microsoft.com/office/drawing/2014/main" id="{8F512836-00AF-4337-9EB2-EAD767CA5F21}"/>
              </a:ext>
            </a:extLst>
          </p:cNvPr>
          <p:cNvPicPr>
            <a:picLocks noChangeAspect="1"/>
          </p:cNvPicPr>
          <p:nvPr/>
        </p:nvPicPr>
        <p:blipFill>
          <a:blip r:embed="rId2"/>
          <a:stretch>
            <a:fillRect/>
          </a:stretch>
        </p:blipFill>
        <p:spPr>
          <a:xfrm>
            <a:off x="1691680" y="3428999"/>
            <a:ext cx="6767836" cy="3119733"/>
          </a:xfrm>
          <a:prstGeom prst="rect">
            <a:avLst/>
          </a:prstGeom>
        </p:spPr>
      </p:pic>
    </p:spTree>
    <p:extLst>
      <p:ext uri="{BB962C8B-B14F-4D97-AF65-F5344CB8AC3E}">
        <p14:creationId xmlns:p14="http://schemas.microsoft.com/office/powerpoint/2010/main" val="8683763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B675FD-2B9C-4380-83B1-98C6FE847962}"/>
              </a:ext>
            </a:extLst>
          </p:cNvPr>
          <p:cNvSpPr>
            <a:spLocks noGrp="1"/>
          </p:cNvSpPr>
          <p:nvPr>
            <p:ph idx="1"/>
          </p:nvPr>
        </p:nvSpPr>
        <p:spPr/>
        <p:txBody>
          <a:bodyPr/>
          <a:lstStyle/>
          <a:p>
            <a:pPr algn="just"/>
            <a:r>
              <a:rPr lang="en-US" sz="1800" dirty="0"/>
              <a:t>Iris Recognition devices can be fooled by</a:t>
            </a:r>
            <a:r>
              <a:rPr lang="tr-TR" sz="1800" dirty="0"/>
              <a:t> using </a:t>
            </a:r>
            <a:r>
              <a:rPr lang="en-US" sz="1800" dirty="0"/>
              <a:t>HD </a:t>
            </a:r>
            <a:r>
              <a:rPr lang="tr-TR" sz="1800" dirty="0"/>
              <a:t>image. Also</a:t>
            </a:r>
            <a:r>
              <a:rPr lang="en-US" sz="1800" dirty="0"/>
              <a:t>, researcher</a:t>
            </a:r>
            <a:r>
              <a:rPr lang="tr-TR" sz="1800" dirty="0"/>
              <a:t>s</a:t>
            </a:r>
            <a:r>
              <a:rPr lang="en-US" sz="1800" dirty="0"/>
              <a:t> encounter with the rate of rejection of poor quality image, so they need to reduce delay the enrollment and verification because it can annoy the </a:t>
            </a:r>
            <a:r>
              <a:rPr lang="tr-TR" sz="1800" dirty="0"/>
              <a:t>employee</a:t>
            </a:r>
            <a:r>
              <a:rPr lang="en-US" sz="1800" dirty="0"/>
              <a:t> while that all things happen consistently</a:t>
            </a:r>
            <a:r>
              <a:rPr lang="tr-TR" sz="1800" dirty="0"/>
              <a:t> and</a:t>
            </a:r>
            <a:r>
              <a:rPr lang="en-US" sz="1800" dirty="0"/>
              <a:t> they need to decrease failure to enroll rate (FTE)</a:t>
            </a:r>
            <a:r>
              <a:rPr lang="tr-TR" sz="1800" dirty="0"/>
              <a:t>.</a:t>
            </a:r>
          </a:p>
        </p:txBody>
      </p:sp>
      <p:sp>
        <p:nvSpPr>
          <p:cNvPr id="3" name="Title 2">
            <a:extLst>
              <a:ext uri="{FF2B5EF4-FFF2-40B4-BE49-F238E27FC236}">
                <a16:creationId xmlns:a16="http://schemas.microsoft.com/office/drawing/2014/main" id="{01DDD0D6-37AD-406A-BF6E-CA964FF97681}"/>
              </a:ext>
            </a:extLst>
          </p:cNvPr>
          <p:cNvSpPr>
            <a:spLocks noGrp="1"/>
          </p:cNvSpPr>
          <p:nvPr>
            <p:ph type="title"/>
          </p:nvPr>
        </p:nvSpPr>
        <p:spPr/>
        <p:txBody>
          <a:bodyPr/>
          <a:lstStyle/>
          <a:p>
            <a:r>
              <a:rPr lang="tr-TR" sz="3200" dirty="0"/>
              <a:t>Analysis of Image Quality</a:t>
            </a:r>
          </a:p>
        </p:txBody>
      </p:sp>
      <p:pic>
        <p:nvPicPr>
          <p:cNvPr id="5" name="Picture 4">
            <a:extLst>
              <a:ext uri="{FF2B5EF4-FFF2-40B4-BE49-F238E27FC236}">
                <a16:creationId xmlns:a16="http://schemas.microsoft.com/office/drawing/2014/main" id="{ACF5AFC8-2CFD-48DA-9683-22F6FFC580E8}"/>
              </a:ext>
            </a:extLst>
          </p:cNvPr>
          <p:cNvPicPr>
            <a:picLocks noChangeAspect="1"/>
          </p:cNvPicPr>
          <p:nvPr/>
        </p:nvPicPr>
        <p:blipFill>
          <a:blip r:embed="rId2"/>
          <a:stretch>
            <a:fillRect/>
          </a:stretch>
        </p:blipFill>
        <p:spPr>
          <a:xfrm>
            <a:off x="1775534" y="3850976"/>
            <a:ext cx="6683982" cy="2377545"/>
          </a:xfrm>
          <a:prstGeom prst="rect">
            <a:avLst/>
          </a:prstGeom>
        </p:spPr>
      </p:pic>
    </p:spTree>
    <p:extLst>
      <p:ext uri="{BB962C8B-B14F-4D97-AF65-F5344CB8AC3E}">
        <p14:creationId xmlns:p14="http://schemas.microsoft.com/office/powerpoint/2010/main" val="20312590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AA2E68-25D3-4ADB-A5DB-A63ACBA730A3}"/>
              </a:ext>
            </a:extLst>
          </p:cNvPr>
          <p:cNvSpPr>
            <a:spLocks noGrp="1"/>
          </p:cNvSpPr>
          <p:nvPr>
            <p:ph idx="1"/>
          </p:nvPr>
        </p:nvSpPr>
        <p:spPr/>
        <p:txBody>
          <a:bodyPr/>
          <a:lstStyle/>
          <a:p>
            <a:pPr algn="just"/>
            <a:r>
              <a:rPr lang="tr-TR" sz="1800" dirty="0"/>
              <a:t>Researchers </a:t>
            </a:r>
            <a:r>
              <a:rPr lang="en-US" sz="1800" dirty="0"/>
              <a:t>can trick Iris scanners with digital codes of stored Irises and also alcohol consumption affects pupil like dilates/constricts and it leads to deformation in the iris patterns</a:t>
            </a:r>
            <a:r>
              <a:rPr lang="tr-TR" sz="1800" dirty="0"/>
              <a:t>,</a:t>
            </a:r>
            <a:r>
              <a:rPr lang="en-US" sz="1800" dirty="0"/>
              <a:t> so it increases the rate of the false matches</a:t>
            </a:r>
            <a:r>
              <a:rPr lang="tr-TR" sz="1800" dirty="0"/>
              <a:t>, so company owner should apply some restriction about consuming alcohol or system admin can re-register the employees to the system every certain period.</a:t>
            </a:r>
            <a:r>
              <a:rPr lang="tr-TR" dirty="0"/>
              <a:t>	 </a:t>
            </a:r>
          </a:p>
        </p:txBody>
      </p:sp>
      <p:sp>
        <p:nvSpPr>
          <p:cNvPr id="3" name="Title 2">
            <a:extLst>
              <a:ext uri="{FF2B5EF4-FFF2-40B4-BE49-F238E27FC236}">
                <a16:creationId xmlns:a16="http://schemas.microsoft.com/office/drawing/2014/main" id="{7DE08FF2-B50E-46E3-AF2D-BC0848E1C8A2}"/>
              </a:ext>
            </a:extLst>
          </p:cNvPr>
          <p:cNvSpPr>
            <a:spLocks noGrp="1"/>
          </p:cNvSpPr>
          <p:nvPr>
            <p:ph type="title"/>
          </p:nvPr>
        </p:nvSpPr>
        <p:spPr/>
        <p:txBody>
          <a:bodyPr/>
          <a:lstStyle/>
          <a:p>
            <a:r>
              <a:rPr lang="tr-TR" sz="3200" dirty="0"/>
              <a:t>Analysis of  Alcohol Consumption</a:t>
            </a:r>
          </a:p>
        </p:txBody>
      </p:sp>
      <p:pic>
        <p:nvPicPr>
          <p:cNvPr id="5" name="Picture 4">
            <a:extLst>
              <a:ext uri="{FF2B5EF4-FFF2-40B4-BE49-F238E27FC236}">
                <a16:creationId xmlns:a16="http://schemas.microsoft.com/office/drawing/2014/main" id="{A1EB3646-C3C3-4904-868D-F22131FBD272}"/>
              </a:ext>
            </a:extLst>
          </p:cNvPr>
          <p:cNvPicPr>
            <a:picLocks noChangeAspect="1"/>
          </p:cNvPicPr>
          <p:nvPr/>
        </p:nvPicPr>
        <p:blipFill>
          <a:blip r:embed="rId2"/>
          <a:stretch>
            <a:fillRect/>
          </a:stretch>
        </p:blipFill>
        <p:spPr>
          <a:xfrm>
            <a:off x="1766656" y="3932808"/>
            <a:ext cx="6582213" cy="2574524"/>
          </a:xfrm>
          <a:prstGeom prst="rect">
            <a:avLst/>
          </a:prstGeom>
        </p:spPr>
      </p:pic>
    </p:spTree>
    <p:extLst>
      <p:ext uri="{BB962C8B-B14F-4D97-AF65-F5344CB8AC3E}">
        <p14:creationId xmlns:p14="http://schemas.microsoft.com/office/powerpoint/2010/main" val="8979077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5F7F09-EBCA-4CB8-9C6D-AD2AE979BA3A}"/>
              </a:ext>
            </a:extLst>
          </p:cNvPr>
          <p:cNvSpPr>
            <a:spLocks noGrp="1"/>
          </p:cNvSpPr>
          <p:nvPr>
            <p:ph idx="1"/>
          </p:nvPr>
        </p:nvSpPr>
        <p:spPr/>
        <p:txBody>
          <a:bodyPr/>
          <a:lstStyle/>
          <a:p>
            <a:pPr algn="just"/>
            <a:r>
              <a:rPr lang="en-US" sz="1800" dirty="0"/>
              <a:t>If the </a:t>
            </a:r>
            <a:r>
              <a:rPr lang="tr-TR" sz="1800" dirty="0"/>
              <a:t>employee</a:t>
            </a:r>
            <a:r>
              <a:rPr lang="en-US" sz="1800" dirty="0"/>
              <a:t> who does not know about the Iris Recognition system, s/he may have some trouble because </a:t>
            </a:r>
            <a:r>
              <a:rPr lang="tr-TR" sz="1800" dirty="0"/>
              <a:t>the employee needs to stand </a:t>
            </a:r>
            <a:r>
              <a:rPr lang="en-US" sz="1800" dirty="0"/>
              <a:t>maximum</a:t>
            </a:r>
            <a:r>
              <a:rPr lang="tr-TR" sz="1800" dirty="0"/>
              <a:t> 1 meter far away from the camera as stationary, otherwise the camera cannot detect the his/her face and iris correctly, so authorized person should inform every employee who needs to use recognition system or we need to robust algorithm for distance measurement.</a:t>
            </a:r>
          </a:p>
        </p:txBody>
      </p:sp>
      <p:sp>
        <p:nvSpPr>
          <p:cNvPr id="3" name="Title 2">
            <a:extLst>
              <a:ext uri="{FF2B5EF4-FFF2-40B4-BE49-F238E27FC236}">
                <a16:creationId xmlns:a16="http://schemas.microsoft.com/office/drawing/2014/main" id="{B71A4CCC-1654-4CB5-A848-A98CE95175EC}"/>
              </a:ext>
            </a:extLst>
          </p:cNvPr>
          <p:cNvSpPr>
            <a:spLocks noGrp="1"/>
          </p:cNvSpPr>
          <p:nvPr>
            <p:ph type="title"/>
          </p:nvPr>
        </p:nvSpPr>
        <p:spPr/>
        <p:txBody>
          <a:bodyPr/>
          <a:lstStyle/>
          <a:p>
            <a:r>
              <a:rPr lang="tr-TR" sz="3200" dirty="0"/>
              <a:t>Analysis of Distance</a:t>
            </a:r>
          </a:p>
        </p:txBody>
      </p:sp>
      <p:pic>
        <p:nvPicPr>
          <p:cNvPr id="10" name="Picture 9">
            <a:extLst>
              <a:ext uri="{FF2B5EF4-FFF2-40B4-BE49-F238E27FC236}">
                <a16:creationId xmlns:a16="http://schemas.microsoft.com/office/drawing/2014/main" id="{785331EA-89B4-43FD-827E-FA1F6800E99A}"/>
              </a:ext>
            </a:extLst>
          </p:cNvPr>
          <p:cNvPicPr>
            <a:picLocks noChangeAspect="1"/>
          </p:cNvPicPr>
          <p:nvPr/>
        </p:nvPicPr>
        <p:blipFill>
          <a:blip r:embed="rId2"/>
          <a:stretch>
            <a:fillRect/>
          </a:stretch>
        </p:blipFill>
        <p:spPr>
          <a:xfrm>
            <a:off x="1691680" y="4163628"/>
            <a:ext cx="6701736" cy="2278696"/>
          </a:xfrm>
          <a:prstGeom prst="rect">
            <a:avLst/>
          </a:prstGeom>
        </p:spPr>
      </p:pic>
    </p:spTree>
    <p:extLst>
      <p:ext uri="{BB962C8B-B14F-4D97-AF65-F5344CB8AC3E}">
        <p14:creationId xmlns:p14="http://schemas.microsoft.com/office/powerpoint/2010/main" val="27087632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B57BB0-11A0-4ABE-9063-980381F4CAF2}"/>
              </a:ext>
            </a:extLst>
          </p:cNvPr>
          <p:cNvSpPr>
            <a:spLocks noGrp="1"/>
          </p:cNvSpPr>
          <p:nvPr>
            <p:ph idx="1"/>
          </p:nvPr>
        </p:nvSpPr>
        <p:spPr/>
        <p:txBody>
          <a:bodyPr/>
          <a:lstStyle/>
          <a:p>
            <a:pPr algn="just"/>
            <a:r>
              <a:rPr lang="en-US" sz="1800" dirty="0"/>
              <a:t>We are using Scale</a:t>
            </a:r>
            <a:r>
              <a:rPr lang="tr-TR" sz="1800" dirty="0"/>
              <a:t>-</a:t>
            </a:r>
            <a:r>
              <a:rPr lang="en-US" sz="1800" dirty="0"/>
              <a:t>invariant feature transform (SIFT) which is the fastest and reliable algorithm for working security system process. It is also more accurate than any other descriptors and it is independent of rotation, luminance, and scale, so its acceptable level is higher than other algorithms. Also</a:t>
            </a:r>
            <a:r>
              <a:rPr lang="tr-TR" sz="1800" dirty="0"/>
              <a:t>,</a:t>
            </a:r>
            <a:r>
              <a:rPr lang="en-US" sz="1800" dirty="0"/>
              <a:t> </a:t>
            </a:r>
            <a:r>
              <a:rPr lang="tr-TR" sz="1800" dirty="0"/>
              <a:t>the </a:t>
            </a:r>
            <a:r>
              <a:rPr lang="en-US" sz="1800" dirty="0"/>
              <a:t>acceptable level of Face and Iris recognition system can be adjustable according to company’s request.</a:t>
            </a:r>
            <a:endParaRPr lang="tr-TR" sz="1800" dirty="0"/>
          </a:p>
        </p:txBody>
      </p:sp>
      <p:sp>
        <p:nvSpPr>
          <p:cNvPr id="3" name="Title 2">
            <a:extLst>
              <a:ext uri="{FF2B5EF4-FFF2-40B4-BE49-F238E27FC236}">
                <a16:creationId xmlns:a16="http://schemas.microsoft.com/office/drawing/2014/main" id="{0AA95CC9-A0F2-491F-9260-441CC655FE06}"/>
              </a:ext>
            </a:extLst>
          </p:cNvPr>
          <p:cNvSpPr>
            <a:spLocks noGrp="1"/>
          </p:cNvSpPr>
          <p:nvPr>
            <p:ph type="title"/>
          </p:nvPr>
        </p:nvSpPr>
        <p:spPr/>
        <p:txBody>
          <a:bodyPr/>
          <a:lstStyle/>
          <a:p>
            <a:r>
              <a:rPr lang="tr-TR" dirty="0"/>
              <a:t>Our solution	</a:t>
            </a:r>
          </a:p>
        </p:txBody>
      </p:sp>
      <p:pic>
        <p:nvPicPr>
          <p:cNvPr id="5" name="Picture 4">
            <a:extLst>
              <a:ext uri="{FF2B5EF4-FFF2-40B4-BE49-F238E27FC236}">
                <a16:creationId xmlns:a16="http://schemas.microsoft.com/office/drawing/2014/main" id="{D69BD10D-5965-4F0F-8DD6-A9D9769F77A0}"/>
              </a:ext>
            </a:extLst>
          </p:cNvPr>
          <p:cNvPicPr>
            <a:picLocks noChangeAspect="1"/>
          </p:cNvPicPr>
          <p:nvPr/>
        </p:nvPicPr>
        <p:blipFill>
          <a:blip r:embed="rId2"/>
          <a:stretch>
            <a:fillRect/>
          </a:stretch>
        </p:blipFill>
        <p:spPr>
          <a:xfrm>
            <a:off x="1691680" y="4026794"/>
            <a:ext cx="6767835" cy="2533031"/>
          </a:xfrm>
          <a:prstGeom prst="rect">
            <a:avLst/>
          </a:prstGeom>
        </p:spPr>
      </p:pic>
    </p:spTree>
    <p:extLst>
      <p:ext uri="{BB962C8B-B14F-4D97-AF65-F5344CB8AC3E}">
        <p14:creationId xmlns:p14="http://schemas.microsoft.com/office/powerpoint/2010/main" val="634818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theme/theme1.xml><?xml version="1.0" encoding="utf-8"?>
<a:theme xmlns:a="http://schemas.openxmlformats.org/drawingml/2006/main" name="Capsu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HO">
      <a:maj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1601</TotalTime>
  <Words>1245</Words>
  <Application>Microsoft Office PowerPoint</Application>
  <PresentationFormat>On-screen Show (4:3)</PresentationFormat>
  <Paragraphs>79</Paragraphs>
  <Slides>27</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7" baseType="lpstr">
      <vt:lpstr>ＭＳ Ｐゴシック</vt:lpstr>
      <vt:lpstr>Arial</vt:lpstr>
      <vt:lpstr>Calibri</vt:lpstr>
      <vt:lpstr>Candara</vt:lpstr>
      <vt:lpstr>Monotype Corsiva</vt:lpstr>
      <vt:lpstr>Times New Roman</vt:lpstr>
      <vt:lpstr>Wingdings</vt:lpstr>
      <vt:lpstr>Capsules</vt:lpstr>
      <vt:lpstr>Custom Design</vt:lpstr>
      <vt:lpstr>Microsoft PowerPoint 97-2003 Presentation</vt:lpstr>
      <vt:lpstr>PowerPoint Presentation</vt:lpstr>
      <vt:lpstr>Contents</vt:lpstr>
      <vt:lpstr>Problem</vt:lpstr>
      <vt:lpstr>Analysis of Illimunation</vt:lpstr>
      <vt:lpstr>Analysis of Pose and Facial Expression</vt:lpstr>
      <vt:lpstr>Analysis of Image Quality</vt:lpstr>
      <vt:lpstr>Analysis of  Alcohol Consumption</vt:lpstr>
      <vt:lpstr>Analysis of Distance</vt:lpstr>
      <vt:lpstr>Our solution </vt:lpstr>
      <vt:lpstr>Solution</vt:lpstr>
      <vt:lpstr>Solution</vt:lpstr>
      <vt:lpstr>Solution</vt:lpstr>
      <vt:lpstr>Solution</vt:lpstr>
      <vt:lpstr>Solution</vt:lpstr>
      <vt:lpstr>Solution</vt:lpstr>
      <vt:lpstr>Solution</vt:lpstr>
      <vt:lpstr>Solution</vt:lpstr>
      <vt:lpstr>Solution</vt:lpstr>
      <vt:lpstr>Solution</vt:lpstr>
      <vt:lpstr>Solution</vt:lpstr>
      <vt:lpstr>Results</vt:lpstr>
      <vt:lpstr>Advantages</vt:lpstr>
      <vt:lpstr>Disadvantages</vt:lpstr>
      <vt:lpstr>Disadvantages</vt:lpstr>
      <vt:lpstr>Disadvantages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İMAC</dc:creator>
  <cp:lastModifiedBy>utku Özcan</cp:lastModifiedBy>
  <cp:revision>106</cp:revision>
  <dcterms:created xsi:type="dcterms:W3CDTF">2013-09-14T15:23:29Z</dcterms:created>
  <dcterms:modified xsi:type="dcterms:W3CDTF">2018-01-15T18:12:13Z</dcterms:modified>
</cp:coreProperties>
</file>