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9350" cy="2138362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45" y="-3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dirty="0"/>
              <a:t>&lt;date/time&gt;</a:t>
            </a:r>
            <a:endParaRPr dirty="0"/>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dirty="0"/>
              <a:t>&lt;footer&gt;</a:t>
            </a:r>
            <a:endParaRPr dirty="0"/>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37" name="CustomShape 1"/>
          <p:cNvSpPr/>
          <p:nvPr/>
        </p:nvSpPr>
        <p:spPr>
          <a:xfrm>
            <a:off x="360000" y="360000"/>
            <a:ext cx="14400000" cy="3240000"/>
          </a:xfrm>
          <a:prstGeom prst="rect">
            <a:avLst/>
          </a:prstGeom>
          <a:solidFill>
            <a:srgbClr val="E6E6E6"/>
          </a:solidFill>
          <a:ln>
            <a:solidFill>
              <a:srgbClr val="C5000B"/>
            </a:solidFill>
          </a:ln>
        </p:spPr>
        <p:txBody>
          <a:bodyPr wrap="none" lIns="90000" tIns="45000" rIns="90000" bIns="45000" anchor="ctr"/>
          <a:lstStyle/>
          <a:p>
            <a:pPr algn="ctr"/>
            <a:r>
              <a:rPr lang="tr-TR" sz="3600" b="1" dirty="0">
                <a:solidFill>
                  <a:srgbClr val="C5000B"/>
                </a:solidFill>
                <a:latin typeface="Ubuntu"/>
              </a:rPr>
              <a:t> </a:t>
            </a:r>
            <a:r>
              <a:rPr lang="en-US" sz="3600" b="1">
                <a:solidFill>
                  <a:srgbClr val="C5000B"/>
                </a:solidFill>
                <a:latin typeface="Ubuntu"/>
              </a:rPr>
              <a:t>Gesture </a:t>
            </a:r>
            <a:r>
              <a:rPr lang="en-US" sz="3600" b="1" dirty="0">
                <a:solidFill>
                  <a:srgbClr val="C5000B"/>
                </a:solidFill>
                <a:latin typeface="Ubuntu"/>
              </a:rPr>
              <a:t>Recognizer Strap </a:t>
            </a:r>
          </a:p>
          <a:p>
            <a:pPr algn="ctr"/>
            <a:r>
              <a:rPr lang="en-US" sz="3600" b="1" dirty="0">
                <a:solidFill>
                  <a:srgbClr val="C5000B"/>
                </a:solidFill>
                <a:latin typeface="Ubuntu"/>
              </a:rPr>
              <a:t>using Motion Sensor </a:t>
            </a:r>
            <a:endParaRPr sz="3600" b="1" dirty="0">
              <a:solidFill>
                <a:srgbClr val="C5000B"/>
              </a:solidFill>
              <a:latin typeface="Ubuntu"/>
            </a:endParaRPr>
          </a:p>
          <a:p>
            <a:pPr algn="ctr"/>
            <a:r>
              <a:rPr lang="tr-TR" sz="3000" dirty="0">
                <a:latin typeface="Ubuntu"/>
              </a:rPr>
              <a:t>Bengi Günay</a:t>
            </a:r>
            <a:endParaRPr dirty="0"/>
          </a:p>
          <a:p>
            <a:pPr algn="ctr"/>
            <a:r>
              <a:rPr lang="en-US" sz="3000" dirty="0">
                <a:latin typeface="Ubuntu"/>
              </a:rPr>
              <a:t>Advisor</a:t>
            </a:r>
            <a:r>
              <a:rPr lang="tr-TR" sz="3000" dirty="0">
                <a:latin typeface="Ubuntu"/>
              </a:rPr>
              <a:t>:Dr. </a:t>
            </a:r>
            <a:r>
              <a:rPr lang="en-US" sz="3000" dirty="0">
                <a:latin typeface="Ubuntu"/>
              </a:rPr>
              <a:t>Faris Serdar TAŞEL</a:t>
            </a:r>
          </a:p>
          <a:p>
            <a:pPr algn="ctr"/>
            <a:endParaRPr dirty="0"/>
          </a:p>
          <a:p>
            <a:pPr algn="ctr"/>
            <a:r>
              <a:rPr lang="en-US" sz="3000" b="1" dirty="0">
                <a:solidFill>
                  <a:srgbClr val="C5000B"/>
                </a:solidFill>
                <a:latin typeface="Ubuntu"/>
              </a:rPr>
              <a:t>Çankaya University, Department of Computer Engineering</a:t>
            </a:r>
            <a:endParaRPr dirty="0"/>
          </a:p>
        </p:txBody>
      </p:sp>
      <p:pic>
        <p:nvPicPr>
          <p:cNvPr id="38" name="Resim 37"/>
          <p:cNvPicPr/>
          <p:nvPr/>
        </p:nvPicPr>
        <p:blipFill>
          <a:blip r:embed="rId2"/>
          <a:stretch>
            <a:fillRect/>
          </a:stretch>
        </p:blipFill>
        <p:spPr>
          <a:xfrm>
            <a:off x="576000" y="576000"/>
            <a:ext cx="2160000" cy="2160000"/>
          </a:xfrm>
          <a:prstGeom prst="rect">
            <a:avLst/>
          </a:prstGeom>
        </p:spPr>
      </p:pic>
      <p:pic>
        <p:nvPicPr>
          <p:cNvPr id="39" name="Resim 38"/>
          <p:cNvPicPr/>
          <p:nvPr/>
        </p:nvPicPr>
        <p:blipFill>
          <a:blip r:embed="rId3"/>
          <a:stretch>
            <a:fillRect/>
          </a:stretch>
        </p:blipFill>
        <p:spPr>
          <a:xfrm>
            <a:off x="12384000" y="576000"/>
            <a:ext cx="2160000" cy="2160000"/>
          </a:xfrm>
          <a:prstGeom prst="rect">
            <a:avLst/>
          </a:prstGeom>
        </p:spPr>
      </p:pic>
      <p:sp>
        <p:nvSpPr>
          <p:cNvPr id="40" name="CustomShape 2"/>
          <p:cNvSpPr/>
          <p:nvPr/>
        </p:nvSpPr>
        <p:spPr>
          <a:xfrm>
            <a:off x="360000" y="3960000"/>
            <a:ext cx="4572000" cy="510372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Abstract</a:t>
            </a:r>
            <a:endParaRPr sz="3000" b="1" dirty="0">
              <a:solidFill>
                <a:srgbClr val="C5000B"/>
              </a:solidFill>
              <a:latin typeface="Ubuntu"/>
            </a:endParaRPr>
          </a:p>
          <a:p>
            <a:pPr algn="just"/>
            <a:r>
              <a:rPr lang="en-US" sz="1600" dirty="0"/>
              <a:t>The purpose of project ‘Gesture Recognizer Strap using Motion Sensor’ is to develop an gesture recognizer software</a:t>
            </a:r>
            <a:r>
              <a:rPr lang="tr-TR" sz="1600" dirty="0"/>
              <a:t>.</a:t>
            </a:r>
            <a:r>
              <a:rPr lang="en-US" sz="1600" dirty="0"/>
              <a:t> The aim is to develop affordable multipurpose device. To reach the project aims there will be used an accelerometer, gyroscope, compass sensor. These sensors are the one of the most affordable solution for gesture recognition problem. As the wearable device a wristband will be used. They will be on the wristband to track the basic movements of arm of the user like linear movements of arm (such as up, down, left, right) or angular movements of the arm.</a:t>
            </a:r>
            <a:endParaRPr lang="tr-TR" sz="1600" dirty="0"/>
          </a:p>
          <a:p>
            <a:pPr algn="just"/>
            <a:endParaRPr lang="en-US" sz="1600" dirty="0"/>
          </a:p>
          <a:p>
            <a:pPr algn="just"/>
            <a:r>
              <a:rPr lang="tr-TR" sz="1600" b="1" dirty="0">
                <a:solidFill>
                  <a:srgbClr val="000000"/>
                </a:solidFill>
              </a:rPr>
              <a:t>Keywords </a:t>
            </a:r>
            <a:r>
              <a:rPr lang="tr-TR" sz="1600" dirty="0">
                <a:solidFill>
                  <a:srgbClr val="000000"/>
                </a:solidFill>
              </a:rPr>
              <a:t>:</a:t>
            </a:r>
            <a:r>
              <a:rPr lang="en-US" sz="1600" dirty="0"/>
              <a:t>Gesture Recognition, Gesture Recognizers Software, Wearable Technology, Accelerometer, Gyroscope, Compass Sensor</a:t>
            </a:r>
          </a:p>
          <a:p>
            <a:pPr algn="just"/>
            <a:endParaRPr dirty="0"/>
          </a:p>
          <a:p>
            <a:pPr algn="just"/>
            <a:endParaRPr lang="en-US" dirty="0"/>
          </a:p>
        </p:txBody>
      </p:sp>
      <p:sp>
        <p:nvSpPr>
          <p:cNvPr id="41" name="CustomShape 3"/>
          <p:cNvSpPr/>
          <p:nvPr/>
        </p:nvSpPr>
        <p:spPr>
          <a:xfrm>
            <a:off x="5232119" y="12497733"/>
            <a:ext cx="4572000" cy="1677900"/>
          </a:xfrm>
          <a:prstGeom prst="rect">
            <a:avLst/>
          </a:prstGeom>
          <a:solidFill>
            <a:srgbClr val="E6E6E6"/>
          </a:solidFill>
          <a:ln>
            <a:solidFill>
              <a:srgbClr val="C5000B"/>
            </a:solidFill>
          </a:ln>
        </p:spPr>
      </p:sp>
      <p:sp>
        <p:nvSpPr>
          <p:cNvPr id="42" name="CustomShape 4"/>
          <p:cNvSpPr/>
          <p:nvPr/>
        </p:nvSpPr>
        <p:spPr>
          <a:xfrm>
            <a:off x="359350" y="9316800"/>
            <a:ext cx="4571640" cy="832104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Introduction</a:t>
            </a:r>
            <a:endParaRPr dirty="0"/>
          </a:p>
          <a:p>
            <a:pPr algn="just"/>
            <a:r>
              <a:rPr lang="en-US" dirty="0"/>
              <a:t> Gesture recognition is the process of getting data from a sensor and using an algorithm understand which gesture corresponds that data in the database. Gesture recognition is a brand topic in computer science. Today this technology is used in healthcare sector, automotive sector, transit sector, gaming sector, defense sector and electronics sector.</a:t>
            </a:r>
            <a:endParaRPr lang="tr-TR" dirty="0"/>
          </a:p>
          <a:p>
            <a:endParaRPr lang="tr-TR" dirty="0"/>
          </a:p>
          <a:p>
            <a:pPr algn="just"/>
            <a:r>
              <a:rPr lang="tr-TR" dirty="0"/>
              <a:t>T</a:t>
            </a:r>
            <a:r>
              <a:rPr lang="en-US" dirty="0"/>
              <a:t>here are different technologies for gesture recognition</a:t>
            </a:r>
            <a:r>
              <a:rPr lang="tr-TR" dirty="0"/>
              <a:t> in </a:t>
            </a:r>
            <a:r>
              <a:rPr lang="en-US" dirty="0"/>
              <a:t>literature.</a:t>
            </a:r>
            <a:r>
              <a:rPr lang="tr-TR" dirty="0"/>
              <a:t> </a:t>
            </a:r>
            <a:r>
              <a:rPr lang="en-US" dirty="0"/>
              <a:t>These technologies categorized </a:t>
            </a:r>
            <a:r>
              <a:rPr lang="tr-TR" dirty="0"/>
              <a:t>in </a:t>
            </a:r>
            <a:r>
              <a:rPr lang="en-US" dirty="0"/>
              <a:t>two sub-categories as Image based, and Non-image based. Image based technologies includes a single camera, a stereo camera and a depth sensor. Non-image based technologies includes wearable materials such as a glove or a band or non-wearable technologies.</a:t>
            </a:r>
            <a:endParaRPr lang="tr-TR" dirty="0"/>
          </a:p>
          <a:p>
            <a:endParaRPr lang="tr-TR" dirty="0"/>
          </a:p>
          <a:p>
            <a:pPr algn="just"/>
            <a:r>
              <a:rPr lang="en-US" dirty="0"/>
              <a:t>Our solution for gesture recognition problem is to develop a software with using a wearable technology. Our wearable device will be an wristband consist of accelerometer, gyroscope and compass sensor.</a:t>
            </a:r>
            <a:r>
              <a:rPr lang="tr-TR" dirty="0"/>
              <a:t> </a:t>
            </a:r>
            <a:r>
              <a:rPr lang="en-US" dirty="0"/>
              <a:t>Our solution </a:t>
            </a:r>
            <a:r>
              <a:rPr lang="tr-TR" dirty="0"/>
              <a:t>is</a:t>
            </a:r>
            <a:r>
              <a:rPr lang="en-US" dirty="0"/>
              <a:t> cheap and designed</a:t>
            </a:r>
            <a:r>
              <a:rPr lang="tr-TR" dirty="0"/>
              <a:t> </a:t>
            </a:r>
            <a:r>
              <a:rPr lang="en-US" dirty="0"/>
              <a:t>for</a:t>
            </a:r>
            <a:r>
              <a:rPr lang="tr-TR" dirty="0"/>
              <a:t> </a:t>
            </a:r>
            <a:r>
              <a:rPr lang="en-US" dirty="0"/>
              <a:t>multipurpose as usage.</a:t>
            </a:r>
          </a:p>
          <a:p>
            <a:endParaRPr lang="tr-TR" dirty="0"/>
          </a:p>
          <a:p>
            <a:endParaRPr lang="tr-TR" dirty="0"/>
          </a:p>
          <a:p>
            <a:endParaRPr lang="tr-TR" dirty="0"/>
          </a:p>
          <a:p>
            <a:endParaRPr lang="tr-TR" dirty="0"/>
          </a:p>
          <a:p>
            <a:endParaRPr lang="tr-TR" dirty="0"/>
          </a:p>
          <a:p>
            <a:endParaRPr lang="tr-TR" dirty="0"/>
          </a:p>
        </p:txBody>
      </p:sp>
      <p:sp>
        <p:nvSpPr>
          <p:cNvPr id="43" name="CustomShape 5"/>
          <p:cNvSpPr/>
          <p:nvPr/>
        </p:nvSpPr>
        <p:spPr>
          <a:xfrm>
            <a:off x="360000" y="17890920"/>
            <a:ext cx="4571640" cy="3131141"/>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Solution</a:t>
            </a:r>
            <a:endParaRPr dirty="0"/>
          </a:p>
          <a:p>
            <a:r>
              <a:rPr lang="tr-TR" dirty="0"/>
              <a:t>Our software basically contains 2 different mode: a training mode and a testing mode.</a:t>
            </a:r>
          </a:p>
          <a:p>
            <a:endParaRPr lang="tr-TR" dirty="0"/>
          </a:p>
          <a:p>
            <a:pPr algn="just"/>
            <a:r>
              <a:rPr lang="en-US" dirty="0"/>
              <a:t>In the training mode system takes raw data from the sensor, then it detects the gestural information.</a:t>
            </a:r>
            <a:r>
              <a:rPr lang="tr-TR" dirty="0"/>
              <a:t> </a:t>
            </a:r>
            <a:r>
              <a:rPr lang="en-US" dirty="0"/>
              <a:t>This gestural information is saved </a:t>
            </a:r>
            <a:r>
              <a:rPr lang="tr-TR" dirty="0"/>
              <a:t>in the JSON file</a:t>
            </a:r>
            <a:r>
              <a:rPr lang="en-US" dirty="0"/>
              <a:t>.The activity diagram of training mode can be seen at figure </a:t>
            </a:r>
            <a:r>
              <a:rPr lang="tr-TR" dirty="0"/>
              <a:t>1</a:t>
            </a:r>
            <a:r>
              <a:rPr lang="en-US" dirty="0"/>
              <a:t>.</a:t>
            </a:r>
            <a:endParaRPr lang="tr-TR" dirty="0"/>
          </a:p>
          <a:p>
            <a:pPr algn="just"/>
            <a:endParaRPr lang="tr-TR" dirty="0"/>
          </a:p>
          <a:p>
            <a:endParaRPr lang="tr-TR" dirty="0"/>
          </a:p>
          <a:p>
            <a:endParaRPr dirty="0"/>
          </a:p>
        </p:txBody>
      </p:sp>
      <p:sp>
        <p:nvSpPr>
          <p:cNvPr id="45" name="CustomShape 7"/>
          <p:cNvSpPr/>
          <p:nvPr/>
        </p:nvSpPr>
        <p:spPr>
          <a:xfrm>
            <a:off x="10188000" y="3916945"/>
            <a:ext cx="4572000" cy="1060751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Results &amp; Conclusion</a:t>
            </a:r>
            <a:endParaRPr dirty="0"/>
          </a:p>
          <a:p>
            <a:r>
              <a:rPr lang="tr-TR" dirty="0"/>
              <a:t> During the development process, there are lots of different creations of feature vector and different comparison techniques are applied.</a:t>
            </a:r>
            <a:endParaRPr dirty="0"/>
          </a:p>
          <a:p>
            <a:pPr algn="just"/>
            <a:endParaRPr lang="tr-TR" dirty="0"/>
          </a:p>
          <a:p>
            <a:pPr algn="just"/>
            <a:r>
              <a:rPr lang="tr-TR" dirty="0"/>
              <a:t>At first it is planned to hold only angles and time in the feature vector, but then the accelerometer values are included for each axis. The last version of the of the holds only angles and accelerometer values. After holding accelerometer values, there is no need to hold time seperately.</a:t>
            </a:r>
          </a:p>
          <a:p>
            <a:pPr algn="just"/>
            <a:endParaRPr lang="tr-TR" dirty="0"/>
          </a:p>
          <a:p>
            <a:pPr algn="just"/>
            <a:r>
              <a:rPr lang="tr-TR" dirty="0"/>
              <a:t>At comparison process, it is planned to calculate only one distance for each vector. When the distance is calculating, a normalization is processed so that every different angle and accelerometer value is accepted as same effect on the distance.</a:t>
            </a:r>
          </a:p>
          <a:p>
            <a:pPr algn="just"/>
            <a:endParaRPr lang="tr-TR" dirty="0"/>
          </a:p>
          <a:p>
            <a:pPr algn="just"/>
            <a:r>
              <a:rPr lang="tr-TR" dirty="0"/>
              <a:t>Due to accelerometer values, the program started to make some wrong recognition.As en example if there is irrelevant gesture is recorded fast in the training, and the gesture that we made is recorded more slowly at the train, but faster in test, it could be  recognized as  some other fast gesture.</a:t>
            </a:r>
          </a:p>
          <a:p>
            <a:pPr algn="just"/>
            <a:endParaRPr lang="tr-TR" dirty="0"/>
          </a:p>
          <a:p>
            <a:pPr algn="just"/>
            <a:r>
              <a:rPr lang="tr-TR" dirty="0"/>
              <a:t>To correct this mistake, the accelerometer values are saved in a logaritmic scale but the results didnt bring satisfactory. Therefore lastly each distance of each angle and calculated separately and used in elimination separately which brings the best results until now</a:t>
            </a:r>
          </a:p>
        </p:txBody>
      </p:sp>
      <p:sp>
        <p:nvSpPr>
          <p:cNvPr id="46" name="CustomShape 8"/>
          <p:cNvSpPr/>
          <p:nvPr/>
        </p:nvSpPr>
        <p:spPr>
          <a:xfrm>
            <a:off x="10188000" y="14891656"/>
            <a:ext cx="4572000" cy="2378983"/>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Acknowledgement</a:t>
            </a:r>
            <a:endParaRPr dirty="0"/>
          </a:p>
          <a:p>
            <a:pPr algn="just"/>
            <a:endParaRPr dirty="0"/>
          </a:p>
          <a:p>
            <a:pPr algn="just"/>
            <a:endParaRPr lang="tr-TR" dirty="0"/>
          </a:p>
          <a:p>
            <a:pPr algn="just"/>
            <a:r>
              <a:rPr lang="en-US" dirty="0"/>
              <a:t>I would like to thank Faris Serdar Taşel, advisor of the project, for providing opinion and expertise to help in this project. </a:t>
            </a:r>
            <a:endParaRPr dirty="0"/>
          </a:p>
        </p:txBody>
      </p:sp>
      <p:sp>
        <p:nvSpPr>
          <p:cNvPr id="47" name="CustomShape 9"/>
          <p:cNvSpPr/>
          <p:nvPr/>
        </p:nvSpPr>
        <p:spPr>
          <a:xfrm>
            <a:off x="10188000" y="17637840"/>
            <a:ext cx="4572000" cy="3386160"/>
          </a:xfrm>
          <a:prstGeom prst="rect">
            <a:avLst/>
          </a:prstGeom>
          <a:solidFill>
            <a:srgbClr val="E6E6E6"/>
          </a:solidFill>
          <a:ln>
            <a:solidFill>
              <a:srgbClr val="C5000B"/>
            </a:solidFill>
          </a:ln>
        </p:spPr>
      </p:sp>
      <p:sp>
        <p:nvSpPr>
          <p:cNvPr id="50" name="CustomShape 10"/>
          <p:cNvSpPr/>
          <p:nvPr/>
        </p:nvSpPr>
        <p:spPr>
          <a:xfrm>
            <a:off x="5180819" y="4041383"/>
            <a:ext cx="4623300" cy="8321040"/>
          </a:xfrm>
          <a:prstGeom prst="rect">
            <a:avLst/>
          </a:prstGeom>
          <a:solidFill>
            <a:srgbClr val="E6E6E6"/>
          </a:solidFill>
          <a:ln>
            <a:solidFill>
              <a:srgbClr val="C5000B"/>
            </a:solidFill>
          </a:ln>
        </p:spPr>
        <p:txBody>
          <a:bodyPr/>
          <a:lstStyle/>
          <a:p>
            <a:pPr algn="just"/>
            <a:r>
              <a:rPr lang="en-US" dirty="0"/>
              <a:t>In the recognition mode the systems again take raw data from the sensor and detects the gestural information. Compares this information with the predefined gesture information (from training) to see if there is a match. If there is a match system recognizes the gesture.</a:t>
            </a:r>
            <a:r>
              <a:rPr lang="tr-TR" dirty="0"/>
              <a:t> </a:t>
            </a:r>
            <a:r>
              <a:rPr lang="en-US" dirty="0"/>
              <a:t>The activity diagram of recognition mode can be seen at figure </a:t>
            </a:r>
            <a:r>
              <a:rPr lang="tr-TR" dirty="0"/>
              <a:t>2.</a:t>
            </a:r>
          </a:p>
          <a:p>
            <a:pPr algn="just"/>
            <a:endParaRPr lang="tr-TR" dirty="0"/>
          </a:p>
          <a:p>
            <a:pPr algn="just"/>
            <a:r>
              <a:rPr lang="tr-TR" dirty="0"/>
              <a:t> </a:t>
            </a:r>
            <a:r>
              <a:rPr lang="en-US" dirty="0"/>
              <a:t>The</a:t>
            </a:r>
            <a:r>
              <a:rPr lang="tr-TR" dirty="0"/>
              <a:t> </a:t>
            </a:r>
            <a:r>
              <a:rPr lang="en-GB" dirty="0"/>
              <a:t>gestural</a:t>
            </a:r>
            <a:r>
              <a:rPr lang="tr-TR" dirty="0"/>
              <a:t> information is hold in an array called feature vector.Our feature vector holds euler angles and accelerometer values for </a:t>
            </a:r>
            <a:r>
              <a:rPr lang="en-US" dirty="0"/>
              <a:t>each</a:t>
            </a:r>
            <a:r>
              <a:rPr lang="tr-TR" dirty="0"/>
              <a:t> axis</a:t>
            </a:r>
          </a:p>
          <a:p>
            <a:pPr algn="just"/>
            <a:r>
              <a:rPr lang="tr-TR" dirty="0"/>
              <a:t>.</a:t>
            </a:r>
          </a:p>
          <a:p>
            <a:pPr algn="just"/>
            <a:r>
              <a:rPr lang="tr-TR" dirty="0"/>
              <a:t>The method for comparison is distance measuement.Firstly the distance for each angle and each accelerometer value  in the feature vector is calculated separately. If input gesture is closer to the train gesture in all 6 distance types, it is considered as an candidate. If there are more than one candidate, a total distance calculation will be made for the feature vector.The train gesture with the closest distance  will be accepted  as the recognized gesture.If a test gesture is rejected by partial distances, for all gesture.It is assumed as not recognized. </a:t>
            </a:r>
            <a:endParaRPr lang="en-US" dirty="0"/>
          </a:p>
          <a:p>
            <a:endParaRPr lang="en-US" dirty="0"/>
          </a:p>
        </p:txBody>
      </p:sp>
      <p:sp>
        <p:nvSpPr>
          <p:cNvPr id="51" name="CustomShape 11"/>
          <p:cNvSpPr/>
          <p:nvPr/>
        </p:nvSpPr>
        <p:spPr>
          <a:xfrm>
            <a:off x="5232479" y="14514173"/>
            <a:ext cx="4571640" cy="2780877"/>
          </a:xfrm>
          <a:prstGeom prst="rect">
            <a:avLst/>
          </a:prstGeom>
          <a:solidFill>
            <a:srgbClr val="E6E6E6"/>
          </a:solidFill>
          <a:ln>
            <a:solidFill>
              <a:srgbClr val="C5000B"/>
            </a:solidFill>
          </a:ln>
        </p:spPr>
        <p:txBody>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en-US" b="1" dirty="0">
                <a:solidFill>
                  <a:srgbClr val="C5000B"/>
                </a:solidFill>
              </a:rPr>
              <a:t>Figure 2 – </a:t>
            </a:r>
            <a:r>
              <a:rPr lang="tr-TR" b="1" dirty="0">
                <a:solidFill>
                  <a:srgbClr val="C5000B"/>
                </a:solidFill>
              </a:rPr>
              <a:t>Activity Diagram of Testing</a:t>
            </a:r>
            <a:endParaRPr lang="en-US" dirty="0"/>
          </a:p>
          <a:p>
            <a:endParaRPr lang="en-US" dirty="0"/>
          </a:p>
        </p:txBody>
      </p:sp>
      <p:sp>
        <p:nvSpPr>
          <p:cNvPr id="58" name="TextShape 18"/>
          <p:cNvSpPr txBox="1"/>
          <p:nvPr/>
        </p:nvSpPr>
        <p:spPr>
          <a:xfrm>
            <a:off x="5232119" y="13728368"/>
            <a:ext cx="2355480" cy="346320"/>
          </a:xfrm>
          <a:prstGeom prst="rect">
            <a:avLst/>
          </a:prstGeom>
        </p:spPr>
        <p:txBody>
          <a:bodyPr wrap="none" lIns="90000" tIns="45000" rIns="90000" bIns="45000"/>
          <a:lstStyle/>
          <a:p>
            <a:r>
              <a:rPr lang="en-US" sz="1600" b="1" dirty="0">
                <a:solidFill>
                  <a:srgbClr val="C5000B"/>
                </a:solidFill>
              </a:rPr>
              <a:t>Figure 1 – </a:t>
            </a:r>
            <a:r>
              <a:rPr lang="tr-TR" sz="1600" b="1" dirty="0">
                <a:solidFill>
                  <a:srgbClr val="C5000B"/>
                </a:solidFill>
              </a:rPr>
              <a:t>Activity Diagram of Training Mode</a:t>
            </a:r>
            <a:endParaRPr sz="1600" dirty="0"/>
          </a:p>
        </p:txBody>
      </p:sp>
      <p:sp>
        <p:nvSpPr>
          <p:cNvPr id="92" name="TextShape 52"/>
          <p:cNvSpPr txBox="1"/>
          <p:nvPr/>
        </p:nvSpPr>
        <p:spPr>
          <a:xfrm>
            <a:off x="6267240" y="12610080"/>
            <a:ext cx="2585520" cy="373680"/>
          </a:xfrm>
          <a:prstGeom prst="rect">
            <a:avLst/>
          </a:prstGeom>
        </p:spPr>
        <p:txBody>
          <a:bodyPr wrap="none" lIns="90000" tIns="45000" rIns="90000" bIns="45000"/>
          <a:lstStyle/>
          <a:p>
            <a:endParaRPr dirty="0"/>
          </a:p>
        </p:txBody>
      </p:sp>
      <p:sp>
        <p:nvSpPr>
          <p:cNvPr id="93" name="TextShape 53"/>
          <p:cNvSpPr txBox="1"/>
          <p:nvPr/>
        </p:nvSpPr>
        <p:spPr>
          <a:xfrm>
            <a:off x="5533543" y="20648381"/>
            <a:ext cx="3529080" cy="373680"/>
          </a:xfrm>
          <a:prstGeom prst="rect">
            <a:avLst/>
          </a:prstGeom>
        </p:spPr>
        <p:txBody>
          <a:bodyPr wrap="none" lIns="90000" tIns="45000" rIns="90000" bIns="45000"/>
          <a:lstStyle/>
          <a:p>
            <a:r>
              <a:rPr lang="en-US" sz="2000" b="1" dirty="0">
                <a:solidFill>
                  <a:srgbClr val="C5000B"/>
                </a:solidFill>
              </a:rPr>
              <a:t>Figure 3 – Finished Product</a:t>
            </a:r>
            <a:endParaRPr dirty="0"/>
          </a:p>
        </p:txBody>
      </p:sp>
      <p:sp>
        <p:nvSpPr>
          <p:cNvPr id="112" name="CustomShape 72"/>
          <p:cNvSpPr/>
          <p:nvPr/>
        </p:nvSpPr>
        <p:spPr>
          <a:xfrm>
            <a:off x="5239030" y="17637840"/>
            <a:ext cx="4572000" cy="2912392"/>
          </a:xfrm>
          <a:prstGeom prst="rect">
            <a:avLst/>
          </a:prstGeom>
          <a:solidFill>
            <a:srgbClr val="E6E6E6"/>
          </a:solidFill>
          <a:ln>
            <a:solidFill>
              <a:srgbClr val="C5000B"/>
            </a:solidFill>
          </a:ln>
        </p:spPr>
        <p:txBody>
          <a:bodyPr wrap="none" lIns="90000" tIns="45000" rIns="90000" bIns="45000" anchor="ctr"/>
          <a:lstStyle/>
          <a:p>
            <a:pPr algn="ctr"/>
            <a:endParaRPr dirty="0"/>
          </a:p>
        </p:txBody>
      </p:sp>
      <p:pic>
        <p:nvPicPr>
          <p:cNvPr id="2" name="Resim 1">
            <a:extLst>
              <a:ext uri="{FF2B5EF4-FFF2-40B4-BE49-F238E27FC236}">
                <a16:creationId xmlns:a16="http://schemas.microsoft.com/office/drawing/2014/main" id="{CF01EDC3-7284-49CA-8224-687677E8F20E}"/>
              </a:ext>
            </a:extLst>
          </p:cNvPr>
          <p:cNvPicPr>
            <a:picLocks noChangeAspect="1"/>
          </p:cNvPicPr>
          <p:nvPr/>
        </p:nvPicPr>
        <p:blipFill>
          <a:blip r:embed="rId4"/>
          <a:stretch>
            <a:fillRect/>
          </a:stretch>
        </p:blipFill>
        <p:spPr>
          <a:xfrm>
            <a:off x="5331706" y="12730613"/>
            <a:ext cx="4455577" cy="764875"/>
          </a:xfrm>
          <a:prstGeom prst="rect">
            <a:avLst/>
          </a:prstGeom>
        </p:spPr>
      </p:pic>
      <p:pic>
        <p:nvPicPr>
          <p:cNvPr id="3" name="Resim 2">
            <a:extLst>
              <a:ext uri="{FF2B5EF4-FFF2-40B4-BE49-F238E27FC236}">
                <a16:creationId xmlns:a16="http://schemas.microsoft.com/office/drawing/2014/main" id="{285A4367-55A7-49C2-A14F-95C97369D180}"/>
              </a:ext>
            </a:extLst>
          </p:cNvPr>
          <p:cNvPicPr>
            <a:picLocks noChangeAspect="1"/>
          </p:cNvPicPr>
          <p:nvPr/>
        </p:nvPicPr>
        <p:blipFill>
          <a:blip r:embed="rId5"/>
          <a:stretch>
            <a:fillRect/>
          </a:stretch>
        </p:blipFill>
        <p:spPr>
          <a:xfrm>
            <a:off x="5507892" y="14603843"/>
            <a:ext cx="3917852" cy="2002620"/>
          </a:xfrm>
          <a:prstGeom prst="rect">
            <a:avLst/>
          </a:prstGeom>
        </p:spPr>
      </p:pic>
      <p:pic>
        <p:nvPicPr>
          <p:cNvPr id="10" name="Resim 9">
            <a:extLst>
              <a:ext uri="{FF2B5EF4-FFF2-40B4-BE49-F238E27FC236}">
                <a16:creationId xmlns:a16="http://schemas.microsoft.com/office/drawing/2014/main" id="{CEE7AC2C-FAE9-4D1A-8BA0-FF9926DEA4F0}"/>
              </a:ext>
            </a:extLst>
          </p:cNvPr>
          <p:cNvPicPr>
            <a:picLocks noChangeAspect="1"/>
          </p:cNvPicPr>
          <p:nvPr/>
        </p:nvPicPr>
        <p:blipFill>
          <a:blip r:embed="rId6"/>
          <a:stretch>
            <a:fillRect/>
          </a:stretch>
        </p:blipFill>
        <p:spPr>
          <a:xfrm>
            <a:off x="10670772" y="18015386"/>
            <a:ext cx="3593465" cy="2538712"/>
          </a:xfrm>
          <a:prstGeom prst="rect">
            <a:avLst/>
          </a:prstGeom>
        </p:spPr>
      </p:pic>
      <p:pic>
        <p:nvPicPr>
          <p:cNvPr id="11" name="Resim 10">
            <a:extLst>
              <a:ext uri="{FF2B5EF4-FFF2-40B4-BE49-F238E27FC236}">
                <a16:creationId xmlns:a16="http://schemas.microsoft.com/office/drawing/2014/main" id="{7E6AA5EA-21F4-473D-B740-57A998C4FDD1}"/>
              </a:ext>
            </a:extLst>
          </p:cNvPr>
          <p:cNvPicPr>
            <a:picLocks noChangeAspect="1"/>
          </p:cNvPicPr>
          <p:nvPr/>
        </p:nvPicPr>
        <p:blipFill>
          <a:blip r:embed="rId7"/>
          <a:stretch>
            <a:fillRect/>
          </a:stretch>
        </p:blipFill>
        <p:spPr>
          <a:xfrm>
            <a:off x="5358258" y="17873249"/>
            <a:ext cx="4333979" cy="2441574"/>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836</Words>
  <Application>Microsoft Office PowerPoint</Application>
  <PresentationFormat>Özel</PresentationFormat>
  <Paragraphs>55</Paragraphs>
  <Slides>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vt:i4>
      </vt:variant>
    </vt:vector>
  </HeadingPairs>
  <TitlesOfParts>
    <vt:vector size="6" baseType="lpstr">
      <vt:lpstr>Arial</vt:lpstr>
      <vt:lpstr>DejaVu Sans</vt:lpstr>
      <vt:lpstr>StarSymbol</vt:lpstr>
      <vt:lpstr>Ubuntu</vt:lpstr>
      <vt:lpstr>Office Theme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bengi</dc:creator>
  <cp:lastModifiedBy>Bengi Günay</cp:lastModifiedBy>
  <cp:revision>14</cp:revision>
  <dcterms:modified xsi:type="dcterms:W3CDTF">2018-05-27T19:52:33Z</dcterms:modified>
</cp:coreProperties>
</file>