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21383625"/>
  <p:notesSz cx="7772400" cy="10058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45"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1079640" y="5195160"/>
            <a:ext cx="12959640" cy="5716440"/>
          </a:xfrm>
          <a:prstGeom prst="rect">
            <a:avLst/>
          </a:prstGeom>
        </p:spPr>
        <p:txBody>
          <a:bodyPr wrap="none" lIns="0" tIns="0" rIns="0" bIns="0"/>
          <a:lstStyle/>
          <a:p>
            <a:endParaRPr/>
          </a:p>
        </p:txBody>
      </p:sp>
      <p:sp>
        <p:nvSpPr>
          <p:cNvPr id="28" name="PlaceHolder 3"/>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0"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1"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32"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
        <p:nvSpPr>
          <p:cNvPr id="33" name="PlaceHolder 5"/>
          <p:cNvSpPr>
            <a:spLocks noGrp="1"/>
          </p:cNvSpPr>
          <p:nvPr>
            <p:ph type="body"/>
          </p:nvPr>
        </p:nvSpPr>
        <p:spPr>
          <a:xfrm>
            <a:off x="1079640" y="11454840"/>
            <a:ext cx="6324120" cy="57164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3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36"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6" name="PlaceHolder 2"/>
          <p:cNvSpPr>
            <a:spLocks noGrp="1"/>
          </p:cNvSpPr>
          <p:nvPr>
            <p:ph type="subTitle"/>
          </p:nvPr>
        </p:nvSpPr>
        <p:spPr>
          <a:xfrm>
            <a:off x="1079640" y="5195160"/>
            <a:ext cx="12959640" cy="119854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8" name="PlaceHolder 2"/>
          <p:cNvSpPr>
            <a:spLocks noGrp="1"/>
          </p:cNvSpPr>
          <p:nvPr>
            <p:ph type="body"/>
          </p:nvPr>
        </p:nvSpPr>
        <p:spPr>
          <a:xfrm>
            <a:off x="1079640" y="5195160"/>
            <a:ext cx="12959640" cy="119851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11" name="PlaceHolder 3"/>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079640" y="1182960"/>
            <a:ext cx="12959640" cy="159973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5"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16" name="PlaceHolder 3"/>
          <p:cNvSpPr>
            <a:spLocks noGrp="1"/>
          </p:cNvSpPr>
          <p:nvPr>
            <p:ph type="body"/>
          </p:nvPr>
        </p:nvSpPr>
        <p:spPr>
          <a:xfrm>
            <a:off x="1079640" y="11454840"/>
            <a:ext cx="6324120" cy="5716440"/>
          </a:xfrm>
          <a:prstGeom prst="rect">
            <a:avLst/>
          </a:prstGeom>
        </p:spPr>
        <p:txBody>
          <a:bodyPr wrap="none" lIns="0" tIns="0" rIns="0" bIns="0"/>
          <a:lstStyle/>
          <a:p>
            <a:endParaRPr/>
          </a:p>
        </p:txBody>
      </p:sp>
      <p:sp>
        <p:nvSpPr>
          <p:cNvPr id="17" name="PlaceHolder 4"/>
          <p:cNvSpPr>
            <a:spLocks noGrp="1"/>
          </p:cNvSpPr>
          <p:nvPr>
            <p:ph type="body"/>
          </p:nvPr>
        </p:nvSpPr>
        <p:spPr>
          <a:xfrm>
            <a:off x="7720200" y="5195160"/>
            <a:ext cx="6324120" cy="119851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19" name="PlaceHolder 2"/>
          <p:cNvSpPr>
            <a:spLocks noGrp="1"/>
          </p:cNvSpPr>
          <p:nvPr>
            <p:ph type="body"/>
          </p:nvPr>
        </p:nvSpPr>
        <p:spPr>
          <a:xfrm>
            <a:off x="1079640" y="5195160"/>
            <a:ext cx="6324120" cy="11985120"/>
          </a:xfrm>
          <a:prstGeom prst="rect">
            <a:avLst/>
          </a:prstGeom>
        </p:spPr>
        <p:txBody>
          <a:bodyPr wrap="none" lIns="0" tIns="0" rIns="0" bIns="0"/>
          <a:lstStyle/>
          <a:p>
            <a:endParaRPr/>
          </a:p>
        </p:txBody>
      </p:sp>
      <p:sp>
        <p:nvSpPr>
          <p:cNvPr id="20"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1" name="PlaceHolder 4"/>
          <p:cNvSpPr>
            <a:spLocks noGrp="1"/>
          </p:cNvSpPr>
          <p:nvPr>
            <p:ph type="body"/>
          </p:nvPr>
        </p:nvSpPr>
        <p:spPr>
          <a:xfrm>
            <a:off x="7720200" y="11454840"/>
            <a:ext cx="6324120" cy="57164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79640" y="1182960"/>
            <a:ext cx="12959640" cy="3450240"/>
          </a:xfrm>
          <a:prstGeom prst="rect">
            <a:avLst/>
          </a:prstGeom>
        </p:spPr>
        <p:txBody>
          <a:bodyPr wrap="none" lIns="0" tIns="0" rIns="0" bIns="0" anchor="ctr"/>
          <a:lstStyle/>
          <a:p>
            <a:pPr algn="ctr"/>
            <a:endParaRPr/>
          </a:p>
        </p:txBody>
      </p:sp>
      <p:sp>
        <p:nvSpPr>
          <p:cNvPr id="23" name="PlaceHolder 2"/>
          <p:cNvSpPr>
            <a:spLocks noGrp="1"/>
          </p:cNvSpPr>
          <p:nvPr>
            <p:ph type="body"/>
          </p:nvPr>
        </p:nvSpPr>
        <p:spPr>
          <a:xfrm>
            <a:off x="1079640" y="5195160"/>
            <a:ext cx="6324120" cy="5716440"/>
          </a:xfrm>
          <a:prstGeom prst="rect">
            <a:avLst/>
          </a:prstGeom>
        </p:spPr>
        <p:txBody>
          <a:bodyPr wrap="none" lIns="0" tIns="0" rIns="0" bIns="0"/>
          <a:lstStyle/>
          <a:p>
            <a:endParaRPr/>
          </a:p>
        </p:txBody>
      </p:sp>
      <p:sp>
        <p:nvSpPr>
          <p:cNvPr id="24" name="PlaceHolder 3"/>
          <p:cNvSpPr>
            <a:spLocks noGrp="1"/>
          </p:cNvSpPr>
          <p:nvPr>
            <p:ph type="body"/>
          </p:nvPr>
        </p:nvSpPr>
        <p:spPr>
          <a:xfrm>
            <a:off x="7720200" y="5195160"/>
            <a:ext cx="6324120" cy="5716440"/>
          </a:xfrm>
          <a:prstGeom prst="rect">
            <a:avLst/>
          </a:prstGeom>
        </p:spPr>
        <p:txBody>
          <a:bodyPr wrap="none" lIns="0" tIns="0" rIns="0" bIns="0"/>
          <a:lstStyle/>
          <a:p>
            <a:endParaRPr/>
          </a:p>
        </p:txBody>
      </p:sp>
      <p:sp>
        <p:nvSpPr>
          <p:cNvPr id="25" name="PlaceHolder 4"/>
          <p:cNvSpPr>
            <a:spLocks noGrp="1"/>
          </p:cNvSpPr>
          <p:nvPr>
            <p:ph type="body"/>
          </p:nvPr>
        </p:nvSpPr>
        <p:spPr>
          <a:xfrm>
            <a:off x="1079640" y="11454840"/>
            <a:ext cx="12959640" cy="57164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1079640" y="1182960"/>
            <a:ext cx="12959640" cy="3449880"/>
          </a:xfrm>
          <a:prstGeom prst="rect">
            <a:avLst/>
          </a:prstGeom>
        </p:spPr>
        <p:txBody>
          <a:bodyPr wrap="none" lIns="0" tIns="0" rIns="0" bIns="0" anchor="ctr"/>
          <a:lstStyle/>
          <a:p>
            <a:pPr algn="ctr"/>
            <a:r>
              <a:rPr lang="en-US"/>
              <a:t>Click to edit the title text format</a:t>
            </a:r>
            <a:endParaRPr/>
          </a:p>
        </p:txBody>
      </p:sp>
      <p:sp>
        <p:nvSpPr>
          <p:cNvPr id="6" name="PlaceHolder 2"/>
          <p:cNvSpPr>
            <a:spLocks noGrp="1"/>
          </p:cNvSpPr>
          <p:nvPr>
            <p:ph type="body"/>
          </p:nvPr>
        </p:nvSpPr>
        <p:spPr>
          <a:xfrm>
            <a:off x="1079640" y="5195160"/>
            <a:ext cx="12959640" cy="1198512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1079640" y="19184400"/>
            <a:ext cx="3354840" cy="1424880"/>
          </a:xfrm>
          <a:prstGeom prst="rect">
            <a:avLst/>
          </a:prstGeom>
        </p:spPr>
        <p:txBody>
          <a:bodyPr wrap="none" lIns="0" tIns="0" rIns="0" bIns="0"/>
          <a:lstStyle/>
          <a:p>
            <a:r>
              <a:rPr lang="en-US" sz="1400"/>
              <a:t>&lt;date/time&gt;</a:t>
            </a:r>
            <a:endParaRPr/>
          </a:p>
        </p:txBody>
      </p:sp>
      <p:sp>
        <p:nvSpPr>
          <p:cNvPr id="3" name="PlaceHolder 4"/>
          <p:cNvSpPr>
            <a:spLocks noGrp="1"/>
          </p:cNvSpPr>
          <p:nvPr>
            <p:ph type="ftr"/>
          </p:nvPr>
        </p:nvSpPr>
        <p:spPr>
          <a:xfrm>
            <a:off x="5284440" y="19184400"/>
            <a:ext cx="4564080" cy="1424880"/>
          </a:xfrm>
          <a:prstGeom prst="rect">
            <a:avLst/>
          </a:prstGeom>
        </p:spPr>
        <p:txBody>
          <a:bodyPr wrap="none" lIns="0" tIns="0" rIns="0" bIns="0"/>
          <a:lstStyle/>
          <a:p>
            <a:pPr algn="ctr"/>
            <a:r>
              <a:rPr lang="en-US" sz="1400"/>
              <a:t>&lt;footer&gt;</a:t>
            </a:r>
            <a:endParaRPr/>
          </a:p>
        </p:txBody>
      </p:sp>
      <p:sp>
        <p:nvSpPr>
          <p:cNvPr id="4" name="PlaceHolder 5"/>
          <p:cNvSpPr>
            <a:spLocks noGrp="1"/>
          </p:cNvSpPr>
          <p:nvPr>
            <p:ph type="sldNum"/>
          </p:nvPr>
        </p:nvSpPr>
        <p:spPr>
          <a:xfrm>
            <a:off x="10684440" y="19184400"/>
            <a:ext cx="3354840" cy="1424880"/>
          </a:xfrm>
          <a:prstGeom prst="rect">
            <a:avLst/>
          </a:prstGeom>
        </p:spPr>
        <p:txBody>
          <a:bodyPr wrap="none" lIns="0" tIns="0" rIns="0" bIns="0"/>
          <a:lstStyle/>
          <a:p>
            <a:pPr algn="r"/>
            <a:fld id="{26E22631-9A9D-45B6-B1D0-1BDAC3C9CBF9}" type="slidenum">
              <a:rPr lang="en-US" sz="1400"/>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37" name="CustomShape 1"/>
          <p:cNvSpPr/>
          <p:nvPr/>
        </p:nvSpPr>
        <p:spPr>
          <a:xfrm>
            <a:off x="360000" y="360000"/>
            <a:ext cx="14400000" cy="3240000"/>
          </a:xfrm>
          <a:prstGeom prst="rect">
            <a:avLst/>
          </a:prstGeom>
          <a:solidFill>
            <a:srgbClr val="E6E6E6"/>
          </a:solidFill>
          <a:ln>
            <a:solidFill>
              <a:srgbClr val="C5000B"/>
            </a:solidFill>
          </a:ln>
        </p:spPr>
        <p:txBody>
          <a:bodyPr wrap="none" lIns="90000" tIns="45000" rIns="90000" bIns="45000" anchor="ctr"/>
          <a:lstStyle/>
          <a:p>
            <a:pPr algn="ctr"/>
            <a:r>
              <a:rPr lang="tr-TR" sz="3600" b="1" dirty="0">
                <a:solidFill>
                  <a:srgbClr val="C5000B"/>
                </a:solidFill>
                <a:latin typeface="Ubuntu"/>
              </a:rPr>
              <a:t>DEVELOPMENT OF A KARAOKE APPLICATION FOR </a:t>
            </a:r>
          </a:p>
          <a:p>
            <a:pPr algn="ctr"/>
            <a:r>
              <a:rPr lang="tr-TR" sz="3600" b="1" dirty="0">
                <a:solidFill>
                  <a:srgbClr val="C5000B"/>
                </a:solidFill>
                <a:latin typeface="Ubuntu"/>
              </a:rPr>
              <a:t>LANGUAGE LEARNING</a:t>
            </a:r>
            <a:endParaRPr dirty="0"/>
          </a:p>
          <a:p>
            <a:pPr algn="ctr"/>
            <a:r>
              <a:rPr lang="tr-TR" sz="3000" dirty="0">
                <a:latin typeface="Ubuntu"/>
              </a:rPr>
              <a:t>Mehmet Ali BEKERECİ </a:t>
            </a:r>
            <a:r>
              <a:rPr lang="en-US" sz="3000" dirty="0">
                <a:latin typeface="Ubuntu"/>
              </a:rPr>
              <a:t>– </a:t>
            </a:r>
            <a:r>
              <a:rPr lang="tr-TR" sz="3000" dirty="0">
                <a:latin typeface="Ubuntu"/>
              </a:rPr>
              <a:t>Ege Naz ALARSLAN </a:t>
            </a:r>
            <a:r>
              <a:rPr lang="en-US" sz="3000" dirty="0">
                <a:solidFill>
                  <a:prstClr val="black"/>
                </a:solidFill>
                <a:latin typeface="Ubuntu"/>
              </a:rPr>
              <a:t>–</a:t>
            </a:r>
            <a:r>
              <a:rPr lang="tr-TR" sz="3000" dirty="0">
                <a:solidFill>
                  <a:prstClr val="black"/>
                </a:solidFill>
                <a:latin typeface="Ubuntu"/>
              </a:rPr>
              <a:t> Tolga KARAMAN</a:t>
            </a:r>
            <a:endParaRPr dirty="0"/>
          </a:p>
          <a:p>
            <a:pPr algn="ctr"/>
            <a:r>
              <a:rPr lang="en-US" sz="3000" dirty="0">
                <a:solidFill>
                  <a:srgbClr val="000000"/>
                </a:solidFill>
                <a:latin typeface="Ubuntu"/>
                <a:ea typeface="Times New Roman"/>
              </a:rPr>
              <a:t>Assist. Prof. Dr. A. </a:t>
            </a:r>
            <a:r>
              <a:rPr lang="en-US" sz="3000" dirty="0" err="1">
                <a:solidFill>
                  <a:srgbClr val="000000"/>
                </a:solidFill>
                <a:latin typeface="Ubuntu"/>
                <a:ea typeface="Times New Roman"/>
              </a:rPr>
              <a:t>Nurdan</a:t>
            </a:r>
            <a:r>
              <a:rPr lang="en-US" sz="3000" dirty="0">
                <a:solidFill>
                  <a:srgbClr val="000000"/>
                </a:solidFill>
                <a:latin typeface="Ubuntu"/>
                <a:ea typeface="Times New Roman"/>
              </a:rPr>
              <a:t> Saran</a:t>
            </a:r>
            <a:endParaRPr dirty="0"/>
          </a:p>
          <a:p>
            <a:pPr algn="ctr"/>
            <a:r>
              <a:rPr lang="en-US" sz="3000" b="1" dirty="0" err="1">
                <a:solidFill>
                  <a:srgbClr val="C5000B"/>
                </a:solidFill>
                <a:latin typeface="Ubuntu"/>
              </a:rPr>
              <a:t>Çankaya</a:t>
            </a:r>
            <a:r>
              <a:rPr lang="en-US" sz="3000" b="1" dirty="0">
                <a:solidFill>
                  <a:srgbClr val="C5000B"/>
                </a:solidFill>
                <a:latin typeface="Ubuntu"/>
              </a:rPr>
              <a:t> University, Department of Computer Engineering</a:t>
            </a:r>
            <a:endParaRPr dirty="0"/>
          </a:p>
        </p:txBody>
      </p:sp>
      <p:pic>
        <p:nvPicPr>
          <p:cNvPr id="38" name="Resim 37"/>
          <p:cNvPicPr/>
          <p:nvPr/>
        </p:nvPicPr>
        <p:blipFill>
          <a:blip r:embed="rId2"/>
          <a:stretch>
            <a:fillRect/>
          </a:stretch>
        </p:blipFill>
        <p:spPr>
          <a:xfrm>
            <a:off x="576000" y="576000"/>
            <a:ext cx="2160000" cy="2160000"/>
          </a:xfrm>
          <a:prstGeom prst="rect">
            <a:avLst/>
          </a:prstGeom>
        </p:spPr>
      </p:pic>
      <p:pic>
        <p:nvPicPr>
          <p:cNvPr id="39" name="Resim 38"/>
          <p:cNvPicPr/>
          <p:nvPr/>
        </p:nvPicPr>
        <p:blipFill>
          <a:blip r:embed="rId3"/>
          <a:stretch>
            <a:fillRect/>
          </a:stretch>
        </p:blipFill>
        <p:spPr>
          <a:xfrm>
            <a:off x="12384000" y="576000"/>
            <a:ext cx="2160000" cy="2160000"/>
          </a:xfrm>
          <a:prstGeom prst="rect">
            <a:avLst/>
          </a:prstGeom>
        </p:spPr>
      </p:pic>
      <p:sp>
        <p:nvSpPr>
          <p:cNvPr id="40" name="CustomShape 2"/>
          <p:cNvSpPr/>
          <p:nvPr/>
        </p:nvSpPr>
        <p:spPr>
          <a:xfrm>
            <a:off x="360000" y="3960000"/>
            <a:ext cx="4572000" cy="614412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Abstract</a:t>
            </a:r>
            <a:endParaRPr lang="tr-TR" sz="3000" b="1" dirty="0">
              <a:solidFill>
                <a:srgbClr val="C5000B"/>
              </a:solidFill>
            </a:endParaRPr>
          </a:p>
          <a:p>
            <a:pPr algn="ctr"/>
            <a:endParaRPr dirty="0"/>
          </a:p>
          <a:p>
            <a:pPr algn="just"/>
            <a:r>
              <a:rPr lang="en-US" dirty="0">
                <a:latin typeface="Ubuntu"/>
              </a:rPr>
              <a:t>Karaoke is an application that is used for entertainment. In karaoke, although scoring seems based on the rate of singing song correctly, scoring is calculated according to whether the sound signals such as peaks and pit areas in the spectrum, match or not in the coding part. In the Karaoke which is our senior project, is an application that based on the correct pronunciation of the words during singing and score is designated according to these words, different from other karaoke applications. Aim of this karaoke application is teaching English to the children who are pre-kindergarten level or elementary school level.</a:t>
            </a:r>
          </a:p>
          <a:p>
            <a:pPr algn="just"/>
            <a:endParaRPr lang="en-US" dirty="0">
              <a:latin typeface="Ubuntu"/>
            </a:endParaRPr>
          </a:p>
          <a:p>
            <a:pPr algn="just"/>
            <a:r>
              <a:rPr lang="en-US" dirty="0">
                <a:latin typeface="Ubuntu"/>
              </a:rPr>
              <a:t>Key words: Karaoke, Speech Recognition, Correct Pronunciation</a:t>
            </a:r>
            <a:endParaRPr dirty="0">
              <a:latin typeface="Ubuntu"/>
            </a:endParaRPr>
          </a:p>
        </p:txBody>
      </p:sp>
      <p:sp>
        <p:nvSpPr>
          <p:cNvPr id="41" name="CustomShape 3"/>
          <p:cNvSpPr/>
          <p:nvPr/>
        </p:nvSpPr>
        <p:spPr>
          <a:xfrm>
            <a:off x="5273675" y="12828473"/>
            <a:ext cx="4572000" cy="3967552"/>
          </a:xfrm>
          <a:prstGeom prst="rect">
            <a:avLst/>
          </a:prstGeom>
          <a:solidFill>
            <a:srgbClr val="E6E6E6"/>
          </a:solidFill>
          <a:ln>
            <a:solidFill>
              <a:srgbClr val="C5000B"/>
            </a:solidFill>
          </a:ln>
        </p:spPr>
        <p:txBody>
          <a:bodyPr/>
          <a:lstStyle/>
          <a:p>
            <a:endParaRPr lang="tr-TR" dirty="0"/>
          </a:p>
        </p:txBody>
      </p:sp>
      <p:sp>
        <p:nvSpPr>
          <p:cNvPr id="42" name="CustomShape 4"/>
          <p:cNvSpPr/>
          <p:nvPr/>
        </p:nvSpPr>
        <p:spPr>
          <a:xfrm>
            <a:off x="359351" y="10439399"/>
            <a:ext cx="4572000" cy="10584225"/>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Introduction</a:t>
            </a:r>
            <a:endParaRPr dirty="0"/>
          </a:p>
          <a:p>
            <a:pPr algn="just"/>
            <a:endParaRPr lang="en-US" dirty="0">
              <a:latin typeface="Ubuntu"/>
            </a:endParaRPr>
          </a:p>
          <a:p>
            <a:pPr algn="just"/>
            <a:r>
              <a:rPr lang="en-US" dirty="0">
                <a:latin typeface="Ubuntu"/>
              </a:rPr>
              <a:t>Pronunciation of same word or sentence will not give same digital signals phonetic identity which is theoretical in practice, the speech-sounds produced by human beings do no more than approximate to this ideal to a greater or less degree, pitch which is perceptual property of sounds, speaker, microphone and environment. Although this issue shows the difficulty of speech recognition, we have </a:t>
            </a:r>
            <a:r>
              <a:rPr lang="tr-TR" dirty="0" err="1">
                <a:latin typeface="Ubuntu"/>
              </a:rPr>
              <a:t>tried</a:t>
            </a:r>
            <a:r>
              <a:rPr lang="tr-TR" dirty="0">
                <a:latin typeface="Ubuntu"/>
              </a:rPr>
              <a:t> </a:t>
            </a:r>
            <a:r>
              <a:rPr lang="tr-TR" dirty="0" err="1">
                <a:latin typeface="Ubuntu"/>
              </a:rPr>
              <a:t>to</a:t>
            </a:r>
            <a:r>
              <a:rPr lang="tr-TR" dirty="0">
                <a:latin typeface="Ubuntu"/>
              </a:rPr>
              <a:t> </a:t>
            </a:r>
            <a:r>
              <a:rPr lang="tr-TR" dirty="0" err="1">
                <a:latin typeface="Ubuntu"/>
              </a:rPr>
              <a:t>reduce</a:t>
            </a:r>
            <a:r>
              <a:rPr lang="tr-TR" dirty="0">
                <a:latin typeface="Ubuntu"/>
              </a:rPr>
              <a:t> </a:t>
            </a:r>
            <a:r>
              <a:rPr lang="en-US" dirty="0">
                <a:latin typeface="Ubuntu"/>
              </a:rPr>
              <a:t>this issue with using that CMU Sphinx API for speech recognizing and Java programming language for integration and implementation of these API and method in the our karaoke application.</a:t>
            </a:r>
            <a:r>
              <a:rPr lang="tr-TR" dirty="0">
                <a:latin typeface="Ubuntu"/>
              </a:rPr>
              <a:t> </a:t>
            </a:r>
          </a:p>
          <a:p>
            <a:pPr algn="just"/>
            <a:endParaRPr lang="tr-TR" dirty="0">
              <a:latin typeface="Ubuntu"/>
            </a:endParaRPr>
          </a:p>
          <a:p>
            <a:pPr algn="just"/>
            <a:r>
              <a:rPr lang="en-US" dirty="0">
                <a:latin typeface="Ubuntu"/>
              </a:rPr>
              <a:t>In order to calculate score for each song, we deem suitable to compare original lyric with text that created from recorded sound in real</a:t>
            </a:r>
            <a:r>
              <a:rPr lang="tr-TR" dirty="0">
                <a:latin typeface="Ubuntu"/>
              </a:rPr>
              <a:t>-</a:t>
            </a:r>
            <a:r>
              <a:rPr lang="en-US" dirty="0">
                <a:latin typeface="Ubuntu"/>
              </a:rPr>
              <a:t>time. For this purpose, we </a:t>
            </a:r>
            <a:r>
              <a:rPr lang="tr-TR" dirty="0" err="1">
                <a:latin typeface="Ubuntu"/>
              </a:rPr>
              <a:t>have</a:t>
            </a:r>
            <a:r>
              <a:rPr lang="tr-TR" dirty="0">
                <a:latin typeface="Ubuntu"/>
              </a:rPr>
              <a:t> </a:t>
            </a:r>
            <a:r>
              <a:rPr lang="en-US" dirty="0">
                <a:latin typeface="Ubuntu"/>
              </a:rPr>
              <a:t>decide</a:t>
            </a:r>
            <a:r>
              <a:rPr lang="tr-TR" dirty="0">
                <a:latin typeface="Ubuntu"/>
              </a:rPr>
              <a:t>d</a:t>
            </a:r>
            <a:r>
              <a:rPr lang="en-US" dirty="0">
                <a:latin typeface="Ubuntu"/>
              </a:rPr>
              <a:t> to use Sphinx4 libraries for approaching the real-time solution for our goal. Despite the fact that Sphinx libraries can recognize the speech, it cannot specify some data for displaying the specific values for specific time of starting the sound or song etc. Therefore, in order to handle the sound process period successfully and calculate and use valid data for specific time, we decided to use Java Speech libraries with Sphinx libraries.</a:t>
            </a:r>
            <a:endParaRPr lang="tr-TR" dirty="0">
              <a:latin typeface="Ubuntu"/>
            </a:endParaRPr>
          </a:p>
        </p:txBody>
      </p:sp>
      <p:sp>
        <p:nvSpPr>
          <p:cNvPr id="43" name="CustomShape 5"/>
          <p:cNvSpPr/>
          <p:nvPr/>
        </p:nvSpPr>
        <p:spPr>
          <a:xfrm>
            <a:off x="5273675" y="3960000"/>
            <a:ext cx="4572000" cy="8460600"/>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Solution</a:t>
            </a:r>
            <a:endParaRPr dirty="0"/>
          </a:p>
          <a:p>
            <a:endParaRPr dirty="0"/>
          </a:p>
          <a:p>
            <a:pPr algn="just"/>
            <a:r>
              <a:rPr lang="en-US" dirty="0">
                <a:solidFill>
                  <a:srgbClr val="000000"/>
                </a:solidFill>
                <a:latin typeface="Ubuntu"/>
                <a:ea typeface="Times New Roman"/>
              </a:rPr>
              <a:t>This application consists of three main parts which are displaying lyrics in the screen, recording singer's voice and operate with that sound, displaying the score table. In the part of displaying lyrics to the screen in the application, user will select singer from singer list and select a song in the playlist that they’ve chosen and managed. After that, application will open karaoke panel for singer to see the lyrics of song. In the recording singer's voice and operate with that sound part of the application, singer will sing the song that she/he had chosen earlier, by using microphone simultaneously with the screen that shows lyrics of the song and application will record singer's voice and start examining that sound. After the examination of the sound, application will calculate the success rate of similarity between original song and singer's voice and send the details of success to the score table. In the part of displaying the score table in the application, user can see the details of success rate which consist of percentage of similarity and number of words that match with the original song, which song that user sing, which </a:t>
            </a:r>
            <a:r>
              <a:rPr lang="tr-TR" dirty="0" err="1">
                <a:solidFill>
                  <a:srgbClr val="000000"/>
                </a:solidFill>
                <a:latin typeface="Ubuntu"/>
                <a:ea typeface="Times New Roman"/>
              </a:rPr>
              <a:t>singer</a:t>
            </a:r>
            <a:r>
              <a:rPr lang="tr-TR" dirty="0">
                <a:solidFill>
                  <a:srgbClr val="000000"/>
                </a:solidFill>
                <a:latin typeface="Ubuntu"/>
                <a:ea typeface="Times New Roman"/>
              </a:rPr>
              <a:t> </a:t>
            </a:r>
            <a:r>
              <a:rPr lang="en-US" dirty="0">
                <a:solidFill>
                  <a:srgbClr val="000000"/>
                </a:solidFill>
                <a:latin typeface="Ubuntu"/>
                <a:ea typeface="Times New Roman"/>
              </a:rPr>
              <a:t>sing a song, and date. </a:t>
            </a:r>
            <a:endParaRPr dirty="0"/>
          </a:p>
        </p:txBody>
      </p:sp>
      <p:sp>
        <p:nvSpPr>
          <p:cNvPr id="44" name="CustomShape 6"/>
          <p:cNvSpPr/>
          <p:nvPr/>
        </p:nvSpPr>
        <p:spPr>
          <a:xfrm>
            <a:off x="5290702" y="17203898"/>
            <a:ext cx="4572000" cy="3819726"/>
          </a:xfrm>
          <a:prstGeom prst="rect">
            <a:avLst/>
          </a:prstGeom>
          <a:solidFill>
            <a:srgbClr val="E6E6E6"/>
          </a:solidFill>
          <a:ln>
            <a:solidFill>
              <a:srgbClr val="C5000B"/>
            </a:solidFill>
          </a:ln>
        </p:spPr>
        <p:txBody>
          <a:bodyPr lIns="90000" tIns="45000" rIns="90000" bIns="45000"/>
          <a:lstStyle/>
          <a:p>
            <a:pPr algn="ctr"/>
            <a:endParaRPr dirty="0"/>
          </a:p>
          <a:p>
            <a:endParaRPr dirty="0"/>
          </a:p>
        </p:txBody>
      </p:sp>
      <p:sp>
        <p:nvSpPr>
          <p:cNvPr id="45" name="CustomShape 7"/>
          <p:cNvSpPr/>
          <p:nvPr/>
        </p:nvSpPr>
        <p:spPr>
          <a:xfrm>
            <a:off x="10133491" y="9448217"/>
            <a:ext cx="4572000" cy="5631546"/>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latin typeface="Ubuntu"/>
              </a:rPr>
              <a:t>Results &amp; Conclusion</a:t>
            </a:r>
            <a:endParaRPr lang="tr-TR" sz="3000" b="1" dirty="0">
              <a:solidFill>
                <a:srgbClr val="C5000B"/>
              </a:solidFill>
              <a:latin typeface="Ubuntu"/>
            </a:endParaRPr>
          </a:p>
          <a:p>
            <a:pPr algn="ctr"/>
            <a:endParaRPr dirty="0"/>
          </a:p>
          <a:p>
            <a:pPr algn="just"/>
            <a:r>
              <a:rPr lang="en-US" dirty="0">
                <a:latin typeface="Ubuntu"/>
              </a:rPr>
              <a:t>In conclusion, we have created karaoke application that is based on the natural language learning process and to teach English to children who are kindergarten level and elementary school level.</a:t>
            </a:r>
            <a:endParaRPr lang="tr-TR" dirty="0">
              <a:latin typeface="Ubuntu"/>
            </a:endParaRPr>
          </a:p>
          <a:p>
            <a:pPr algn="just"/>
            <a:endParaRPr lang="tr-TR" dirty="0">
              <a:latin typeface="Ubuntu"/>
            </a:endParaRPr>
          </a:p>
          <a:p>
            <a:pPr algn="just"/>
            <a:r>
              <a:rPr lang="en-US" dirty="0">
                <a:latin typeface="Ubuntu"/>
              </a:rPr>
              <a:t>For developing this project, we have done in-depth investigation about related works, usable tools, usable source and programming language. We have analyzed the karaoke applications used nowadays and methods of speech recognizing needed to control the correct pronunciation. As a consequence of these research, we have learned new concepts about computer science like that Sphinx libraries, Java programming language and their integration.</a:t>
            </a:r>
            <a:endParaRPr dirty="0">
              <a:latin typeface="Ubuntu"/>
            </a:endParaRPr>
          </a:p>
        </p:txBody>
      </p:sp>
      <p:sp>
        <p:nvSpPr>
          <p:cNvPr id="46" name="CustomShape 8"/>
          <p:cNvSpPr/>
          <p:nvPr/>
        </p:nvSpPr>
        <p:spPr>
          <a:xfrm>
            <a:off x="10133491" y="15351720"/>
            <a:ext cx="4572000" cy="1907352"/>
          </a:xfrm>
          <a:prstGeom prst="rect">
            <a:avLst/>
          </a:prstGeom>
          <a:solidFill>
            <a:srgbClr val="E6E6E6"/>
          </a:solidFill>
          <a:ln>
            <a:solidFill>
              <a:srgbClr val="C5000B"/>
            </a:solidFill>
          </a:ln>
        </p:spPr>
        <p:txBody>
          <a:bodyPr lIns="90000" tIns="45000" rIns="90000" bIns="45000"/>
          <a:lstStyle/>
          <a:p>
            <a:pPr algn="ctr"/>
            <a:r>
              <a:rPr lang="en-US" sz="3000" b="1" dirty="0">
                <a:solidFill>
                  <a:srgbClr val="C5000B"/>
                </a:solidFill>
              </a:rPr>
              <a:t>Acknowledgement</a:t>
            </a:r>
            <a:endParaRPr dirty="0"/>
          </a:p>
          <a:p>
            <a:pPr algn="just"/>
            <a:endParaRPr dirty="0"/>
          </a:p>
          <a:p>
            <a:pPr algn="just"/>
            <a:r>
              <a:rPr lang="en-US" dirty="0">
                <a:solidFill>
                  <a:srgbClr val="000000"/>
                </a:solidFill>
                <a:latin typeface="Ubuntu"/>
                <a:ea typeface="Times New Roman"/>
              </a:rPr>
              <a:t>We are grateful to Assist. Prof. Dr. A. </a:t>
            </a:r>
            <a:r>
              <a:rPr lang="en-US" dirty="0" err="1">
                <a:solidFill>
                  <a:srgbClr val="000000"/>
                </a:solidFill>
                <a:latin typeface="Ubuntu"/>
                <a:ea typeface="Times New Roman"/>
              </a:rPr>
              <a:t>Nurdan</a:t>
            </a:r>
            <a:r>
              <a:rPr lang="en-US" dirty="0">
                <a:solidFill>
                  <a:srgbClr val="000000"/>
                </a:solidFill>
                <a:latin typeface="Ubuntu"/>
                <a:ea typeface="Times New Roman"/>
              </a:rPr>
              <a:t> Saran due to helping to us in every steps of our project.</a:t>
            </a:r>
            <a:endParaRPr dirty="0">
              <a:latin typeface="Ubuntu"/>
            </a:endParaRPr>
          </a:p>
        </p:txBody>
      </p:sp>
      <p:sp>
        <p:nvSpPr>
          <p:cNvPr id="47" name="CustomShape 9"/>
          <p:cNvSpPr/>
          <p:nvPr/>
        </p:nvSpPr>
        <p:spPr>
          <a:xfrm>
            <a:off x="10119910" y="17637464"/>
            <a:ext cx="4572000" cy="3386160"/>
          </a:xfrm>
          <a:prstGeom prst="rect">
            <a:avLst/>
          </a:prstGeom>
          <a:solidFill>
            <a:srgbClr val="E6E6E6"/>
          </a:solidFill>
          <a:ln>
            <a:solidFill>
              <a:srgbClr val="C5000B"/>
            </a:solidFill>
          </a:ln>
        </p:spPr>
      </p:sp>
      <p:sp>
        <p:nvSpPr>
          <p:cNvPr id="51" name="CustomShape 11"/>
          <p:cNvSpPr/>
          <p:nvPr/>
        </p:nvSpPr>
        <p:spPr>
          <a:xfrm>
            <a:off x="10133491" y="4033566"/>
            <a:ext cx="4572000" cy="5107800"/>
          </a:xfrm>
          <a:prstGeom prst="rect">
            <a:avLst/>
          </a:prstGeom>
          <a:solidFill>
            <a:srgbClr val="E6E6E6"/>
          </a:solidFill>
          <a:ln>
            <a:solidFill>
              <a:srgbClr val="C5000B"/>
            </a:solidFill>
          </a:ln>
        </p:spPr>
      </p:sp>
      <p:sp>
        <p:nvSpPr>
          <p:cNvPr id="58" name="TextShape 18"/>
          <p:cNvSpPr txBox="1"/>
          <p:nvPr/>
        </p:nvSpPr>
        <p:spPr>
          <a:xfrm>
            <a:off x="5870645" y="20394112"/>
            <a:ext cx="337806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2</a:t>
            </a:r>
            <a:r>
              <a:rPr lang="en-US" sz="2000" b="1" dirty="0">
                <a:solidFill>
                  <a:srgbClr val="C5000B"/>
                </a:solidFill>
              </a:rPr>
              <a:t> – </a:t>
            </a:r>
            <a:r>
              <a:rPr lang="tr-TR" sz="2000" b="1" dirty="0">
                <a:solidFill>
                  <a:srgbClr val="C5000B"/>
                </a:solidFill>
              </a:rPr>
              <a:t>Activity </a:t>
            </a:r>
            <a:r>
              <a:rPr lang="tr-TR" sz="2000" b="1" dirty="0" err="1">
                <a:solidFill>
                  <a:srgbClr val="C5000B"/>
                </a:solidFill>
              </a:rPr>
              <a:t>Diagram</a:t>
            </a:r>
            <a:endParaRPr lang="tr-TR" sz="2000" b="1" dirty="0">
              <a:solidFill>
                <a:srgbClr val="C5000B"/>
              </a:solidFill>
            </a:endParaRPr>
          </a:p>
        </p:txBody>
      </p:sp>
      <p:sp>
        <p:nvSpPr>
          <p:cNvPr id="92" name="TextShape 52"/>
          <p:cNvSpPr txBox="1"/>
          <p:nvPr/>
        </p:nvSpPr>
        <p:spPr>
          <a:xfrm>
            <a:off x="6266915" y="16232558"/>
            <a:ext cx="2585520" cy="373680"/>
          </a:xfrm>
          <a:prstGeom prst="rect">
            <a:avLst/>
          </a:prstGeom>
        </p:spPr>
        <p:txBody>
          <a:bodyPr wrap="none" lIns="90000" tIns="45000" rIns="90000" bIns="45000"/>
          <a:lstStyle/>
          <a:p>
            <a:r>
              <a:rPr lang="en-US" sz="2000" b="1" dirty="0">
                <a:solidFill>
                  <a:srgbClr val="C5000B"/>
                </a:solidFill>
              </a:rPr>
              <a:t>Figure </a:t>
            </a:r>
            <a:r>
              <a:rPr lang="tr-TR" sz="2000" b="1" dirty="0">
                <a:solidFill>
                  <a:srgbClr val="C5000B"/>
                </a:solidFill>
              </a:rPr>
              <a:t>1</a:t>
            </a:r>
            <a:r>
              <a:rPr lang="en-US" sz="2000" b="1" dirty="0">
                <a:solidFill>
                  <a:srgbClr val="C5000B"/>
                </a:solidFill>
              </a:rPr>
              <a:t> – Database</a:t>
            </a:r>
            <a:endParaRPr dirty="0"/>
          </a:p>
        </p:txBody>
      </p:sp>
      <p:sp>
        <p:nvSpPr>
          <p:cNvPr id="93" name="TextShape 53"/>
          <p:cNvSpPr txBox="1"/>
          <p:nvPr/>
        </p:nvSpPr>
        <p:spPr>
          <a:xfrm>
            <a:off x="10654951" y="8610276"/>
            <a:ext cx="3529080" cy="373680"/>
          </a:xfrm>
          <a:prstGeom prst="rect">
            <a:avLst/>
          </a:prstGeom>
        </p:spPr>
        <p:txBody>
          <a:bodyPr wrap="none" lIns="90000" tIns="45000" rIns="90000" bIns="45000"/>
          <a:lstStyle/>
          <a:p>
            <a:r>
              <a:rPr lang="en-US" sz="2000" b="1" dirty="0">
                <a:solidFill>
                  <a:srgbClr val="C5000B"/>
                </a:solidFill>
              </a:rPr>
              <a:t>Figure 3 – Finished Product</a:t>
            </a:r>
            <a:endParaRPr dirty="0"/>
          </a:p>
        </p:txBody>
      </p:sp>
      <p:pic>
        <p:nvPicPr>
          <p:cNvPr id="4" name="Resim 3">
            <a:extLst>
              <a:ext uri="{FF2B5EF4-FFF2-40B4-BE49-F238E27FC236}">
                <a16:creationId xmlns:a16="http://schemas.microsoft.com/office/drawing/2014/main" id="{09566359-5970-43A4-A591-69B65E778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8844" y="12968817"/>
            <a:ext cx="4253573" cy="3123397"/>
          </a:xfrm>
          <a:prstGeom prst="rect">
            <a:avLst/>
          </a:prstGeom>
        </p:spPr>
      </p:pic>
      <p:pic>
        <p:nvPicPr>
          <p:cNvPr id="6" name="Resim 5">
            <a:extLst>
              <a:ext uri="{FF2B5EF4-FFF2-40B4-BE49-F238E27FC236}">
                <a16:creationId xmlns:a16="http://schemas.microsoft.com/office/drawing/2014/main" id="{BC714278-B24F-44EA-9876-4D3B76CDB4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75223" y="17327880"/>
            <a:ext cx="1397418" cy="3033345"/>
          </a:xfrm>
          <a:prstGeom prst="rect">
            <a:avLst/>
          </a:prstGeom>
        </p:spPr>
      </p:pic>
      <p:pic>
        <p:nvPicPr>
          <p:cNvPr id="3" name="Resim 2">
            <a:extLst>
              <a:ext uri="{FF2B5EF4-FFF2-40B4-BE49-F238E27FC236}">
                <a16:creationId xmlns:a16="http://schemas.microsoft.com/office/drawing/2014/main" id="{4DE98586-FF18-4BF5-AA0E-D4AEC16026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3491" y="17637464"/>
            <a:ext cx="4558419" cy="3386160"/>
          </a:xfrm>
          <a:prstGeom prst="rect">
            <a:avLst/>
          </a:prstGeom>
        </p:spPr>
      </p:pic>
      <p:pic>
        <p:nvPicPr>
          <p:cNvPr id="7" name="Resim 6">
            <a:extLst>
              <a:ext uri="{FF2B5EF4-FFF2-40B4-BE49-F238E27FC236}">
                <a16:creationId xmlns:a16="http://schemas.microsoft.com/office/drawing/2014/main" id="{51ECF0A0-6EFF-4176-81D4-10B269193D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7136" y="4179727"/>
            <a:ext cx="4176864" cy="2220080"/>
          </a:xfrm>
          <a:prstGeom prst="rect">
            <a:avLst/>
          </a:prstGeom>
        </p:spPr>
      </p:pic>
      <p:pic>
        <p:nvPicPr>
          <p:cNvPr id="9" name="Resim 8">
            <a:extLst>
              <a:ext uri="{FF2B5EF4-FFF2-40B4-BE49-F238E27FC236}">
                <a16:creationId xmlns:a16="http://schemas.microsoft.com/office/drawing/2014/main" id="{0C4C61F9-C7D6-4B10-A227-5946678FA3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67136" y="6463351"/>
            <a:ext cx="4176864" cy="1903707"/>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733</Words>
  <Application>Microsoft Office PowerPoint</Application>
  <PresentationFormat>Özel</PresentationFormat>
  <Paragraphs>29</Paragraphs>
  <Slides>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DejaVu Sans</vt:lpstr>
      <vt:lpstr>StarSymbol</vt:lpstr>
      <vt:lpstr>Times New Roman</vt:lpstr>
      <vt:lpstr>Ubuntu</vt:lpstr>
      <vt:lpstr>Office Theme</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Ege Naz Alarslan</cp:lastModifiedBy>
  <cp:revision>13</cp:revision>
  <dcterms:modified xsi:type="dcterms:W3CDTF">2018-05-27T20:28:14Z</dcterms:modified>
</cp:coreProperties>
</file>