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17" autoAdjust="0"/>
  </p:normalViewPr>
  <p:slideViewPr>
    <p:cSldViewPr snapToGrid="0">
      <p:cViewPr>
        <p:scale>
          <a:sx n="75" d="100"/>
          <a:sy n="75" d="100"/>
        </p:scale>
        <p:origin x="-656" y="5264"/>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a:solidFill>
                  <a:srgbClr val="C5000B"/>
                </a:solidFill>
                <a:latin typeface="Ubuntu"/>
              </a:rPr>
              <a:t>DEVELOPMENT OF A KARAOKE APPLICATION FOR </a:t>
            </a:r>
          </a:p>
          <a:p>
            <a:pPr algn="ctr"/>
            <a:r>
              <a:rPr lang="tr-TR" sz="3600" b="1" dirty="0">
                <a:solidFill>
                  <a:srgbClr val="C5000B"/>
                </a:solidFill>
                <a:latin typeface="Ubuntu"/>
              </a:rPr>
              <a:t>LANGUAGE LEARNING</a:t>
            </a:r>
            <a:endParaRPr dirty="0"/>
          </a:p>
          <a:p>
            <a:pPr algn="ctr"/>
            <a:r>
              <a:rPr lang="tr-TR" sz="3000" dirty="0">
                <a:latin typeface="Ubuntu"/>
              </a:rPr>
              <a:t>Mehmet Ali BEKERECİ </a:t>
            </a:r>
            <a:r>
              <a:rPr lang="en-US" sz="3000" dirty="0">
                <a:latin typeface="Ubuntu"/>
              </a:rPr>
              <a:t>– </a:t>
            </a:r>
            <a:r>
              <a:rPr lang="tr-TR" sz="3000" dirty="0">
                <a:latin typeface="Ubuntu"/>
              </a:rPr>
              <a:t>Ege Naz ALARSLAN </a:t>
            </a:r>
            <a:r>
              <a:rPr lang="en-US" sz="3000" dirty="0">
                <a:solidFill>
                  <a:prstClr val="black"/>
                </a:solidFill>
                <a:latin typeface="Ubuntu"/>
              </a:rPr>
              <a:t>–</a:t>
            </a:r>
            <a:r>
              <a:rPr lang="tr-TR" sz="3000" dirty="0">
                <a:solidFill>
                  <a:prstClr val="black"/>
                </a:solidFill>
                <a:latin typeface="Ubuntu"/>
              </a:rPr>
              <a:t> Tolga KARAMAN</a:t>
            </a:r>
            <a:endParaRPr dirty="0"/>
          </a:p>
          <a:p>
            <a:pPr algn="ctr"/>
            <a:r>
              <a:rPr lang="en-US" sz="3000" dirty="0">
                <a:solidFill>
                  <a:srgbClr val="000000"/>
                </a:solidFill>
                <a:latin typeface="Ubuntu"/>
                <a:ea typeface="Times New Roman"/>
              </a:rPr>
              <a:t>Assist. Prof. Dr. A. </a:t>
            </a:r>
            <a:r>
              <a:rPr lang="en-US" sz="3000" dirty="0" err="1">
                <a:solidFill>
                  <a:srgbClr val="000000"/>
                </a:solidFill>
                <a:latin typeface="Ubuntu"/>
                <a:ea typeface="Times New Roman"/>
              </a:rPr>
              <a:t>Nurdan</a:t>
            </a:r>
            <a:r>
              <a:rPr lang="en-US" sz="3000" dirty="0">
                <a:solidFill>
                  <a:srgbClr val="000000"/>
                </a:solidFill>
                <a:latin typeface="Ubuntu"/>
                <a:ea typeface="Times New Roman"/>
              </a:rPr>
              <a:t> Saran</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Resim 37"/>
          <p:cNvPicPr/>
          <p:nvPr/>
        </p:nvPicPr>
        <p:blipFill>
          <a:blip r:embed="rId2"/>
          <a:stretch>
            <a:fillRect/>
          </a:stretch>
        </p:blipFill>
        <p:spPr>
          <a:xfrm>
            <a:off x="576000" y="576000"/>
            <a:ext cx="2160000" cy="2160000"/>
          </a:xfrm>
          <a:prstGeom prst="rect">
            <a:avLst/>
          </a:prstGeom>
        </p:spPr>
      </p:pic>
      <p:pic>
        <p:nvPicPr>
          <p:cNvPr id="39" name="Resim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663974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lang="tr-TR" sz="3000" b="1" dirty="0">
              <a:solidFill>
                <a:srgbClr val="C5000B"/>
              </a:solidFill>
            </a:endParaRPr>
          </a:p>
          <a:p>
            <a:pPr algn="ctr">
              <a:lnSpc>
                <a:spcPct val="110000"/>
              </a:lnSpc>
            </a:pPr>
            <a:endParaRPr dirty="0"/>
          </a:p>
          <a:p>
            <a:pPr algn="just">
              <a:lnSpc>
                <a:spcPct val="110000"/>
              </a:lnSpc>
            </a:pPr>
            <a:r>
              <a:rPr lang="en-US" dirty="0">
                <a:latin typeface="Ubuntu"/>
              </a:rPr>
              <a:t>Karaoke is an application that is used for entertainment. In karaoke, although scoring seems based on the rate of the singing song correctly</a:t>
            </a:r>
            <a:r>
              <a:rPr lang="en-US" dirty="0" smtClean="0">
                <a:latin typeface="Ubuntu"/>
              </a:rPr>
              <a:t>,</a:t>
            </a:r>
            <a:r>
              <a:rPr lang="en-US" dirty="0">
                <a:latin typeface="Ubuntu"/>
              </a:rPr>
              <a:t> </a:t>
            </a:r>
            <a:r>
              <a:rPr lang="en-US" dirty="0" smtClean="0">
                <a:latin typeface="Ubuntu"/>
              </a:rPr>
              <a:t>in most of the applications </a:t>
            </a:r>
            <a:r>
              <a:rPr lang="en-US" dirty="0" smtClean="0">
                <a:latin typeface="Ubuntu"/>
              </a:rPr>
              <a:t>scoring </a:t>
            </a:r>
            <a:r>
              <a:rPr lang="en-US" dirty="0">
                <a:latin typeface="Ubuntu"/>
              </a:rPr>
              <a:t>is calculated according to whether the sound signals such as peaks and pit areas in the spectrum, match or not in the coding part. In this project, Karaoke is an application that based on the correct pronunciation of the words during singing and score is designated according to these words, different from other karaoke applications. The aim of this karaoke application is teaching English to the children who are pre-kindergarten level or elementary school level</a:t>
            </a:r>
            <a:r>
              <a:rPr lang="en-US" dirty="0" smtClean="0">
                <a:latin typeface="Ubuntu"/>
              </a:rPr>
              <a:t>.</a:t>
            </a:r>
          </a:p>
          <a:p>
            <a:pPr algn="just">
              <a:lnSpc>
                <a:spcPct val="110000"/>
              </a:lnSpc>
            </a:pPr>
            <a:endParaRPr lang="en-US" dirty="0" smtClean="0">
              <a:latin typeface="Ubuntu"/>
            </a:endParaRPr>
          </a:p>
          <a:p>
            <a:pPr algn="just">
              <a:lnSpc>
                <a:spcPct val="110000"/>
              </a:lnSpc>
            </a:pPr>
            <a:r>
              <a:rPr lang="en-US" dirty="0">
                <a:latin typeface="Ubuntu"/>
              </a:rPr>
              <a:t>Keywords: Karaoke, Speech Recognition, Correct Pronunciation</a:t>
            </a:r>
            <a:endParaRPr dirty="0">
              <a:latin typeface="Ubuntu"/>
            </a:endParaRPr>
          </a:p>
        </p:txBody>
      </p:sp>
      <p:sp>
        <p:nvSpPr>
          <p:cNvPr id="41" name="CustomShape 3"/>
          <p:cNvSpPr/>
          <p:nvPr/>
        </p:nvSpPr>
        <p:spPr>
          <a:xfrm>
            <a:off x="5222875" y="10474855"/>
            <a:ext cx="4572000" cy="5018377"/>
          </a:xfrm>
          <a:prstGeom prst="rect">
            <a:avLst/>
          </a:prstGeom>
          <a:solidFill>
            <a:srgbClr val="E6E6E6"/>
          </a:solidFill>
          <a:ln>
            <a:solidFill>
              <a:srgbClr val="C5000B"/>
            </a:solidFill>
          </a:ln>
        </p:spPr>
        <p:txBody>
          <a:bodyPr/>
          <a:lstStyle/>
          <a:p>
            <a:endParaRPr lang="tr-TR" dirty="0"/>
          </a:p>
        </p:txBody>
      </p:sp>
      <p:sp>
        <p:nvSpPr>
          <p:cNvPr id="42" name="CustomShape 4"/>
          <p:cNvSpPr/>
          <p:nvPr/>
        </p:nvSpPr>
        <p:spPr>
          <a:xfrm>
            <a:off x="5219218" y="3954255"/>
            <a:ext cx="4572000" cy="606978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pPr algn="just">
              <a:lnSpc>
                <a:spcPct val="110000"/>
              </a:lnSpc>
            </a:pPr>
            <a:endParaRPr lang="en-US" dirty="0">
              <a:latin typeface="Ubuntu"/>
            </a:endParaRPr>
          </a:p>
          <a:p>
            <a:pPr algn="just">
              <a:lnSpc>
                <a:spcPct val="110000"/>
              </a:lnSpc>
            </a:pPr>
            <a:r>
              <a:rPr lang="en-US" dirty="0">
                <a:latin typeface="Ubuntu"/>
              </a:rPr>
              <a:t>Pronunciation of same word or sentence that is saying by two people, will not give same phonetic identity. Also, there are some issues for speech recognition such as microphone, environment, noise etc. Although these issues shows that difficulty of speech recognition, we have used CMU Sphinx API to minimize these issues in our karaoke application. </a:t>
            </a:r>
            <a:endParaRPr lang="en-US" dirty="0" smtClean="0">
              <a:latin typeface="Ubuntu"/>
            </a:endParaRPr>
          </a:p>
          <a:p>
            <a:pPr algn="just">
              <a:lnSpc>
                <a:spcPct val="110000"/>
              </a:lnSpc>
            </a:pPr>
            <a:endParaRPr lang="en-US" dirty="0">
              <a:latin typeface="Ubuntu"/>
            </a:endParaRPr>
          </a:p>
          <a:p>
            <a:pPr algn="just">
              <a:lnSpc>
                <a:spcPct val="110000"/>
              </a:lnSpc>
            </a:pPr>
            <a:r>
              <a:rPr lang="en-US" dirty="0">
                <a:latin typeface="Ubuntu"/>
                <a:cs typeface="Ubuntu"/>
              </a:rPr>
              <a:t>In order to calculate the score for each song, we have compared that original lyric text and words that is created from recorded sound. This comparison gives us a fairly high accuracy rate because the accuracy of the sound data obtained using the Sphinx library is high.</a:t>
            </a:r>
          </a:p>
        </p:txBody>
      </p:sp>
      <p:sp>
        <p:nvSpPr>
          <p:cNvPr id="43" name="CustomShape 5"/>
          <p:cNvSpPr/>
          <p:nvPr/>
        </p:nvSpPr>
        <p:spPr>
          <a:xfrm>
            <a:off x="363008" y="10769067"/>
            <a:ext cx="4572000" cy="10227227"/>
          </a:xfrm>
          <a:prstGeom prst="rect">
            <a:avLst/>
          </a:prstGeom>
          <a:solidFill>
            <a:srgbClr val="E6E6E6"/>
          </a:solidFill>
          <a:ln>
            <a:solidFill>
              <a:srgbClr val="C5000B"/>
            </a:solidFill>
          </a:ln>
        </p:spPr>
        <p:txBody>
          <a:bodyPr lIns="90000" tIns="45000" rIns="90000" bIns="45000"/>
          <a:lstStyle/>
          <a:p>
            <a:pPr algn="ctr"/>
            <a:r>
              <a:rPr lang="en-US" sz="3000" b="1" dirty="0" smtClean="0">
                <a:solidFill>
                  <a:srgbClr val="C5000B"/>
                </a:solidFill>
                <a:latin typeface="Ubuntu"/>
              </a:rPr>
              <a:t>Solution</a:t>
            </a:r>
          </a:p>
          <a:p>
            <a:pPr algn="ctr"/>
            <a:endParaRPr dirty="0"/>
          </a:p>
          <a:p>
            <a:pPr algn="just">
              <a:lnSpc>
                <a:spcPct val="110000"/>
              </a:lnSpc>
            </a:pPr>
            <a:r>
              <a:rPr lang="en-US" dirty="0">
                <a:solidFill>
                  <a:srgbClr val="000000"/>
                </a:solidFill>
                <a:latin typeface="Ubuntu"/>
                <a:ea typeface="Times New Roman"/>
              </a:rPr>
              <a:t>This application consists of three main parts which are displaying lyrics on the screen, recording singer's voice and operate with that sound, displaying the score table. In the part of displaying lyrics to the screen in the application, the user will select singer from singer list and choose a song from the playlist that they've chosen and managed. After that, demand will open karaoke panel for the singer to see the lyrics of the song. In the recording singer's voice and operate with that sound part of the application, the singer will sing the song that she/he had chosen earlier, by using microphone simultaneously with the screen that shows lyrics of the song and application will record singer's voice and start examining that sound</a:t>
            </a:r>
            <a:r>
              <a:rPr lang="en-US" dirty="0" smtClean="0">
                <a:solidFill>
                  <a:srgbClr val="000000"/>
                </a:solidFill>
                <a:latin typeface="Ubuntu"/>
                <a:ea typeface="Times New Roman"/>
              </a:rPr>
              <a:t>.</a:t>
            </a:r>
          </a:p>
          <a:p>
            <a:pPr algn="just"/>
            <a:endParaRPr lang="en-US" dirty="0">
              <a:solidFill>
                <a:srgbClr val="000000"/>
              </a:solidFill>
              <a:latin typeface="Ubuntu"/>
              <a:ea typeface="Times New Roman"/>
            </a:endParaRPr>
          </a:p>
          <a:p>
            <a:pPr algn="just">
              <a:lnSpc>
                <a:spcPct val="110000"/>
              </a:lnSpc>
            </a:pPr>
            <a:r>
              <a:rPr lang="en-US" dirty="0" smtClean="0">
                <a:solidFill>
                  <a:srgbClr val="000000"/>
                </a:solidFill>
                <a:latin typeface="Ubuntu"/>
                <a:ea typeface="Times New Roman"/>
              </a:rPr>
              <a:t>After </a:t>
            </a:r>
            <a:r>
              <a:rPr lang="en-US" dirty="0">
                <a:solidFill>
                  <a:srgbClr val="000000"/>
                </a:solidFill>
                <a:latin typeface="Ubuntu"/>
                <a:ea typeface="Times New Roman"/>
              </a:rPr>
              <a:t>the examination of the sound, the application will calculate the success rate of similarity between original song and singer's voice and send the details of success to the score table. In the part of displaying the score table in the application, the user can see the details of success rate which consist of a percentage of similarity and number of words that match with the original song, which song that user sing, which singer sing a song, and date. </a:t>
            </a:r>
            <a:endParaRPr dirty="0"/>
          </a:p>
        </p:txBody>
      </p:sp>
      <p:sp>
        <p:nvSpPr>
          <p:cNvPr id="44" name="CustomShape 6"/>
          <p:cNvSpPr/>
          <p:nvPr/>
        </p:nvSpPr>
        <p:spPr>
          <a:xfrm>
            <a:off x="5239902" y="15645627"/>
            <a:ext cx="4572000" cy="5350667"/>
          </a:xfrm>
          <a:prstGeom prst="rect">
            <a:avLst/>
          </a:prstGeom>
          <a:solidFill>
            <a:srgbClr val="E6E6E6"/>
          </a:solidFill>
          <a:ln>
            <a:solidFill>
              <a:srgbClr val="C5000B"/>
            </a:solidFill>
          </a:ln>
        </p:spPr>
        <p:txBody>
          <a:bodyPr lIns="90000" tIns="45000" rIns="90000" bIns="45000"/>
          <a:lstStyle/>
          <a:p>
            <a:pPr algn="ctr"/>
            <a:endParaRPr dirty="0"/>
          </a:p>
          <a:p>
            <a:endParaRPr dirty="0"/>
          </a:p>
        </p:txBody>
      </p:sp>
      <p:sp>
        <p:nvSpPr>
          <p:cNvPr id="45" name="CustomShape 7"/>
          <p:cNvSpPr/>
          <p:nvPr/>
        </p:nvSpPr>
        <p:spPr>
          <a:xfrm>
            <a:off x="10133491" y="9041952"/>
            <a:ext cx="4572000" cy="6281956"/>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lang="tr-TR" sz="3000" b="1" dirty="0">
              <a:solidFill>
                <a:srgbClr val="C5000B"/>
              </a:solidFill>
              <a:latin typeface="Ubuntu"/>
            </a:endParaRPr>
          </a:p>
          <a:p>
            <a:pPr algn="ctr"/>
            <a:endParaRPr dirty="0"/>
          </a:p>
          <a:p>
            <a:pPr algn="just">
              <a:lnSpc>
                <a:spcPct val="110000"/>
              </a:lnSpc>
            </a:pPr>
            <a:r>
              <a:rPr lang="en-US" dirty="0">
                <a:latin typeface="Ubuntu"/>
              </a:rPr>
              <a:t>In conclusion, we have created karaoke application that is based on the natural language learning process in order to teach language to children who are kindergarten level and elementary school level</a:t>
            </a:r>
            <a:r>
              <a:rPr lang="en-US" dirty="0" smtClean="0">
                <a:latin typeface="Ubuntu"/>
              </a:rPr>
              <a:t>. For </a:t>
            </a:r>
            <a:r>
              <a:rPr lang="en-US" dirty="0">
                <a:latin typeface="Ubuntu"/>
              </a:rPr>
              <a:t>developing this project, we have done an in-depth investigation of related works, usable tools, available source and programming language. We have analyzed the karaoke applications used nowadays and methods of the speech </a:t>
            </a:r>
            <a:r>
              <a:rPr lang="en-US" dirty="0" smtClean="0">
                <a:latin typeface="Ubuntu"/>
              </a:rPr>
              <a:t>recognizing needed </a:t>
            </a:r>
            <a:r>
              <a:rPr lang="en-US" dirty="0">
                <a:latin typeface="Ubuntu"/>
              </a:rPr>
              <a:t>to control the correct pronunciation. As a consequence of these study, we have learned new concepts about computer science such as Sphinx libraries, Java programming language, and their integration</a:t>
            </a:r>
            <a:r>
              <a:rPr lang="en-US" dirty="0" smtClean="0">
                <a:latin typeface="Ubuntu"/>
              </a:rPr>
              <a:t>.</a:t>
            </a:r>
            <a:endParaRPr dirty="0">
              <a:latin typeface="Ubuntu"/>
            </a:endParaRPr>
          </a:p>
        </p:txBody>
      </p:sp>
      <p:sp>
        <p:nvSpPr>
          <p:cNvPr id="46" name="CustomShape 8"/>
          <p:cNvSpPr/>
          <p:nvPr/>
        </p:nvSpPr>
        <p:spPr>
          <a:xfrm>
            <a:off x="10116557" y="15527098"/>
            <a:ext cx="4572000" cy="1901299"/>
          </a:xfrm>
          <a:prstGeom prst="rect">
            <a:avLst/>
          </a:prstGeom>
          <a:solidFill>
            <a:srgbClr val="E6E6E6"/>
          </a:solidFill>
          <a:ln>
            <a:solidFill>
              <a:srgbClr val="C5000B"/>
            </a:solidFill>
          </a:ln>
        </p:spPr>
        <p:txBody>
          <a:bodyPr lIns="90000" tIns="45000" rIns="90000" bIns="45000"/>
          <a:lstStyle/>
          <a:p>
            <a:pPr algn="ctr"/>
            <a:r>
              <a:rPr lang="en-US" sz="3000" b="1" dirty="0" smtClean="0">
                <a:solidFill>
                  <a:srgbClr val="C5000B"/>
                </a:solidFill>
              </a:rPr>
              <a:t>Acknowledgement</a:t>
            </a:r>
            <a:endParaRPr dirty="0"/>
          </a:p>
          <a:p>
            <a:pPr algn="just"/>
            <a:endParaRPr dirty="0"/>
          </a:p>
          <a:p>
            <a:pPr algn="just">
              <a:lnSpc>
                <a:spcPct val="110000"/>
              </a:lnSpc>
            </a:pPr>
            <a:r>
              <a:rPr lang="en-US" dirty="0">
                <a:solidFill>
                  <a:srgbClr val="000000"/>
                </a:solidFill>
                <a:latin typeface="Ubuntu"/>
                <a:ea typeface="Times New Roman"/>
              </a:rPr>
              <a:t>We are grateful to Assist. Prof. Dr. A. Nurdan Saran due to helping us in every step of our project.</a:t>
            </a:r>
            <a:endParaRPr dirty="0">
              <a:latin typeface="Ubuntu"/>
            </a:endParaRPr>
          </a:p>
        </p:txBody>
      </p:sp>
      <p:sp>
        <p:nvSpPr>
          <p:cNvPr id="47" name="CustomShape 9"/>
          <p:cNvSpPr/>
          <p:nvPr/>
        </p:nvSpPr>
        <p:spPr>
          <a:xfrm>
            <a:off x="10119910" y="17637464"/>
            <a:ext cx="4572000" cy="3386160"/>
          </a:xfrm>
          <a:prstGeom prst="rect">
            <a:avLst/>
          </a:prstGeom>
          <a:solidFill>
            <a:srgbClr val="E6E6E6"/>
          </a:solidFill>
          <a:ln>
            <a:solidFill>
              <a:srgbClr val="C5000B"/>
            </a:solidFill>
          </a:ln>
        </p:spPr>
      </p:sp>
      <p:sp>
        <p:nvSpPr>
          <p:cNvPr id="51" name="CustomShape 11"/>
          <p:cNvSpPr/>
          <p:nvPr/>
        </p:nvSpPr>
        <p:spPr>
          <a:xfrm>
            <a:off x="10133491" y="4033566"/>
            <a:ext cx="4572000" cy="4686669"/>
          </a:xfrm>
          <a:prstGeom prst="rect">
            <a:avLst/>
          </a:prstGeom>
          <a:solidFill>
            <a:srgbClr val="E6E6E6"/>
          </a:solidFill>
          <a:ln>
            <a:solidFill>
              <a:srgbClr val="C5000B"/>
            </a:solidFill>
          </a:ln>
        </p:spPr>
      </p:sp>
      <p:sp>
        <p:nvSpPr>
          <p:cNvPr id="58" name="TextShape 18"/>
          <p:cNvSpPr txBox="1"/>
          <p:nvPr/>
        </p:nvSpPr>
        <p:spPr>
          <a:xfrm>
            <a:off x="10713578" y="8101122"/>
            <a:ext cx="337806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2</a:t>
            </a:r>
            <a:r>
              <a:rPr lang="en-US" sz="2000" b="1" dirty="0">
                <a:solidFill>
                  <a:srgbClr val="C5000B"/>
                </a:solidFill>
              </a:rPr>
              <a:t> – </a:t>
            </a:r>
            <a:r>
              <a:rPr lang="tr-TR" sz="2000" b="1" dirty="0">
                <a:solidFill>
                  <a:srgbClr val="C5000B"/>
                </a:solidFill>
              </a:rPr>
              <a:t>Activity </a:t>
            </a:r>
            <a:r>
              <a:rPr lang="tr-TR" sz="2000" b="1" dirty="0" err="1">
                <a:solidFill>
                  <a:srgbClr val="C5000B"/>
                </a:solidFill>
              </a:rPr>
              <a:t>Diagram</a:t>
            </a:r>
            <a:endParaRPr lang="tr-TR" sz="2000" b="1" dirty="0">
              <a:solidFill>
                <a:srgbClr val="C5000B"/>
              </a:solidFill>
            </a:endParaRPr>
          </a:p>
        </p:txBody>
      </p:sp>
      <p:sp>
        <p:nvSpPr>
          <p:cNvPr id="92" name="TextShape 52"/>
          <p:cNvSpPr txBox="1"/>
          <p:nvPr/>
        </p:nvSpPr>
        <p:spPr>
          <a:xfrm>
            <a:off x="6233048" y="14590106"/>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1</a:t>
            </a:r>
            <a:r>
              <a:rPr lang="en-US" sz="2000" b="1" dirty="0">
                <a:solidFill>
                  <a:srgbClr val="C5000B"/>
                </a:solidFill>
              </a:rPr>
              <a:t> – Database</a:t>
            </a:r>
            <a:endParaRPr dirty="0"/>
          </a:p>
        </p:txBody>
      </p:sp>
      <p:sp>
        <p:nvSpPr>
          <p:cNvPr id="93" name="TextShape 53"/>
          <p:cNvSpPr txBox="1"/>
          <p:nvPr/>
        </p:nvSpPr>
        <p:spPr>
          <a:xfrm>
            <a:off x="5761218" y="20412225"/>
            <a:ext cx="3529080" cy="373680"/>
          </a:xfrm>
          <a:prstGeom prst="rect">
            <a:avLst/>
          </a:prstGeom>
        </p:spPr>
        <p:txBody>
          <a:bodyPr wrap="none" lIns="90000" tIns="45000" rIns="90000" bIns="45000"/>
          <a:lstStyle/>
          <a:p>
            <a:r>
              <a:rPr lang="en-US" sz="2000" b="1" dirty="0">
                <a:solidFill>
                  <a:srgbClr val="C5000B"/>
                </a:solidFill>
              </a:rPr>
              <a:t>Figure </a:t>
            </a:r>
            <a:r>
              <a:rPr lang="en-US" sz="2000" b="1" dirty="0" smtClean="0">
                <a:solidFill>
                  <a:srgbClr val="C5000B"/>
                </a:solidFill>
              </a:rPr>
              <a:t>2 </a:t>
            </a:r>
            <a:r>
              <a:rPr lang="en-US" sz="2000" b="1" dirty="0">
                <a:solidFill>
                  <a:srgbClr val="C5000B"/>
                </a:solidFill>
              </a:rPr>
              <a:t>– Finished Product</a:t>
            </a:r>
            <a:endParaRPr dirty="0"/>
          </a:p>
        </p:txBody>
      </p:sp>
      <p:pic>
        <p:nvPicPr>
          <p:cNvPr id="4" name="Resim 3">
            <a:extLst>
              <a:ext uri="{FF2B5EF4-FFF2-40B4-BE49-F238E27FC236}">
                <a16:creationId xmlns:a16="http://schemas.microsoft.com/office/drawing/2014/main" xmlns="" id="{09566359-5970-43A4-A591-69B65E778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8844" y="10650540"/>
            <a:ext cx="4253573" cy="3572756"/>
          </a:xfrm>
          <a:prstGeom prst="rect">
            <a:avLst/>
          </a:prstGeom>
        </p:spPr>
      </p:pic>
      <p:pic>
        <p:nvPicPr>
          <p:cNvPr id="6" name="Resim 5">
            <a:extLst>
              <a:ext uri="{FF2B5EF4-FFF2-40B4-BE49-F238E27FC236}">
                <a16:creationId xmlns:a16="http://schemas.microsoft.com/office/drawing/2014/main" xmlns="" id="{BC714278-B24F-44EA-9876-4D3B76CDB4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6001" y="4351652"/>
            <a:ext cx="2438399" cy="3572756"/>
          </a:xfrm>
          <a:prstGeom prst="rect">
            <a:avLst/>
          </a:prstGeom>
        </p:spPr>
      </p:pic>
      <p:pic>
        <p:nvPicPr>
          <p:cNvPr id="3" name="Resim 2">
            <a:extLst>
              <a:ext uri="{FF2B5EF4-FFF2-40B4-BE49-F238E27FC236}">
                <a16:creationId xmlns:a16="http://schemas.microsoft.com/office/drawing/2014/main" xmlns="" id="{4DE98586-FF18-4BF5-AA0E-D4AEC16026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3491" y="17637464"/>
            <a:ext cx="4558419" cy="3386160"/>
          </a:xfrm>
          <a:prstGeom prst="rect">
            <a:avLst/>
          </a:prstGeom>
        </p:spPr>
      </p:pic>
      <p:pic>
        <p:nvPicPr>
          <p:cNvPr id="7" name="Resim 6">
            <a:extLst>
              <a:ext uri="{FF2B5EF4-FFF2-40B4-BE49-F238E27FC236}">
                <a16:creationId xmlns:a16="http://schemas.microsoft.com/office/drawing/2014/main" xmlns="" id="{51ECF0A0-6EFF-4176-81D4-10B269193D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9535" y="15812352"/>
            <a:ext cx="4176864" cy="2220080"/>
          </a:xfrm>
          <a:prstGeom prst="rect">
            <a:avLst/>
          </a:prstGeom>
        </p:spPr>
      </p:pic>
      <p:pic>
        <p:nvPicPr>
          <p:cNvPr id="9" name="Resim 8">
            <a:extLst>
              <a:ext uri="{FF2B5EF4-FFF2-40B4-BE49-F238E27FC236}">
                <a16:creationId xmlns:a16="http://schemas.microsoft.com/office/drawing/2014/main" xmlns="" id="{0C4C61F9-C7D6-4B10-A227-5946678FA3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2603" y="18214502"/>
            <a:ext cx="4176864" cy="1903707"/>
          </a:xfrm>
          <a:prstGeom prst="rect">
            <a:avLst/>
          </a:prstGeom>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649</Words>
  <Application>Microsoft Macintosh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NSARAN</dc:creator>
  <cp:lastModifiedBy>Ege</cp:lastModifiedBy>
  <cp:revision>20</cp:revision>
  <dcterms:modified xsi:type="dcterms:W3CDTF">2018-05-31T21:10:07Z</dcterms:modified>
</cp:coreProperties>
</file>