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4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en-US" sz="3600" b="1" dirty="0">
                <a:solidFill>
                  <a:srgbClr val="C5000B"/>
                </a:solidFill>
                <a:latin typeface="Ubuntu"/>
              </a:rPr>
              <a:t>Search by Question (The </a:t>
            </a:r>
            <a:r>
              <a:rPr lang="en-US" sz="3600" b="1" dirty="0" err="1">
                <a:solidFill>
                  <a:srgbClr val="C5000B"/>
                </a:solidFill>
                <a:latin typeface="Ubuntu"/>
              </a:rPr>
              <a:t>SbQ</a:t>
            </a:r>
            <a:r>
              <a:rPr lang="en-US" sz="3600" b="1" dirty="0">
                <a:solidFill>
                  <a:srgbClr val="C5000B"/>
                </a:solidFill>
                <a:latin typeface="Ubuntu"/>
              </a:rPr>
              <a:t>)</a:t>
            </a:r>
            <a:endParaRPr dirty="0"/>
          </a:p>
          <a:p>
            <a:pPr algn="ctr"/>
            <a:endParaRPr dirty="0"/>
          </a:p>
          <a:p>
            <a:pPr algn="ctr"/>
            <a:r>
              <a:rPr lang="en-US" sz="3000" dirty="0">
                <a:latin typeface="Ubuntu"/>
              </a:rPr>
              <a:t>Mehmet </a:t>
            </a:r>
            <a:r>
              <a:rPr lang="en-US" sz="3000" dirty="0" err="1">
                <a:latin typeface="Ubuntu"/>
              </a:rPr>
              <a:t>Şerefoğlu</a:t>
            </a:r>
            <a:r>
              <a:rPr lang="en-US" sz="3000" dirty="0">
                <a:latin typeface="Ubuntu"/>
              </a:rPr>
              <a:t>– Koray </a:t>
            </a:r>
            <a:r>
              <a:rPr lang="en-US" sz="3000" dirty="0" err="1">
                <a:latin typeface="Ubuntu"/>
              </a:rPr>
              <a:t>Danışma</a:t>
            </a:r>
            <a:r>
              <a:rPr lang="en-US" sz="3000" dirty="0">
                <a:latin typeface="Ubuntu"/>
              </a:rPr>
              <a:t>– Ali </a:t>
            </a:r>
            <a:r>
              <a:rPr lang="en-US" sz="3000" dirty="0" err="1">
                <a:latin typeface="Ubuntu"/>
              </a:rPr>
              <a:t>Dorukhan</a:t>
            </a:r>
            <a:r>
              <a:rPr lang="en-US" sz="3000" dirty="0">
                <a:latin typeface="Ubuntu"/>
              </a:rPr>
              <a:t> </a:t>
            </a:r>
            <a:r>
              <a:rPr lang="en-US" sz="3000" dirty="0" err="1">
                <a:latin typeface="Ubuntu"/>
              </a:rPr>
              <a:t>Karakaya</a:t>
            </a:r>
            <a:endParaRPr dirty="0"/>
          </a:p>
          <a:p>
            <a:pPr algn="ctr"/>
            <a:r>
              <a:rPr lang="en-US" sz="3000" dirty="0">
                <a:latin typeface="Ubuntu"/>
              </a:rPr>
              <a:t>Advisor: Dr. </a:t>
            </a:r>
            <a:r>
              <a:rPr lang="en-US" sz="3000" dirty="0" err="1">
                <a:latin typeface="Ubuntu"/>
              </a:rPr>
              <a:t>Engin</a:t>
            </a:r>
            <a:r>
              <a:rPr lang="en-US" sz="3000" dirty="0">
                <a:latin typeface="Ubuntu"/>
              </a:rPr>
              <a:t> Demir</a:t>
            </a:r>
            <a:endParaRPr dirty="0"/>
          </a:p>
          <a:p>
            <a:pPr algn="ct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Picture 37"/>
          <p:cNvPicPr/>
          <p:nvPr/>
        </p:nvPicPr>
        <p:blipFill>
          <a:blip r:embed="rId2"/>
          <a:stretch>
            <a:fillRect/>
          </a:stretch>
        </p:blipFill>
        <p:spPr>
          <a:xfrm>
            <a:off x="576000" y="576000"/>
            <a:ext cx="2160000" cy="2160000"/>
          </a:xfrm>
          <a:prstGeom prst="rect">
            <a:avLst/>
          </a:prstGeom>
        </p:spPr>
      </p:pic>
      <p:pic>
        <p:nvPicPr>
          <p:cNvPr id="39" name="Picture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360000" y="3960000"/>
            <a:ext cx="4572000" cy="4291919"/>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p>
          <a:p>
            <a:pPr algn="ctr"/>
            <a:endParaRPr dirty="0"/>
          </a:p>
          <a:p>
            <a:pPr algn="just"/>
            <a:r>
              <a:rPr lang="en-US" dirty="0">
                <a:solidFill>
                  <a:srgbClr val="000000"/>
                </a:solidFill>
                <a:latin typeface="Ubuntu"/>
              </a:rPr>
              <a:t>Finding correct answers to queries in search engines is still a problem as most of the search engines do search by keyword based interfaces. In this project, a question and answer type of intelligent search engine prototype is developed by exploring the data collection using interactive filtering to learn the actual intent of the user. Then, search by question finds results of asked 5w1h question in the document collection and list them. Here, IBM Watson tool is used to process the data collection.</a:t>
            </a:r>
            <a:endParaRPr lang="tr-TR" dirty="0">
              <a:solidFill>
                <a:srgbClr val="000000"/>
              </a:solidFill>
              <a:latin typeface="Ubuntu"/>
            </a:endParaRPr>
          </a:p>
        </p:txBody>
      </p:sp>
      <p:sp>
        <p:nvSpPr>
          <p:cNvPr id="42" name="CustomShape 4"/>
          <p:cNvSpPr/>
          <p:nvPr/>
        </p:nvSpPr>
        <p:spPr>
          <a:xfrm>
            <a:off x="354354" y="8593684"/>
            <a:ext cx="4572000" cy="3670888"/>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endParaRPr dirty="0"/>
          </a:p>
          <a:p>
            <a:pPr algn="just"/>
            <a:r>
              <a:rPr lang="en-US" dirty="0">
                <a:solidFill>
                  <a:srgbClr val="000000"/>
                </a:solidFill>
                <a:latin typeface="Ubuntu"/>
              </a:rPr>
              <a:t>The </a:t>
            </a:r>
            <a:r>
              <a:rPr lang="en-US" dirty="0" err="1">
                <a:solidFill>
                  <a:srgbClr val="000000"/>
                </a:solidFill>
                <a:latin typeface="Ubuntu"/>
              </a:rPr>
              <a:t>SbQ</a:t>
            </a:r>
            <a:r>
              <a:rPr lang="en-US" dirty="0">
                <a:solidFill>
                  <a:srgbClr val="000000"/>
                </a:solidFill>
                <a:latin typeface="Ubuntu"/>
              </a:rPr>
              <a:t> is basis of semantic analysis that try to answer 5w1h questions. The main point here is natural language processing, NLP for short, is a method for to analyze, understand, and make meaning from human language in a smart way. To produce a solution, NLP should be used efficiency and develop an useful algorithm to extract the possible answer(s) in returned data from IBM Watson.</a:t>
            </a:r>
            <a:endParaRPr dirty="0">
              <a:solidFill>
                <a:srgbClr val="000000"/>
              </a:solidFill>
              <a:latin typeface="Ubuntu"/>
            </a:endParaRPr>
          </a:p>
        </p:txBody>
      </p:sp>
      <p:sp>
        <p:nvSpPr>
          <p:cNvPr id="45" name="CustomShape 7"/>
          <p:cNvSpPr/>
          <p:nvPr/>
        </p:nvSpPr>
        <p:spPr>
          <a:xfrm>
            <a:off x="10156737" y="14878051"/>
            <a:ext cx="4572000" cy="6132828"/>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endParaRPr dirty="0"/>
          </a:p>
          <a:p>
            <a:pPr algn="just"/>
            <a:r>
              <a:rPr lang="en-US" dirty="0">
                <a:solidFill>
                  <a:srgbClr val="000000"/>
                </a:solidFill>
                <a:latin typeface="Ubuntu"/>
              </a:rPr>
              <a:t>Search by Question makes searching process easier especially for industry. It provides making filter for researching area that is defined by user with creating a data collection. Moreover, it tries to find directly answer of asked question instead of show all document. </a:t>
            </a:r>
          </a:p>
          <a:p>
            <a:pPr algn="just"/>
            <a:endParaRPr lang="en-US" dirty="0">
              <a:solidFill>
                <a:srgbClr val="000000"/>
              </a:solidFill>
              <a:latin typeface="Ubuntu"/>
            </a:endParaRPr>
          </a:p>
          <a:p>
            <a:pPr algn="just"/>
            <a:r>
              <a:rPr lang="en-US" dirty="0">
                <a:solidFill>
                  <a:srgbClr val="000000"/>
                </a:solidFill>
                <a:latin typeface="Ubuntu"/>
              </a:rPr>
              <a:t>This project is seriously helpful for us to learn how to work with unstructured </a:t>
            </a:r>
            <a:r>
              <a:rPr lang="en-US" dirty="0" err="1">
                <a:solidFill>
                  <a:srgbClr val="000000"/>
                </a:solidFill>
                <a:latin typeface="Ubuntu"/>
              </a:rPr>
              <a:t>datas</a:t>
            </a:r>
            <a:r>
              <a:rPr lang="en-US" dirty="0">
                <a:solidFill>
                  <a:srgbClr val="000000"/>
                </a:solidFill>
                <a:latin typeface="Ubuntu"/>
              </a:rPr>
              <a:t>, analyze the machine learning algorithm and decide which one is appropriate to use in project, how to work in Natural Language Understanding process, how computers do semantic analysis and how we should train them. </a:t>
            </a:r>
          </a:p>
          <a:p>
            <a:pPr algn="just"/>
            <a:endParaRPr lang="en-US" dirty="0">
              <a:solidFill>
                <a:srgbClr val="000000"/>
              </a:solidFill>
              <a:latin typeface="Ubuntu"/>
            </a:endParaRPr>
          </a:p>
          <a:p>
            <a:pPr algn="just"/>
            <a:r>
              <a:rPr lang="en-US" dirty="0">
                <a:solidFill>
                  <a:srgbClr val="000000"/>
                </a:solidFill>
                <a:latin typeface="Ubuntu"/>
              </a:rPr>
              <a:t>In addition to, we learned how to work with web based program with using technologies that are php and </a:t>
            </a:r>
            <a:r>
              <a:rPr lang="en-US" dirty="0" err="1">
                <a:solidFill>
                  <a:srgbClr val="000000"/>
                </a:solidFill>
                <a:latin typeface="Ubuntu"/>
              </a:rPr>
              <a:t>nodejs</a:t>
            </a:r>
            <a:r>
              <a:rPr lang="en-US" dirty="0">
                <a:solidFill>
                  <a:srgbClr val="000000"/>
                </a:solidFill>
                <a:latin typeface="Ubuntu"/>
              </a:rPr>
              <a:t>.</a:t>
            </a:r>
          </a:p>
        </p:txBody>
      </p:sp>
      <p:sp>
        <p:nvSpPr>
          <p:cNvPr id="51" name="CustomShape 11"/>
          <p:cNvSpPr/>
          <p:nvPr/>
        </p:nvSpPr>
        <p:spPr>
          <a:xfrm>
            <a:off x="5274000" y="12408698"/>
            <a:ext cx="4572000" cy="3979426"/>
          </a:xfrm>
          <a:prstGeom prst="rect">
            <a:avLst/>
          </a:prstGeom>
          <a:solidFill>
            <a:srgbClr val="E6E6E6"/>
          </a:solidFill>
          <a:ln>
            <a:solidFill>
              <a:srgbClr val="C5000B"/>
            </a:solidFill>
          </a:ln>
        </p:spPr>
      </p:sp>
      <p:sp>
        <p:nvSpPr>
          <p:cNvPr id="93" name="TextShape 53"/>
          <p:cNvSpPr txBox="1"/>
          <p:nvPr/>
        </p:nvSpPr>
        <p:spPr>
          <a:xfrm>
            <a:off x="5790572" y="15949866"/>
            <a:ext cx="3529080" cy="373680"/>
          </a:xfrm>
          <a:prstGeom prst="rect">
            <a:avLst/>
          </a:prstGeom>
        </p:spPr>
        <p:txBody>
          <a:bodyPr wrap="none" lIns="90000" tIns="45000" rIns="90000" bIns="45000"/>
          <a:lstStyle/>
          <a:p>
            <a:r>
              <a:rPr lang="en-US" sz="2000" b="1" dirty="0">
                <a:solidFill>
                  <a:srgbClr val="C5000B"/>
                </a:solidFill>
              </a:rPr>
              <a:t>Figure 3 – Finished Product</a:t>
            </a:r>
            <a:endParaRPr dirty="0"/>
          </a:p>
        </p:txBody>
      </p:sp>
      <p:pic>
        <p:nvPicPr>
          <p:cNvPr id="15" name="Picture 14">
            <a:extLst>
              <a:ext uri="{FF2B5EF4-FFF2-40B4-BE49-F238E27FC236}">
                <a16:creationId xmlns:a16="http://schemas.microsoft.com/office/drawing/2014/main" id="{4C6C28D0-6C3F-4C3D-B8A6-6627CC2B78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052" y="12515488"/>
            <a:ext cx="4404120" cy="3434378"/>
          </a:xfrm>
          <a:prstGeom prst="rect">
            <a:avLst/>
          </a:prstGeom>
        </p:spPr>
      </p:pic>
      <p:sp>
        <p:nvSpPr>
          <p:cNvPr id="119" name="CustomShape 11">
            <a:extLst>
              <a:ext uri="{FF2B5EF4-FFF2-40B4-BE49-F238E27FC236}">
                <a16:creationId xmlns:a16="http://schemas.microsoft.com/office/drawing/2014/main" id="{93A5FC04-BB4D-4788-A3F0-4148B5908C76}"/>
              </a:ext>
            </a:extLst>
          </p:cNvPr>
          <p:cNvSpPr/>
          <p:nvPr/>
        </p:nvSpPr>
        <p:spPr>
          <a:xfrm>
            <a:off x="5274806" y="16639040"/>
            <a:ext cx="4572000" cy="4371838"/>
          </a:xfrm>
          <a:prstGeom prst="rect">
            <a:avLst/>
          </a:prstGeom>
          <a:solidFill>
            <a:srgbClr val="E6E6E6"/>
          </a:solidFill>
          <a:ln>
            <a:solidFill>
              <a:srgbClr val="C5000B"/>
            </a:solidFill>
          </a:ln>
        </p:spPr>
      </p:sp>
      <p:pic>
        <p:nvPicPr>
          <p:cNvPr id="121" name="Picture 120">
            <a:extLst>
              <a:ext uri="{FF2B5EF4-FFF2-40B4-BE49-F238E27FC236}">
                <a16:creationId xmlns:a16="http://schemas.microsoft.com/office/drawing/2014/main" id="{6B8DDD31-ACBF-4D05-87D7-4DF5E4E3F988}"/>
              </a:ext>
            </a:extLst>
          </p:cNvPr>
          <p:cNvPicPr>
            <a:picLocks noChangeAspect="1"/>
          </p:cNvPicPr>
          <p:nvPr/>
        </p:nvPicPr>
        <p:blipFill>
          <a:blip r:embed="rId5"/>
          <a:stretch>
            <a:fillRect/>
          </a:stretch>
        </p:blipFill>
        <p:spPr>
          <a:xfrm>
            <a:off x="5353052" y="16708794"/>
            <a:ext cx="4415062" cy="3856364"/>
          </a:xfrm>
          <a:prstGeom prst="rect">
            <a:avLst/>
          </a:prstGeom>
        </p:spPr>
      </p:pic>
      <p:sp>
        <p:nvSpPr>
          <p:cNvPr id="122" name="TextShape 53">
            <a:extLst>
              <a:ext uri="{FF2B5EF4-FFF2-40B4-BE49-F238E27FC236}">
                <a16:creationId xmlns:a16="http://schemas.microsoft.com/office/drawing/2014/main" id="{AA5859BA-CD47-4F52-BB6D-52A80C9F72DC}"/>
              </a:ext>
            </a:extLst>
          </p:cNvPr>
          <p:cNvSpPr txBox="1"/>
          <p:nvPr/>
        </p:nvSpPr>
        <p:spPr>
          <a:xfrm>
            <a:off x="5387424" y="20613466"/>
            <a:ext cx="4404120" cy="373680"/>
          </a:xfrm>
          <a:prstGeom prst="rect">
            <a:avLst/>
          </a:prstGeom>
        </p:spPr>
        <p:txBody>
          <a:bodyPr wrap="none" lIns="90000" tIns="45000" rIns="90000" bIns="45000"/>
          <a:lstStyle/>
          <a:p>
            <a:r>
              <a:rPr lang="en-US" sz="1600" b="1" dirty="0">
                <a:solidFill>
                  <a:srgbClr val="C5000B"/>
                </a:solidFill>
              </a:rPr>
              <a:t>Figure 4 – Tagged data by their entity type</a:t>
            </a:r>
            <a:endParaRPr sz="1600" dirty="0"/>
          </a:p>
        </p:txBody>
      </p:sp>
      <p:sp>
        <p:nvSpPr>
          <p:cNvPr id="32" name="CustomShape 5">
            <a:extLst>
              <a:ext uri="{FF2B5EF4-FFF2-40B4-BE49-F238E27FC236}">
                <a16:creationId xmlns:a16="http://schemas.microsoft.com/office/drawing/2014/main" id="{78F5B209-83E5-45EA-993E-B5E15F2A6718}"/>
              </a:ext>
            </a:extLst>
          </p:cNvPr>
          <p:cNvSpPr/>
          <p:nvPr/>
        </p:nvSpPr>
        <p:spPr>
          <a:xfrm>
            <a:off x="10156737" y="4001819"/>
            <a:ext cx="4572000" cy="9561781"/>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p>
          <a:p>
            <a:pPr algn="ctr"/>
            <a:endParaRPr lang="en-US" sz="3000" b="1" dirty="0">
              <a:solidFill>
                <a:srgbClr val="C5000B"/>
              </a:solidFill>
              <a:latin typeface="Ubuntu"/>
            </a:endParaRPr>
          </a:p>
          <a:p>
            <a:r>
              <a:rPr lang="en-US" dirty="0">
                <a:solidFill>
                  <a:srgbClr val="000000"/>
                </a:solidFill>
                <a:latin typeface="Ubuntu"/>
              </a:rPr>
              <a:t>Firstly, Data collection (set of documents) is created in IBM Watson. Then, step 1 is data processing. Data that are in the created document set are tagged by their entity type such as person entity type for Ataturk or company entity type for Microsoft. The data model is trained by these tagged entity types.</a:t>
            </a:r>
            <a:endParaRPr lang="tr-TR" dirty="0">
              <a:solidFill>
                <a:srgbClr val="000000"/>
              </a:solidFill>
              <a:latin typeface="Ubuntu"/>
            </a:endParaRPr>
          </a:p>
          <a:p>
            <a:endParaRPr lang="en-US" dirty="0">
              <a:solidFill>
                <a:srgbClr val="000000"/>
              </a:solidFill>
              <a:latin typeface="Ubuntu"/>
            </a:endParaRPr>
          </a:p>
          <a:p>
            <a:r>
              <a:rPr lang="en-US" dirty="0">
                <a:solidFill>
                  <a:srgbClr val="000000"/>
                </a:solidFill>
                <a:latin typeface="Ubuntu"/>
              </a:rPr>
              <a:t>Step 2 is question classification. Question is parsed to realize which entity type(s) could be contain the possible answer(s). The relevant information about question is proceed by IBM Watson and then we obtain the result data set.</a:t>
            </a:r>
            <a:endParaRPr lang="tr-TR" dirty="0">
              <a:solidFill>
                <a:srgbClr val="000000"/>
              </a:solidFill>
              <a:latin typeface="Ubuntu"/>
            </a:endParaRPr>
          </a:p>
          <a:p>
            <a:endParaRPr lang="en-US" dirty="0">
              <a:solidFill>
                <a:srgbClr val="000000"/>
              </a:solidFill>
              <a:latin typeface="Ubuntu"/>
            </a:endParaRPr>
          </a:p>
          <a:p>
            <a:r>
              <a:rPr lang="en-US" dirty="0">
                <a:solidFill>
                  <a:srgbClr val="000000"/>
                </a:solidFill>
                <a:latin typeface="Ubuntu"/>
              </a:rPr>
              <a:t>Step 3 is analysis the obtained result data set. Part(s) which contains subject of the question are found in the result data set. Then, developed question answering algorithm that, move on in each place from left of the subject and right of the subject at the same time to find related entity type, is run. All found data related with searched entity type are checked for suitability to define it as possible answer. For instance, if we search “date” entity type since the question is asked the born date of subject with “when”, and also there are 2 same entity type in the same part, we define the smallest date as possible answer. Finally, </a:t>
            </a:r>
          </a:p>
          <a:p>
            <a:r>
              <a:rPr lang="en-US" dirty="0">
                <a:solidFill>
                  <a:srgbClr val="000000"/>
                </a:solidFill>
                <a:latin typeface="Ubuntu"/>
              </a:rPr>
              <a:t>candidate answer set is returned to user.</a:t>
            </a:r>
            <a:endParaRPr lang="en-US" b="1" dirty="0">
              <a:solidFill>
                <a:srgbClr val="C5000B"/>
              </a:solidFill>
              <a:latin typeface="Ubuntu"/>
            </a:endParaRPr>
          </a:p>
        </p:txBody>
      </p:sp>
      <p:sp>
        <p:nvSpPr>
          <p:cNvPr id="63" name="CustomShape 3">
            <a:extLst>
              <a:ext uri="{FF2B5EF4-FFF2-40B4-BE49-F238E27FC236}">
                <a16:creationId xmlns:a16="http://schemas.microsoft.com/office/drawing/2014/main" id="{E8922553-A9DE-4D8B-BB1E-8B1022853C5A}"/>
              </a:ext>
            </a:extLst>
          </p:cNvPr>
          <p:cNvSpPr/>
          <p:nvPr/>
        </p:nvSpPr>
        <p:spPr>
          <a:xfrm>
            <a:off x="5252669" y="4001819"/>
            <a:ext cx="4572000" cy="8305141"/>
          </a:xfrm>
          <a:prstGeom prst="rect">
            <a:avLst/>
          </a:prstGeom>
          <a:solidFill>
            <a:srgbClr val="E6E6E6"/>
          </a:solidFill>
          <a:ln>
            <a:solidFill>
              <a:srgbClr val="C5000B"/>
            </a:solidFill>
          </a:ln>
        </p:spPr>
      </p:sp>
      <p:sp>
        <p:nvSpPr>
          <p:cNvPr id="64" name="TextShape 18">
            <a:extLst>
              <a:ext uri="{FF2B5EF4-FFF2-40B4-BE49-F238E27FC236}">
                <a16:creationId xmlns:a16="http://schemas.microsoft.com/office/drawing/2014/main" id="{0FC87110-0D6E-4695-8D51-458D75E7E035}"/>
              </a:ext>
            </a:extLst>
          </p:cNvPr>
          <p:cNvSpPr txBox="1"/>
          <p:nvPr/>
        </p:nvSpPr>
        <p:spPr>
          <a:xfrm>
            <a:off x="6218040" y="11960640"/>
            <a:ext cx="2355480" cy="346320"/>
          </a:xfrm>
          <a:prstGeom prst="rect">
            <a:avLst/>
          </a:prstGeom>
        </p:spPr>
        <p:txBody>
          <a:bodyPr wrap="none" lIns="90000" tIns="45000" rIns="90000" bIns="45000"/>
          <a:lstStyle/>
          <a:p>
            <a:r>
              <a:rPr lang="en-US" b="1" dirty="0">
                <a:solidFill>
                  <a:srgbClr val="C5000B"/>
                </a:solidFill>
              </a:rPr>
              <a:t>Figure 2 - Flowchart</a:t>
            </a:r>
            <a:endParaRPr dirty="0"/>
          </a:p>
        </p:txBody>
      </p:sp>
      <p:sp>
        <p:nvSpPr>
          <p:cNvPr id="66" name="CustomShape 5">
            <a:extLst>
              <a:ext uri="{FF2B5EF4-FFF2-40B4-BE49-F238E27FC236}">
                <a16:creationId xmlns:a16="http://schemas.microsoft.com/office/drawing/2014/main" id="{C74C2C1A-CE76-4C62-BA36-5302EDF9C00E}"/>
              </a:ext>
            </a:extLst>
          </p:cNvPr>
          <p:cNvSpPr/>
          <p:nvPr/>
        </p:nvSpPr>
        <p:spPr>
          <a:xfrm>
            <a:off x="324829" y="16350612"/>
            <a:ext cx="4572000" cy="484024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Contributions</a:t>
            </a:r>
            <a:endParaRPr dirty="0"/>
          </a:p>
          <a:p>
            <a:endParaRPr dirty="0"/>
          </a:p>
          <a:p>
            <a:pPr algn="just"/>
            <a:r>
              <a:rPr lang="en-US" sz="1900" dirty="0">
                <a:latin typeface="Ubuntu"/>
              </a:rPr>
              <a:t>Over the past few years, massive quantity of world knowledge have been collected in openly available knowledge bases. In addition to, these knowledge bases are seriously incomplete. In this project, we follow a way of using document collections to fill in the gaps in knowledge bases. </a:t>
            </a:r>
          </a:p>
          <a:p>
            <a:pPr algn="just"/>
            <a:endParaRPr lang="en-US" sz="1900" dirty="0">
              <a:latin typeface="Ubuntu"/>
            </a:endParaRPr>
          </a:p>
          <a:p>
            <a:pPr algn="just"/>
            <a:r>
              <a:rPr lang="en-US" sz="1900" dirty="0">
                <a:latin typeface="Ubuntu"/>
              </a:rPr>
              <a:t>In industry, when companies are in research process, they want to find </a:t>
            </a:r>
            <a:r>
              <a:rPr lang="en-US" sz="1900" dirty="0" err="1">
                <a:latin typeface="Ubuntu"/>
              </a:rPr>
              <a:t>informations</a:t>
            </a:r>
            <a:r>
              <a:rPr lang="en-US" sz="1900" dirty="0">
                <a:latin typeface="Ubuntu"/>
              </a:rPr>
              <a:t> that directly related with their area despite all documents that contain their research key words. The </a:t>
            </a:r>
            <a:r>
              <a:rPr lang="en-US" sz="1900" dirty="0" err="1">
                <a:latin typeface="Ubuntu"/>
              </a:rPr>
              <a:t>SbQ</a:t>
            </a:r>
            <a:r>
              <a:rPr lang="en-US" sz="1900" dirty="0">
                <a:latin typeface="Ubuntu"/>
              </a:rPr>
              <a:t> provides that opportunity for companies.</a:t>
            </a:r>
          </a:p>
        </p:txBody>
      </p:sp>
      <p:sp>
        <p:nvSpPr>
          <p:cNvPr id="68" name="CustomShape 6">
            <a:extLst>
              <a:ext uri="{FF2B5EF4-FFF2-40B4-BE49-F238E27FC236}">
                <a16:creationId xmlns:a16="http://schemas.microsoft.com/office/drawing/2014/main" id="{C7D78389-9723-4062-96ED-07F2A0AB704C}"/>
              </a:ext>
            </a:extLst>
          </p:cNvPr>
          <p:cNvSpPr/>
          <p:nvPr/>
        </p:nvSpPr>
        <p:spPr>
          <a:xfrm>
            <a:off x="359351" y="12408698"/>
            <a:ext cx="4581775" cy="3698100"/>
          </a:xfrm>
          <a:prstGeom prst="rect">
            <a:avLst/>
          </a:prstGeom>
          <a:solidFill>
            <a:srgbClr val="E6E6E6"/>
          </a:solidFill>
          <a:ln>
            <a:solidFill>
              <a:srgbClr val="C5000B"/>
            </a:solidFill>
          </a:ln>
        </p:spPr>
        <p:txBody>
          <a:bodyPr lIns="90000" tIns="45000" rIns="90000" bIns="45000"/>
          <a:lstStyle/>
          <a:p>
            <a:pPr algn="ctr"/>
            <a:endParaRPr dirty="0"/>
          </a:p>
        </p:txBody>
      </p:sp>
      <p:sp>
        <p:nvSpPr>
          <p:cNvPr id="69" name="TextShape 53">
            <a:extLst>
              <a:ext uri="{FF2B5EF4-FFF2-40B4-BE49-F238E27FC236}">
                <a16:creationId xmlns:a16="http://schemas.microsoft.com/office/drawing/2014/main" id="{EA082EF8-C9E3-48C7-AF98-920C629E94CB}"/>
              </a:ext>
            </a:extLst>
          </p:cNvPr>
          <p:cNvSpPr txBox="1"/>
          <p:nvPr/>
        </p:nvSpPr>
        <p:spPr>
          <a:xfrm>
            <a:off x="1019411" y="15653801"/>
            <a:ext cx="3529080" cy="373680"/>
          </a:xfrm>
          <a:prstGeom prst="rect">
            <a:avLst/>
          </a:prstGeom>
        </p:spPr>
        <p:txBody>
          <a:bodyPr wrap="none" lIns="90000" tIns="45000" rIns="90000" bIns="45000"/>
          <a:lstStyle/>
          <a:p>
            <a:r>
              <a:rPr lang="en-US" sz="2000" b="1" dirty="0">
                <a:solidFill>
                  <a:srgbClr val="C5000B"/>
                </a:solidFill>
              </a:rPr>
              <a:t>Figure 1 – User Interface</a:t>
            </a:r>
            <a:endParaRPr dirty="0"/>
          </a:p>
        </p:txBody>
      </p:sp>
      <p:pic>
        <p:nvPicPr>
          <p:cNvPr id="70" name="Picture 69">
            <a:extLst>
              <a:ext uri="{FF2B5EF4-FFF2-40B4-BE49-F238E27FC236}">
                <a16:creationId xmlns:a16="http://schemas.microsoft.com/office/drawing/2014/main" id="{A034A95A-2AAC-49F4-BDDE-1FC7908923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922" y="12457596"/>
            <a:ext cx="4427164" cy="3147307"/>
          </a:xfrm>
          <a:prstGeom prst="rect">
            <a:avLst/>
          </a:prstGeom>
        </p:spPr>
      </p:pic>
      <p:pic>
        <p:nvPicPr>
          <p:cNvPr id="5" name="Picture 4">
            <a:extLst>
              <a:ext uri="{FF2B5EF4-FFF2-40B4-BE49-F238E27FC236}">
                <a16:creationId xmlns:a16="http://schemas.microsoft.com/office/drawing/2014/main" id="{8932D712-36CC-4518-8CB0-9A319BE973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53052" y="4092586"/>
            <a:ext cx="4404120" cy="785812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TotalTime>
  <Words>685</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DejaVu Sans</vt:lpstr>
      <vt:lpstr>StarSymbol</vt:lpstr>
      <vt:lpstr>Ubuntu</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Koray Danisma</dc:creator>
  <cp:lastModifiedBy>Koray Danisma</cp:lastModifiedBy>
  <cp:revision>245</cp:revision>
  <dcterms:modified xsi:type="dcterms:W3CDTF">2018-05-30T20:27:01Z</dcterms:modified>
</cp:coreProperties>
</file>