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notesMasterIdLst>
    <p:notesMasterId r:id="rId17"/>
  </p:notesMasterIdLst>
  <p:sldIdLst>
    <p:sldId id="256" r:id="rId2"/>
    <p:sldId id="257" r:id="rId3"/>
    <p:sldId id="264" r:id="rId4"/>
    <p:sldId id="267" r:id="rId5"/>
    <p:sldId id="265" r:id="rId6"/>
    <p:sldId id="273" r:id="rId7"/>
    <p:sldId id="260" r:id="rId8"/>
    <p:sldId id="271" r:id="rId9"/>
    <p:sldId id="272" r:id="rId10"/>
    <p:sldId id="261" r:id="rId11"/>
    <p:sldId id="269" r:id="rId12"/>
    <p:sldId id="270" r:id="rId13"/>
    <p:sldId id="263" r:id="rId14"/>
    <p:sldId id="262" r:id="rId15"/>
    <p:sldId id="266" r:id="rId16"/>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693" autoAdjust="0"/>
    <p:restoredTop sz="94660"/>
  </p:normalViewPr>
  <p:slideViewPr>
    <p:cSldViewPr>
      <p:cViewPr varScale="1">
        <p:scale>
          <a:sx n="68" d="100"/>
          <a:sy n="68" d="100"/>
        </p:scale>
        <p:origin x="1398" y="6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tr-T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EB88C82-A9E1-4276-ABA9-B33DB6E4C974}" type="datetimeFigureOut">
              <a:rPr lang="tr-TR" smtClean="0"/>
              <a:pPr/>
              <a:t>15.01.2018</a:t>
            </a:fld>
            <a:endParaRPr lang="tr-TR"/>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tr-T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tr-T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9DB48C7-4D59-4F9F-8DF1-B88103B7BDE4}" type="slidenum">
              <a:rPr lang="tr-TR" smtClean="0"/>
              <a:pPr/>
              <a:t>‹#›</a:t>
            </a:fld>
            <a:endParaRPr lang="tr-TR"/>
          </a:p>
        </p:txBody>
      </p:sp>
    </p:spTree>
    <p:extLst>
      <p:ext uri="{BB962C8B-B14F-4D97-AF65-F5344CB8AC3E}">
        <p14:creationId xmlns:p14="http://schemas.microsoft.com/office/powerpoint/2010/main" val="14711445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D4ED457-746A-453E-A471-454C3919D082}" type="datetime1">
              <a:rPr lang="tr-TR" smtClean="0"/>
              <a:pPr/>
              <a:t>15.01.2018</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3202826C-212F-4612-ABBE-FC45A1562B62}" type="slidenum">
              <a:rPr lang="tr-TR" smtClean="0"/>
              <a:pPr/>
              <a:t>‹#›</a:t>
            </a:fld>
            <a:endParaRPr lang="tr-TR"/>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CD3F45E-3F23-4471-914D-AD82436B8FA3}" type="datetime1">
              <a:rPr lang="tr-TR" smtClean="0"/>
              <a:pPr/>
              <a:t>15.01.2018</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3202826C-212F-4612-ABBE-FC45A1562B62}" type="slidenum">
              <a:rPr lang="tr-TR" smtClean="0"/>
              <a:pPr/>
              <a:t>‹#›</a:t>
            </a:fld>
            <a:endParaRPr lang="tr-T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601F965-205E-45FB-9C6F-2DF8D53E1437}" type="datetime1">
              <a:rPr lang="tr-TR" smtClean="0"/>
              <a:pPr/>
              <a:t>15.01.2018</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3202826C-212F-4612-ABBE-FC45A1562B62}" type="slidenum">
              <a:rPr lang="tr-TR" smtClean="0"/>
              <a:pPr/>
              <a:t>‹#›</a:t>
            </a:fld>
            <a:endParaRPr lang="tr-T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CA8549B-284E-45CA-A027-25C37A2C5D4E}" type="datetime1">
              <a:rPr lang="tr-TR" smtClean="0"/>
              <a:pPr/>
              <a:t>15.01.2018</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3202826C-212F-4612-ABBE-FC45A1562B62}" type="slidenum">
              <a:rPr lang="tr-TR" smtClean="0"/>
              <a:pPr/>
              <a:t>‹#›</a:t>
            </a:fld>
            <a:endParaRPr lang="tr-T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D24A0BA-3A34-4797-AA46-80C8CFB64837}" type="datetime1">
              <a:rPr lang="tr-TR" smtClean="0"/>
              <a:pPr/>
              <a:t>15.01.2018</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3202826C-212F-4612-ABBE-FC45A1562B62}" type="slidenum">
              <a:rPr lang="tr-TR" smtClean="0"/>
              <a:pPr/>
              <a:t>‹#›</a:t>
            </a:fld>
            <a:endParaRPr lang="tr-TR"/>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E4A4294-3417-4408-853A-8149FC65A441}" type="datetime1">
              <a:rPr lang="tr-TR" smtClean="0"/>
              <a:pPr/>
              <a:t>15.01.2018</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3202826C-212F-4612-ABBE-FC45A1562B62}" type="slidenum">
              <a:rPr lang="tr-TR" smtClean="0"/>
              <a:pPr/>
              <a:t>‹#›</a:t>
            </a:fld>
            <a:endParaRPr lang="tr-T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3EE8CA8-A961-4E08-82C7-869751F81425}" type="datetime1">
              <a:rPr lang="tr-TR" smtClean="0"/>
              <a:pPr/>
              <a:t>15.01.2018</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3202826C-212F-4612-ABBE-FC45A1562B62}" type="slidenum">
              <a:rPr lang="tr-TR" smtClean="0"/>
              <a:pPr/>
              <a:t>‹#›</a:t>
            </a:fld>
            <a:endParaRPr lang="tr-TR"/>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8744130-0819-417A-84D4-FFDD73CE20B8}" type="datetime1">
              <a:rPr lang="tr-TR" smtClean="0"/>
              <a:pPr/>
              <a:t>15.01.2018</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3202826C-212F-4612-ABBE-FC45A1562B62}" type="slidenum">
              <a:rPr lang="tr-TR" smtClean="0"/>
              <a:pPr/>
              <a:t>‹#›</a:t>
            </a:fld>
            <a:endParaRPr lang="tr-T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EAABFD8-E673-4B19-AFB0-7A1482B87243}" type="datetime1">
              <a:rPr lang="tr-TR" smtClean="0"/>
              <a:pPr/>
              <a:t>15.01.2018</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3202826C-212F-4612-ABBE-FC45A1562B62}" type="slidenum">
              <a:rPr lang="tr-TR" smtClean="0"/>
              <a:pPr/>
              <a:t>‹#›</a:t>
            </a:fld>
            <a:endParaRPr lang="tr-T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36EB75E-0329-4707-92DD-2FD16BD72A34}" type="datetime1">
              <a:rPr lang="tr-TR" smtClean="0"/>
              <a:pPr/>
              <a:t>15.01.2018</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3202826C-212F-4612-ABBE-FC45A1562B62}" type="slidenum">
              <a:rPr lang="tr-TR" smtClean="0"/>
              <a:pPr/>
              <a:t>‹#›</a:t>
            </a:fld>
            <a:endParaRPr lang="tr-TR"/>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6F94297-6643-4344-BF5E-8407223DB37E}" type="datetime1">
              <a:rPr lang="tr-TR" smtClean="0"/>
              <a:pPr/>
              <a:t>15.01.2018</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3202826C-212F-4612-ABBE-FC45A1562B62}" type="slidenum">
              <a:rPr lang="tr-TR" smtClean="0"/>
              <a:pPr/>
              <a:t>‹#›</a:t>
            </a:fld>
            <a:endParaRPr lang="tr-T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4AE342D3-ED73-4597-A5F9-15DADAF038D1}" type="datetime1">
              <a:rPr lang="tr-TR" smtClean="0"/>
              <a:pPr/>
              <a:t>15.01.2018</a:t>
            </a:fld>
            <a:endParaRPr lang="tr-TR"/>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tr-TR"/>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3202826C-212F-4612-ABBE-FC45A1562B62}" type="slidenum">
              <a:rPr lang="tr-TR" smtClean="0"/>
              <a:pPr/>
              <a:t>‹#›</a:t>
            </a:fld>
            <a:endParaRPr lang="tr-TR"/>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hf hdr="0" ftr="0" dt="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sz="3600"/>
              <a:t>Sensor Programming with using Android Platform</a:t>
            </a:r>
            <a:endParaRPr lang="tr-TR" sz="3600" dirty="0"/>
          </a:p>
        </p:txBody>
      </p:sp>
      <p:sp>
        <p:nvSpPr>
          <p:cNvPr id="3" name="Subtitle 2"/>
          <p:cNvSpPr>
            <a:spLocks noGrp="1"/>
          </p:cNvSpPr>
          <p:nvPr>
            <p:ph type="subTitle" idx="1"/>
          </p:nvPr>
        </p:nvSpPr>
        <p:spPr>
          <a:xfrm>
            <a:off x="714348" y="4071942"/>
            <a:ext cx="6400800" cy="1752600"/>
          </a:xfrm>
        </p:spPr>
        <p:txBody>
          <a:bodyPr>
            <a:normAutofit lnSpcReduction="10000"/>
          </a:bodyPr>
          <a:lstStyle/>
          <a:p>
            <a:r>
              <a:rPr lang="tr-TR"/>
              <a:t>Esra YILMAZ</a:t>
            </a:r>
          </a:p>
          <a:p>
            <a:r>
              <a:rPr lang="tr-TR"/>
              <a:t>Ahmet KARA</a:t>
            </a:r>
          </a:p>
          <a:p>
            <a:endParaRPr lang="tr-TR"/>
          </a:p>
          <a:p>
            <a:r>
              <a:rPr lang="en-US"/>
              <a:t>Advisor:</a:t>
            </a:r>
            <a:r>
              <a:rPr lang="tr-TR"/>
              <a:t> Sibel TARIYAN ÖZYER</a:t>
            </a:r>
          </a:p>
          <a:p>
            <a:endParaRPr lang="tr-TR" dirty="0"/>
          </a:p>
        </p:txBody>
      </p:sp>
      <p:sp>
        <p:nvSpPr>
          <p:cNvPr id="4" name="Slide Number Placeholder 3"/>
          <p:cNvSpPr>
            <a:spLocks noGrp="1"/>
          </p:cNvSpPr>
          <p:nvPr>
            <p:ph type="sldNum" sz="quarter" idx="12"/>
          </p:nvPr>
        </p:nvSpPr>
        <p:spPr/>
        <p:txBody>
          <a:bodyPr/>
          <a:lstStyle/>
          <a:p>
            <a:fld id="{3202826C-212F-4612-ABBE-FC45A1562B62}" type="slidenum">
              <a:rPr lang="tr-TR" smtClean="0"/>
              <a:pPr/>
              <a:t>1</a:t>
            </a:fld>
            <a:endParaRPr lang="tr-TR"/>
          </a:p>
        </p:txBody>
      </p:sp>
      <p:pic>
        <p:nvPicPr>
          <p:cNvPr id="5" name="4 Resim" descr="C:\Users\Asus\AppData\Local\Microsoft\Windows\INetCache\IE\XW9VD75W\872px-Android_robot.svg[1].png"/>
          <p:cNvPicPr/>
          <p:nvPr/>
        </p:nvPicPr>
        <p:blipFill>
          <a:blip r:embed="rId2" cstate="print"/>
          <a:srcRect/>
          <a:stretch>
            <a:fillRect/>
          </a:stretch>
        </p:blipFill>
        <p:spPr bwMode="auto">
          <a:xfrm>
            <a:off x="6072198" y="3786190"/>
            <a:ext cx="2162175" cy="2538050"/>
          </a:xfrm>
          <a:prstGeom prst="rect">
            <a:avLst/>
          </a:prstGeom>
          <a:noFill/>
          <a:ln w="9525">
            <a:noFill/>
            <a:miter lim="800000"/>
            <a:headEnd/>
            <a:tailEnd/>
          </a:ln>
        </p:spPr>
      </p:pic>
    </p:spTree>
    <p:extLst>
      <p:ext uri="{BB962C8B-B14F-4D97-AF65-F5344CB8AC3E}">
        <p14:creationId xmlns:p14="http://schemas.microsoft.com/office/powerpoint/2010/main" val="21703062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tr-TR" dirty="0"/>
            </a:br>
            <a:br>
              <a:rPr lang="tr-TR" dirty="0"/>
            </a:br>
            <a:r>
              <a:rPr lang="tr-TR" dirty="0"/>
              <a:t>Results and Conclusions</a:t>
            </a:r>
            <a:br>
              <a:rPr lang="tr-TR" dirty="0"/>
            </a:br>
            <a:br>
              <a:rPr lang="tr-TR" dirty="0"/>
            </a:br>
            <a:endParaRPr lang="tr-TR" dirty="0"/>
          </a:p>
        </p:txBody>
      </p:sp>
      <p:sp>
        <p:nvSpPr>
          <p:cNvPr id="3" name="Content Placeholder 2"/>
          <p:cNvSpPr>
            <a:spLocks noGrp="1"/>
          </p:cNvSpPr>
          <p:nvPr>
            <p:ph idx="1"/>
          </p:nvPr>
        </p:nvSpPr>
        <p:spPr/>
        <p:txBody>
          <a:bodyPr>
            <a:normAutofit/>
          </a:bodyPr>
          <a:lstStyle/>
          <a:p>
            <a:pPr>
              <a:buNone/>
            </a:pPr>
            <a:r>
              <a:rPr lang="en-US"/>
              <a:t>Thanks to Android Sensor Programming:</a:t>
            </a:r>
            <a:endParaRPr lang="tr-TR"/>
          </a:p>
          <a:p>
            <a:endParaRPr lang="tr-TR"/>
          </a:p>
          <a:p>
            <a:r>
              <a:rPr lang="en-US"/>
              <a:t> We aim to implement location tracking and proximity alerts.</a:t>
            </a:r>
            <a:endParaRPr lang="tr-TR"/>
          </a:p>
          <a:p>
            <a:pPr>
              <a:buNone/>
            </a:pPr>
            <a:endParaRPr lang="tr-TR"/>
          </a:p>
          <a:p>
            <a:r>
              <a:rPr lang="tr-TR"/>
              <a:t>Thus, </a:t>
            </a:r>
            <a:r>
              <a:rPr lang="en-US"/>
              <a:t>While targets can be destroyed more easily with technological devices, soldier attrition is reduced more.</a:t>
            </a:r>
            <a:endParaRPr lang="tr-TR"/>
          </a:p>
          <a:p>
            <a:endParaRPr lang="tr-TR"/>
          </a:p>
          <a:p>
            <a:endParaRPr lang="tr-TR"/>
          </a:p>
          <a:p>
            <a:endParaRPr lang="tr-TR" dirty="0"/>
          </a:p>
        </p:txBody>
      </p:sp>
      <p:sp>
        <p:nvSpPr>
          <p:cNvPr id="4" name="Slide Number Placeholder 3"/>
          <p:cNvSpPr>
            <a:spLocks noGrp="1"/>
          </p:cNvSpPr>
          <p:nvPr>
            <p:ph type="sldNum" sz="quarter" idx="12"/>
          </p:nvPr>
        </p:nvSpPr>
        <p:spPr/>
        <p:txBody>
          <a:bodyPr/>
          <a:lstStyle/>
          <a:p>
            <a:fld id="{3202826C-212F-4612-ABBE-FC45A1562B62}" type="slidenum">
              <a:rPr lang="tr-TR" smtClean="0"/>
              <a:pPr/>
              <a:t>10</a:t>
            </a:fld>
            <a:endParaRPr lang="tr-TR"/>
          </a:p>
        </p:txBody>
      </p:sp>
    </p:spTree>
    <p:extLst>
      <p:ext uri="{BB962C8B-B14F-4D97-AF65-F5344CB8AC3E}">
        <p14:creationId xmlns:p14="http://schemas.microsoft.com/office/powerpoint/2010/main" val="39348690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500034" y="785794"/>
            <a:ext cx="8229600" cy="990600"/>
          </a:xfrm>
        </p:spPr>
        <p:txBody>
          <a:bodyPr>
            <a:normAutofit fontScale="90000"/>
          </a:bodyPr>
          <a:lstStyle/>
          <a:p>
            <a:pPr>
              <a:buFont typeface="Arial" pitchFamily="34" charset="0"/>
              <a:buChar char="•"/>
            </a:pPr>
            <a:r>
              <a:rPr lang="tr-TR" sz="2700">
                <a:solidFill>
                  <a:schemeClr val="tx1"/>
                </a:solidFill>
              </a:rPr>
              <a:t>  R</a:t>
            </a:r>
            <a:r>
              <a:rPr lang="en-US" sz="2700">
                <a:solidFill>
                  <a:schemeClr val="tx1"/>
                </a:solidFill>
              </a:rPr>
              <a:t>obot will take precautions against the terrorist attack on the military field.</a:t>
            </a:r>
            <a:br>
              <a:rPr lang="tr-TR"/>
            </a:br>
            <a:endParaRPr lang="tr-TR"/>
          </a:p>
        </p:txBody>
      </p:sp>
      <p:sp>
        <p:nvSpPr>
          <p:cNvPr id="4" name="3 Slayt Numarası Yer Tutucusu"/>
          <p:cNvSpPr>
            <a:spLocks noGrp="1"/>
          </p:cNvSpPr>
          <p:nvPr>
            <p:ph type="sldNum" sz="quarter" idx="12"/>
          </p:nvPr>
        </p:nvSpPr>
        <p:spPr/>
        <p:txBody>
          <a:bodyPr/>
          <a:lstStyle/>
          <a:p>
            <a:fld id="{3202826C-212F-4612-ABBE-FC45A1562B62}" type="slidenum">
              <a:rPr lang="tr-TR" smtClean="0"/>
              <a:pPr/>
              <a:t>11</a:t>
            </a:fld>
            <a:endParaRPr lang="tr-TR"/>
          </a:p>
        </p:txBody>
      </p:sp>
      <p:pic>
        <p:nvPicPr>
          <p:cNvPr id="5" name="4 İçerik Yer Tutucusu" descr="C:\Users\Asus\AppData\Local\Microsoft\Windows\INetCache\IE\S7YHPK53\robot-army-3[1].jpg"/>
          <p:cNvPicPr>
            <a:picLocks noGrp="1"/>
          </p:cNvPicPr>
          <p:nvPr>
            <p:ph idx="1"/>
          </p:nvPr>
        </p:nvPicPr>
        <p:blipFill>
          <a:blip r:embed="rId2"/>
          <a:srcRect/>
          <a:stretch>
            <a:fillRect/>
          </a:stretch>
        </p:blipFill>
        <p:spPr bwMode="auto">
          <a:xfrm>
            <a:off x="285720" y="2643182"/>
            <a:ext cx="4000528" cy="2914650"/>
          </a:xfrm>
          <a:prstGeom prst="rect">
            <a:avLst/>
          </a:prstGeom>
          <a:noFill/>
          <a:ln w="9525">
            <a:noFill/>
            <a:miter lim="800000"/>
            <a:headEnd/>
            <a:tailEnd/>
          </a:ln>
        </p:spPr>
      </p:pic>
      <p:pic>
        <p:nvPicPr>
          <p:cNvPr id="6" name="5 Resim" descr="C:\Users\Asus\AppData\Local\Microsoft\Windows\INetCache\IE\P5F95143\arma2oa2010-09-2822-23-39-58[1].jpg"/>
          <p:cNvPicPr/>
          <p:nvPr/>
        </p:nvPicPr>
        <p:blipFill>
          <a:blip r:embed="rId3"/>
          <a:srcRect/>
          <a:stretch>
            <a:fillRect/>
          </a:stretch>
        </p:blipFill>
        <p:spPr bwMode="auto">
          <a:xfrm>
            <a:off x="4357686" y="1857364"/>
            <a:ext cx="4572032" cy="4143404"/>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357158" y="857232"/>
            <a:ext cx="8229600" cy="5786478"/>
          </a:xfrm>
        </p:spPr>
        <p:txBody>
          <a:bodyPr/>
          <a:lstStyle/>
          <a:p>
            <a:r>
              <a:rPr lang="en-US"/>
              <a:t>The user who can control the robot's Android mobile phone will detect the obstacle first and then detect the obstacle and detect the terrorist by means of the obstacle recognizing sensor.</a:t>
            </a:r>
            <a:endParaRPr lang="tr-TR"/>
          </a:p>
          <a:p>
            <a:endParaRPr lang="tr-TR"/>
          </a:p>
          <a:p>
            <a:endParaRPr lang="tr-TR"/>
          </a:p>
          <a:p>
            <a:endParaRPr lang="tr-TR"/>
          </a:p>
        </p:txBody>
      </p:sp>
      <p:sp>
        <p:nvSpPr>
          <p:cNvPr id="4" name="3 Slayt Numarası Yer Tutucusu"/>
          <p:cNvSpPr>
            <a:spLocks noGrp="1"/>
          </p:cNvSpPr>
          <p:nvPr>
            <p:ph type="sldNum" sz="quarter" idx="12"/>
          </p:nvPr>
        </p:nvSpPr>
        <p:spPr/>
        <p:txBody>
          <a:bodyPr/>
          <a:lstStyle/>
          <a:p>
            <a:fld id="{3202826C-212F-4612-ABBE-FC45A1562B62}" type="slidenum">
              <a:rPr lang="tr-TR" smtClean="0"/>
              <a:pPr/>
              <a:t>12</a:t>
            </a:fld>
            <a:endParaRPr lang="tr-T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References</a:t>
            </a:r>
          </a:p>
        </p:txBody>
      </p:sp>
      <p:sp>
        <p:nvSpPr>
          <p:cNvPr id="3" name="Content Placeholder 2"/>
          <p:cNvSpPr>
            <a:spLocks noGrp="1"/>
          </p:cNvSpPr>
          <p:nvPr>
            <p:ph idx="1"/>
          </p:nvPr>
        </p:nvSpPr>
        <p:spPr/>
        <p:txBody>
          <a:bodyPr/>
          <a:lstStyle/>
          <a:p>
            <a:pPr algn="just"/>
            <a:r>
              <a:rPr lang="tr-TR"/>
              <a:t> Khoje, S., Urad, D., Shirke, M., Robotic Control Using an Android Application, International Journal of Computer Science and Information Technologies, vol 7, no 2, p.773 - 776 </a:t>
            </a:r>
          </a:p>
          <a:p>
            <a:pPr algn="just">
              <a:buNone/>
            </a:pPr>
            <a:endParaRPr lang="tr-TR"/>
          </a:p>
          <a:p>
            <a:pPr algn="just"/>
            <a:r>
              <a:rPr lang="tr-TR"/>
              <a:t>Sharma, A., Verma, R., Gupta, S., Android Phone Controlled Robot Using Bluetooth, International Journal of Electronic and Electrical Engineering. , vol 7, no 5, p.443 - 448</a:t>
            </a:r>
            <a:endParaRPr lang="tr-TR" dirty="0"/>
          </a:p>
        </p:txBody>
      </p:sp>
      <p:sp>
        <p:nvSpPr>
          <p:cNvPr id="4" name="Slide Number Placeholder 3"/>
          <p:cNvSpPr>
            <a:spLocks noGrp="1"/>
          </p:cNvSpPr>
          <p:nvPr>
            <p:ph type="sldNum" sz="quarter" idx="12"/>
          </p:nvPr>
        </p:nvSpPr>
        <p:spPr/>
        <p:txBody>
          <a:bodyPr/>
          <a:lstStyle/>
          <a:p>
            <a:fld id="{3202826C-212F-4612-ABBE-FC45A1562B62}" type="slidenum">
              <a:rPr lang="tr-TR" smtClean="0"/>
              <a:pPr/>
              <a:t>13</a:t>
            </a:fld>
            <a:endParaRPr lang="tr-TR"/>
          </a:p>
        </p:txBody>
      </p:sp>
    </p:spTree>
    <p:extLst>
      <p:ext uri="{BB962C8B-B14F-4D97-AF65-F5344CB8AC3E}">
        <p14:creationId xmlns:p14="http://schemas.microsoft.com/office/powerpoint/2010/main" val="13659176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Demo</a:t>
            </a:r>
          </a:p>
        </p:txBody>
      </p:sp>
      <p:sp>
        <p:nvSpPr>
          <p:cNvPr id="3" name="Content Placeholder 2"/>
          <p:cNvSpPr>
            <a:spLocks noGrp="1"/>
          </p:cNvSpPr>
          <p:nvPr>
            <p:ph idx="1"/>
          </p:nvPr>
        </p:nvSpPr>
        <p:spPr/>
        <p:txBody>
          <a:bodyPr/>
          <a:lstStyle/>
          <a:p>
            <a:pPr>
              <a:buNone/>
            </a:pPr>
            <a:r>
              <a:rPr lang="en-US"/>
              <a:t>The system</a:t>
            </a:r>
            <a:r>
              <a:rPr lang="tr-TR"/>
              <a:t> </a:t>
            </a:r>
            <a:r>
              <a:rPr lang="en-US"/>
              <a:t>consists of four-part. These are such as</a:t>
            </a:r>
            <a:r>
              <a:rPr lang="tr-TR"/>
              <a:t>: </a:t>
            </a:r>
          </a:p>
          <a:p>
            <a:pPr>
              <a:buNone/>
            </a:pPr>
            <a:endParaRPr lang="tr-TR"/>
          </a:p>
          <a:p>
            <a:r>
              <a:rPr lang="en-US"/>
              <a:t>Bluetooth technology </a:t>
            </a:r>
            <a:endParaRPr lang="tr-TR"/>
          </a:p>
          <a:p>
            <a:pPr>
              <a:buNone/>
            </a:pPr>
            <a:endParaRPr lang="tr-TR"/>
          </a:p>
          <a:p>
            <a:r>
              <a:rPr lang="en-US"/>
              <a:t>Smartphone with Android operating system,</a:t>
            </a:r>
            <a:endParaRPr lang="tr-TR"/>
          </a:p>
          <a:p>
            <a:pPr>
              <a:buNone/>
            </a:pPr>
            <a:endParaRPr lang="tr-TR"/>
          </a:p>
          <a:p>
            <a:r>
              <a:rPr lang="en-US"/>
              <a:t>Microprocessor (Arduino Uno R3)</a:t>
            </a:r>
            <a:endParaRPr lang="tr-TR"/>
          </a:p>
          <a:p>
            <a:pPr>
              <a:buNone/>
            </a:pPr>
            <a:endParaRPr lang="tr-TR"/>
          </a:p>
          <a:p>
            <a:r>
              <a:rPr lang="en-US"/>
              <a:t>DC Motor.</a:t>
            </a:r>
            <a:endParaRPr lang="tr-TR" dirty="0"/>
          </a:p>
        </p:txBody>
      </p:sp>
      <p:sp>
        <p:nvSpPr>
          <p:cNvPr id="4" name="Slide Number Placeholder 3"/>
          <p:cNvSpPr>
            <a:spLocks noGrp="1"/>
          </p:cNvSpPr>
          <p:nvPr>
            <p:ph type="sldNum" sz="quarter" idx="12"/>
          </p:nvPr>
        </p:nvSpPr>
        <p:spPr/>
        <p:txBody>
          <a:bodyPr/>
          <a:lstStyle/>
          <a:p>
            <a:fld id="{3202826C-212F-4612-ABBE-FC45A1562B62}" type="slidenum">
              <a:rPr lang="tr-TR" smtClean="0"/>
              <a:pPr/>
              <a:t>14</a:t>
            </a:fld>
            <a:endParaRPr lang="tr-TR"/>
          </a:p>
        </p:txBody>
      </p:sp>
    </p:spTree>
    <p:extLst>
      <p:ext uri="{BB962C8B-B14F-4D97-AF65-F5344CB8AC3E}">
        <p14:creationId xmlns:p14="http://schemas.microsoft.com/office/powerpoint/2010/main" val="5919085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pPr algn="ctr"/>
            <a:r>
              <a:rPr lang="en-GB"/>
              <a:t>Architecture Design of</a:t>
            </a:r>
            <a:r>
              <a:rPr lang="tr-TR"/>
              <a:t> Project</a:t>
            </a:r>
          </a:p>
        </p:txBody>
      </p:sp>
      <p:sp>
        <p:nvSpPr>
          <p:cNvPr id="4" name="3 Slayt Numarası Yer Tutucusu"/>
          <p:cNvSpPr>
            <a:spLocks noGrp="1"/>
          </p:cNvSpPr>
          <p:nvPr>
            <p:ph type="sldNum" sz="quarter" idx="12"/>
          </p:nvPr>
        </p:nvSpPr>
        <p:spPr/>
        <p:txBody>
          <a:bodyPr/>
          <a:lstStyle/>
          <a:p>
            <a:fld id="{3202826C-212F-4612-ABBE-FC45A1562B62}" type="slidenum">
              <a:rPr lang="tr-TR" smtClean="0"/>
              <a:pPr/>
              <a:t>15</a:t>
            </a:fld>
            <a:endParaRPr lang="tr-TR"/>
          </a:p>
        </p:txBody>
      </p:sp>
      <p:pic>
        <p:nvPicPr>
          <p:cNvPr id="5" name="4 İçerik Yer Tutucusu" descr="C:\Users\Asus\AppData\Local\Microsoft\Windows\INetCache\IE\S7YHPK53\20131114_151806_preview_featured[1].jpg"/>
          <p:cNvPicPr>
            <a:picLocks noGrp="1"/>
          </p:cNvPicPr>
          <p:nvPr>
            <p:ph idx="1"/>
          </p:nvPr>
        </p:nvPicPr>
        <p:blipFill>
          <a:blip r:embed="rId2"/>
          <a:srcRect/>
          <a:stretch>
            <a:fillRect/>
          </a:stretch>
        </p:blipFill>
        <p:spPr bwMode="auto">
          <a:xfrm>
            <a:off x="1327688" y="1600200"/>
            <a:ext cx="6030394" cy="4329130"/>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Contents</a:t>
            </a:r>
          </a:p>
        </p:txBody>
      </p:sp>
      <p:sp>
        <p:nvSpPr>
          <p:cNvPr id="3" name="Content Placeholder 2"/>
          <p:cNvSpPr>
            <a:spLocks noGrp="1"/>
          </p:cNvSpPr>
          <p:nvPr>
            <p:ph idx="1"/>
          </p:nvPr>
        </p:nvSpPr>
        <p:spPr/>
        <p:txBody>
          <a:bodyPr>
            <a:normAutofit/>
          </a:bodyPr>
          <a:lstStyle/>
          <a:p>
            <a:pPr marL="457200" indent="-457200">
              <a:lnSpc>
                <a:spcPct val="150000"/>
              </a:lnSpc>
              <a:buFont typeface="+mj-lt"/>
              <a:buAutoNum type="arabicPeriod"/>
            </a:pPr>
            <a:r>
              <a:rPr lang="tr-TR"/>
              <a:t>Problem</a:t>
            </a:r>
            <a:endParaRPr lang="tr-TR" dirty="0"/>
          </a:p>
          <a:p>
            <a:pPr marL="457200" indent="-457200">
              <a:lnSpc>
                <a:spcPct val="150000"/>
              </a:lnSpc>
              <a:buFont typeface="+mj-lt"/>
              <a:buAutoNum type="arabicPeriod"/>
            </a:pPr>
            <a:r>
              <a:rPr lang="tr-TR" dirty="0"/>
              <a:t>Analysis</a:t>
            </a:r>
          </a:p>
          <a:p>
            <a:pPr marL="457200" indent="-457200">
              <a:lnSpc>
                <a:spcPct val="150000"/>
              </a:lnSpc>
              <a:buFont typeface="+mj-lt"/>
              <a:buAutoNum type="arabicPeriod"/>
            </a:pPr>
            <a:r>
              <a:rPr lang="tr-TR" dirty="0" err="1"/>
              <a:t>Solution</a:t>
            </a:r>
            <a:endParaRPr lang="tr-TR" dirty="0"/>
          </a:p>
          <a:p>
            <a:pPr marL="457200" indent="-457200">
              <a:lnSpc>
                <a:spcPct val="150000"/>
              </a:lnSpc>
              <a:buFont typeface="+mj-lt"/>
              <a:buAutoNum type="arabicPeriod"/>
            </a:pPr>
            <a:r>
              <a:rPr lang="tr-TR" dirty="0"/>
              <a:t>Results and Conclusion</a:t>
            </a:r>
          </a:p>
          <a:p>
            <a:pPr marL="457200" indent="-457200">
              <a:lnSpc>
                <a:spcPct val="150000"/>
              </a:lnSpc>
              <a:buFont typeface="+mj-lt"/>
              <a:buAutoNum type="arabicPeriod"/>
            </a:pPr>
            <a:r>
              <a:rPr lang="tr-TR" dirty="0"/>
              <a:t>References</a:t>
            </a:r>
          </a:p>
          <a:p>
            <a:pPr marL="457200" indent="-457200">
              <a:lnSpc>
                <a:spcPct val="150000"/>
              </a:lnSpc>
              <a:buFont typeface="+mj-lt"/>
              <a:buAutoNum type="arabicPeriod"/>
            </a:pPr>
            <a:r>
              <a:rPr lang="tr-TR" dirty="0"/>
              <a:t>Demo</a:t>
            </a:r>
          </a:p>
          <a:p>
            <a:pPr marL="0" indent="0">
              <a:buNone/>
            </a:pPr>
            <a:endParaRPr lang="tr-TR" dirty="0"/>
          </a:p>
          <a:p>
            <a:pPr marL="457200" indent="-457200">
              <a:buFont typeface="+mj-lt"/>
              <a:buAutoNum type="arabicPeriod"/>
            </a:pPr>
            <a:endParaRPr lang="tr-TR" dirty="0"/>
          </a:p>
        </p:txBody>
      </p:sp>
      <p:sp>
        <p:nvSpPr>
          <p:cNvPr id="4" name="Slide Number Placeholder 3"/>
          <p:cNvSpPr>
            <a:spLocks noGrp="1"/>
          </p:cNvSpPr>
          <p:nvPr>
            <p:ph type="sldNum" sz="quarter" idx="12"/>
          </p:nvPr>
        </p:nvSpPr>
        <p:spPr/>
        <p:txBody>
          <a:bodyPr/>
          <a:lstStyle/>
          <a:p>
            <a:fld id="{3202826C-212F-4612-ABBE-FC45A1562B62}" type="slidenum">
              <a:rPr lang="tr-TR" smtClean="0"/>
              <a:pPr/>
              <a:t>2</a:t>
            </a:fld>
            <a:endParaRPr lang="tr-TR"/>
          </a:p>
        </p:txBody>
      </p:sp>
    </p:spTree>
    <p:extLst>
      <p:ext uri="{BB962C8B-B14F-4D97-AF65-F5344CB8AC3E}">
        <p14:creationId xmlns:p14="http://schemas.microsoft.com/office/powerpoint/2010/main" val="32476403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Problem</a:t>
            </a:r>
          </a:p>
        </p:txBody>
      </p:sp>
      <p:sp>
        <p:nvSpPr>
          <p:cNvPr id="3" name="Content Placeholder 2"/>
          <p:cNvSpPr>
            <a:spLocks noGrp="1"/>
          </p:cNvSpPr>
          <p:nvPr>
            <p:ph idx="1"/>
          </p:nvPr>
        </p:nvSpPr>
        <p:spPr/>
        <p:txBody>
          <a:bodyPr>
            <a:normAutofit lnSpcReduction="10000"/>
          </a:bodyPr>
          <a:lstStyle/>
          <a:p>
            <a:pPr algn="just"/>
            <a:r>
              <a:rPr lang="tr-TR" dirty="0" err="1"/>
              <a:t>We</a:t>
            </a:r>
            <a:r>
              <a:rPr lang="tr-TR" dirty="0"/>
              <a:t> can define </a:t>
            </a:r>
            <a:r>
              <a:rPr lang="tr-TR" dirty="0" err="1"/>
              <a:t>robots</a:t>
            </a:r>
            <a:r>
              <a:rPr lang="tr-TR" dirty="0"/>
              <a:t> as </a:t>
            </a:r>
            <a:r>
              <a:rPr lang="tr-TR" dirty="0" err="1"/>
              <a:t>automatic</a:t>
            </a:r>
            <a:r>
              <a:rPr lang="tr-TR" dirty="0"/>
              <a:t> </a:t>
            </a:r>
            <a:r>
              <a:rPr lang="tr-TR" dirty="0" err="1"/>
              <a:t>machines</a:t>
            </a:r>
            <a:r>
              <a:rPr lang="tr-TR" dirty="0"/>
              <a:t> </a:t>
            </a:r>
            <a:r>
              <a:rPr lang="tr-TR" dirty="0" err="1"/>
              <a:t>that</a:t>
            </a:r>
            <a:r>
              <a:rPr lang="tr-TR" dirty="0"/>
              <a:t> </a:t>
            </a:r>
            <a:r>
              <a:rPr lang="tr-TR" dirty="0" err="1"/>
              <a:t>are</a:t>
            </a:r>
            <a:r>
              <a:rPr lang="tr-TR" dirty="0"/>
              <a:t> </a:t>
            </a:r>
            <a:r>
              <a:rPr lang="tr-TR" dirty="0" err="1"/>
              <a:t>created</a:t>
            </a:r>
            <a:r>
              <a:rPr lang="tr-TR" dirty="0"/>
              <a:t> </a:t>
            </a:r>
            <a:r>
              <a:rPr lang="tr-TR" dirty="0" err="1"/>
              <a:t>for</a:t>
            </a:r>
            <a:r>
              <a:rPr lang="tr-TR" dirty="0"/>
              <a:t> </a:t>
            </a:r>
            <a:r>
              <a:rPr lang="tr-TR" dirty="0" err="1"/>
              <a:t>the</a:t>
            </a:r>
            <a:r>
              <a:rPr lang="tr-TR" dirty="0"/>
              <a:t> </a:t>
            </a:r>
            <a:r>
              <a:rPr lang="tr-TR" dirty="0" err="1"/>
              <a:t>convenience</a:t>
            </a:r>
            <a:r>
              <a:rPr lang="tr-TR" dirty="0"/>
              <a:t> of time </a:t>
            </a:r>
            <a:r>
              <a:rPr lang="tr-TR" dirty="0" err="1"/>
              <a:t>and</a:t>
            </a:r>
            <a:r>
              <a:rPr lang="tr-TR" dirty="0"/>
              <a:t> </a:t>
            </a:r>
            <a:r>
              <a:rPr lang="tr-TR" dirty="0" err="1"/>
              <a:t>convenience</a:t>
            </a:r>
            <a:r>
              <a:rPr lang="tr-TR" dirty="0"/>
              <a:t> in </a:t>
            </a:r>
            <a:r>
              <a:rPr lang="tr-TR" dirty="0" err="1"/>
              <a:t>our</a:t>
            </a:r>
            <a:r>
              <a:rPr lang="tr-TR" dirty="0"/>
              <a:t> </a:t>
            </a:r>
            <a:r>
              <a:rPr lang="tr-TR" dirty="0" err="1"/>
              <a:t>work</a:t>
            </a:r>
            <a:r>
              <a:rPr lang="tr-TR" dirty="0"/>
              <a:t> done </a:t>
            </a:r>
            <a:r>
              <a:rPr lang="tr-TR" dirty="0" err="1"/>
              <a:t>by</a:t>
            </a:r>
            <a:r>
              <a:rPr lang="tr-TR" dirty="0"/>
              <a:t> </a:t>
            </a:r>
            <a:r>
              <a:rPr lang="tr-TR" dirty="0" err="1"/>
              <a:t>people</a:t>
            </a:r>
            <a:r>
              <a:rPr lang="tr-TR" dirty="0"/>
              <a:t> in </a:t>
            </a:r>
            <a:r>
              <a:rPr lang="tr-TR" dirty="0" err="1"/>
              <a:t>the</a:t>
            </a:r>
            <a:r>
              <a:rPr lang="tr-TR" dirty="0"/>
              <a:t> </a:t>
            </a:r>
            <a:r>
              <a:rPr lang="tr-TR" dirty="0" err="1"/>
              <a:t>simplest</a:t>
            </a:r>
            <a:r>
              <a:rPr lang="tr-TR" dirty="0"/>
              <a:t> </a:t>
            </a:r>
            <a:r>
              <a:rPr lang="tr-TR" dirty="0" err="1"/>
              <a:t>terms</a:t>
            </a:r>
            <a:r>
              <a:rPr lang="tr-TR" dirty="0"/>
              <a:t>.</a:t>
            </a:r>
          </a:p>
          <a:p>
            <a:pPr marL="0" indent="0" algn="just">
              <a:buNone/>
            </a:pPr>
            <a:endParaRPr lang="tr-TR" dirty="0"/>
          </a:p>
          <a:p>
            <a:pPr marL="0" indent="0" algn="just">
              <a:buNone/>
            </a:pPr>
            <a:endParaRPr lang="tr-TR" dirty="0"/>
          </a:p>
          <a:p>
            <a:pPr algn="just"/>
            <a:r>
              <a:rPr lang="en-US" dirty="0"/>
              <a:t>The developed countries in the military field are more powerful. Because of the lack of existing practices, we can stay behind other countries. For this reason, we can support military technology</a:t>
            </a:r>
            <a:r>
              <a:rPr lang="tr-TR" dirty="0"/>
              <a:t> </a:t>
            </a:r>
            <a:r>
              <a:rPr lang="tr-TR" dirty="0" err="1"/>
              <a:t>with</a:t>
            </a:r>
            <a:r>
              <a:rPr lang="tr-TR" dirty="0"/>
              <a:t> </a:t>
            </a:r>
            <a:r>
              <a:rPr lang="tr-TR" dirty="0" err="1"/>
              <a:t>robots</a:t>
            </a:r>
            <a:r>
              <a:rPr lang="tr-TR" dirty="0"/>
              <a:t>. </a:t>
            </a:r>
          </a:p>
          <a:p>
            <a:pPr marL="0" indent="0">
              <a:buNone/>
            </a:pPr>
            <a:endParaRPr lang="tr-TR" dirty="0"/>
          </a:p>
          <a:p>
            <a:pPr marL="0" indent="0">
              <a:buNone/>
            </a:pPr>
            <a:endParaRPr lang="tr-TR" dirty="0"/>
          </a:p>
          <a:p>
            <a:pPr marL="0" indent="0" algn="just">
              <a:buNone/>
            </a:pPr>
            <a:r>
              <a:rPr lang="tr-TR" dirty="0"/>
              <a:t>	</a:t>
            </a:r>
            <a:endParaRPr lang="en-US" b="1" dirty="0"/>
          </a:p>
        </p:txBody>
      </p:sp>
      <p:sp>
        <p:nvSpPr>
          <p:cNvPr id="4" name="Slide Number Placeholder 3"/>
          <p:cNvSpPr>
            <a:spLocks noGrp="1"/>
          </p:cNvSpPr>
          <p:nvPr>
            <p:ph type="sldNum" sz="quarter" idx="12"/>
          </p:nvPr>
        </p:nvSpPr>
        <p:spPr/>
        <p:txBody>
          <a:bodyPr/>
          <a:lstStyle/>
          <a:p>
            <a:fld id="{3202826C-212F-4612-ABBE-FC45A1562B62}" type="slidenum">
              <a:rPr lang="tr-TR" smtClean="0"/>
              <a:pPr/>
              <a:t>3</a:t>
            </a:fld>
            <a:endParaRPr lang="tr-TR"/>
          </a:p>
        </p:txBody>
      </p:sp>
    </p:spTree>
    <p:extLst>
      <p:ext uri="{BB962C8B-B14F-4D97-AF65-F5344CB8AC3E}">
        <p14:creationId xmlns:p14="http://schemas.microsoft.com/office/powerpoint/2010/main" val="24557100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p:txBody>
          <a:bodyPr/>
          <a:lstStyle/>
          <a:p>
            <a:pPr algn="just"/>
            <a:r>
              <a:rPr lang="tr-TR" dirty="0" err="1"/>
              <a:t>Our</a:t>
            </a:r>
            <a:r>
              <a:rPr lang="tr-TR" dirty="0"/>
              <a:t> </a:t>
            </a:r>
            <a:r>
              <a:rPr lang="tr-TR" dirty="0" err="1"/>
              <a:t>primary</a:t>
            </a:r>
            <a:r>
              <a:rPr lang="tr-TR" dirty="0"/>
              <a:t> </a:t>
            </a:r>
            <a:r>
              <a:rPr lang="tr-TR" dirty="0" err="1"/>
              <a:t>goal</a:t>
            </a:r>
            <a:r>
              <a:rPr lang="tr-TR" dirty="0"/>
              <a:t> is </a:t>
            </a:r>
            <a:r>
              <a:rPr lang="tr-TR" dirty="0" err="1"/>
              <a:t>to</a:t>
            </a:r>
            <a:r>
              <a:rPr lang="tr-TR" dirty="0"/>
              <a:t> </a:t>
            </a:r>
            <a:r>
              <a:rPr lang="tr-TR" dirty="0" err="1"/>
              <a:t>identify</a:t>
            </a:r>
            <a:r>
              <a:rPr lang="tr-TR" dirty="0"/>
              <a:t> </a:t>
            </a:r>
            <a:r>
              <a:rPr lang="tr-TR" dirty="0" err="1"/>
              <a:t>enemies</a:t>
            </a:r>
            <a:r>
              <a:rPr lang="tr-TR" dirty="0"/>
              <a:t> in </a:t>
            </a:r>
            <a:r>
              <a:rPr lang="tr-TR" dirty="0" err="1"/>
              <a:t>the</a:t>
            </a:r>
            <a:r>
              <a:rPr lang="tr-TR" dirty="0"/>
              <a:t> </a:t>
            </a:r>
            <a:r>
              <a:rPr lang="tr-TR" dirty="0" err="1"/>
              <a:t>military</a:t>
            </a:r>
            <a:r>
              <a:rPr lang="tr-TR" dirty="0"/>
              <a:t> </a:t>
            </a:r>
            <a:r>
              <a:rPr lang="tr-TR" dirty="0" err="1"/>
              <a:t>field</a:t>
            </a:r>
            <a:r>
              <a:rPr lang="tr-TR" dirty="0"/>
              <a:t>. </a:t>
            </a:r>
            <a:r>
              <a:rPr lang="tr-TR" dirty="0" err="1"/>
              <a:t>And</a:t>
            </a:r>
            <a:r>
              <a:rPr lang="tr-TR" dirty="0"/>
              <a:t> in </a:t>
            </a:r>
            <a:r>
              <a:rPr lang="tr-TR" dirty="0" err="1"/>
              <a:t>this</a:t>
            </a:r>
            <a:r>
              <a:rPr lang="tr-TR" dirty="0"/>
              <a:t> sense, </a:t>
            </a:r>
            <a:r>
              <a:rPr lang="tr-TR" dirty="0" err="1"/>
              <a:t>we</a:t>
            </a:r>
            <a:r>
              <a:rPr lang="tr-TR" dirty="0"/>
              <a:t> </a:t>
            </a:r>
            <a:r>
              <a:rPr lang="tr-TR" dirty="0" err="1"/>
              <a:t>hope</a:t>
            </a:r>
            <a:r>
              <a:rPr lang="tr-TR" dirty="0"/>
              <a:t> </a:t>
            </a:r>
            <a:r>
              <a:rPr lang="tr-TR" dirty="0" err="1"/>
              <a:t>that</a:t>
            </a:r>
            <a:r>
              <a:rPr lang="tr-TR" dirty="0"/>
              <a:t> </a:t>
            </a:r>
            <a:r>
              <a:rPr lang="tr-TR" dirty="0" err="1"/>
              <a:t>the</a:t>
            </a:r>
            <a:r>
              <a:rPr lang="tr-TR" dirty="0"/>
              <a:t> </a:t>
            </a:r>
            <a:r>
              <a:rPr lang="tr-TR" dirty="0" err="1"/>
              <a:t>robots</a:t>
            </a:r>
            <a:r>
              <a:rPr lang="tr-TR" dirty="0"/>
              <a:t> </a:t>
            </a:r>
            <a:r>
              <a:rPr lang="tr-TR" dirty="0" err="1"/>
              <a:t>will</a:t>
            </a:r>
            <a:r>
              <a:rPr lang="tr-TR" dirty="0"/>
              <a:t> </a:t>
            </a:r>
            <a:r>
              <a:rPr lang="tr-TR" dirty="0" err="1"/>
              <a:t>help</a:t>
            </a:r>
            <a:r>
              <a:rPr lang="tr-TR" dirty="0"/>
              <a:t> us.</a:t>
            </a:r>
          </a:p>
          <a:p>
            <a:pPr marL="0" indent="0" algn="just">
              <a:buNone/>
            </a:pPr>
            <a:endParaRPr lang="tr-TR" dirty="0"/>
          </a:p>
          <a:p>
            <a:pPr algn="just"/>
            <a:r>
              <a:rPr lang="en-US" dirty="0"/>
              <a:t>We want to Robot control is provided with Bluetooth on Android phones.</a:t>
            </a:r>
            <a:endParaRPr lang="tr-TR" dirty="0"/>
          </a:p>
          <a:p>
            <a:endParaRPr lang="tr-TR" dirty="0"/>
          </a:p>
        </p:txBody>
      </p:sp>
      <p:sp>
        <p:nvSpPr>
          <p:cNvPr id="4" name="3 Slayt Numarası Yer Tutucusu"/>
          <p:cNvSpPr>
            <a:spLocks noGrp="1"/>
          </p:cNvSpPr>
          <p:nvPr>
            <p:ph type="sldNum" sz="quarter" idx="12"/>
          </p:nvPr>
        </p:nvSpPr>
        <p:spPr/>
        <p:txBody>
          <a:bodyPr/>
          <a:lstStyle/>
          <a:p>
            <a:fld id="{3202826C-212F-4612-ABBE-FC45A1562B62}" type="slidenum">
              <a:rPr lang="tr-TR" smtClean="0"/>
              <a:pPr/>
              <a:t>4</a:t>
            </a:fld>
            <a:endParaRPr lang="tr-T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Analysis</a:t>
            </a:r>
          </a:p>
        </p:txBody>
      </p:sp>
      <p:sp>
        <p:nvSpPr>
          <p:cNvPr id="3" name="Content Placeholder 2"/>
          <p:cNvSpPr>
            <a:spLocks noGrp="1"/>
          </p:cNvSpPr>
          <p:nvPr>
            <p:ph idx="1"/>
          </p:nvPr>
        </p:nvSpPr>
        <p:spPr/>
        <p:txBody>
          <a:bodyPr/>
          <a:lstStyle/>
          <a:p>
            <a:r>
              <a:rPr lang="en-US" dirty="0"/>
              <a:t>Robotic technology is very important to identify terrorist attacks in the military area. The lives of military personnel depend on these precautions. The smallest mistake to be made is the loss of life and serious material damage.</a:t>
            </a:r>
          </a:p>
          <a:p>
            <a:endParaRPr lang="tr-TR" dirty="0"/>
          </a:p>
        </p:txBody>
      </p:sp>
      <p:sp>
        <p:nvSpPr>
          <p:cNvPr id="4" name="Slide Number Placeholder 3"/>
          <p:cNvSpPr>
            <a:spLocks noGrp="1"/>
          </p:cNvSpPr>
          <p:nvPr>
            <p:ph type="sldNum" sz="quarter" idx="12"/>
          </p:nvPr>
        </p:nvSpPr>
        <p:spPr/>
        <p:txBody>
          <a:bodyPr/>
          <a:lstStyle/>
          <a:p>
            <a:fld id="{3202826C-212F-4612-ABBE-FC45A1562B62}" type="slidenum">
              <a:rPr lang="tr-TR" smtClean="0"/>
              <a:pPr/>
              <a:t>5</a:t>
            </a:fld>
            <a:endParaRPr lang="tr-TR"/>
          </a:p>
        </p:txBody>
      </p:sp>
    </p:spTree>
    <p:extLst>
      <p:ext uri="{BB962C8B-B14F-4D97-AF65-F5344CB8AC3E}">
        <p14:creationId xmlns:p14="http://schemas.microsoft.com/office/powerpoint/2010/main" val="11514713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DAA6DCFA-D119-4A2A-9AF0-1040F134B440}"/>
              </a:ext>
            </a:extLst>
          </p:cNvPr>
          <p:cNvSpPr>
            <a:spLocks noGrp="1"/>
          </p:cNvSpPr>
          <p:nvPr>
            <p:ph idx="1"/>
          </p:nvPr>
        </p:nvSpPr>
        <p:spPr/>
        <p:txBody>
          <a:bodyPr/>
          <a:lstStyle/>
          <a:p>
            <a:r>
              <a:rPr lang="tr-TR" dirty="0" err="1"/>
              <a:t>Also</a:t>
            </a:r>
            <a:r>
              <a:rPr lang="tr-TR" dirty="0"/>
              <a:t>, </a:t>
            </a:r>
            <a:r>
              <a:rPr lang="tr-TR" dirty="0" err="1"/>
              <a:t>we</a:t>
            </a:r>
            <a:r>
              <a:rPr lang="tr-TR" dirty="0"/>
              <a:t> c</a:t>
            </a:r>
            <a:r>
              <a:rPr lang="en-US" dirty="0"/>
              <a:t>an add more features like Wi-Fi connectivity, robotic arms, camera and different types of sensors such as speed sensor, temperature sensor, PIR sensor, ultrasonic sensor, etc. for this project.</a:t>
            </a:r>
            <a:endParaRPr lang="tr-TR" dirty="0"/>
          </a:p>
          <a:p>
            <a:endParaRPr lang="tr-TR" dirty="0"/>
          </a:p>
        </p:txBody>
      </p:sp>
      <p:sp>
        <p:nvSpPr>
          <p:cNvPr id="4" name="Slayt Numarası Yer Tutucusu 3">
            <a:extLst>
              <a:ext uri="{FF2B5EF4-FFF2-40B4-BE49-F238E27FC236}">
                <a16:creationId xmlns:a16="http://schemas.microsoft.com/office/drawing/2014/main" id="{77125885-A0EB-499C-81E8-32AE13D4945E}"/>
              </a:ext>
            </a:extLst>
          </p:cNvPr>
          <p:cNvSpPr>
            <a:spLocks noGrp="1"/>
          </p:cNvSpPr>
          <p:nvPr>
            <p:ph type="sldNum" sz="quarter" idx="12"/>
          </p:nvPr>
        </p:nvSpPr>
        <p:spPr/>
        <p:txBody>
          <a:bodyPr/>
          <a:lstStyle/>
          <a:p>
            <a:fld id="{3202826C-212F-4612-ABBE-FC45A1562B62}" type="slidenum">
              <a:rPr lang="tr-TR" smtClean="0"/>
              <a:pPr/>
              <a:t>6</a:t>
            </a:fld>
            <a:endParaRPr lang="tr-TR"/>
          </a:p>
        </p:txBody>
      </p:sp>
    </p:spTree>
    <p:extLst>
      <p:ext uri="{BB962C8B-B14F-4D97-AF65-F5344CB8AC3E}">
        <p14:creationId xmlns:p14="http://schemas.microsoft.com/office/powerpoint/2010/main" val="33078428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48525"/>
            <a:ext cx="8229600" cy="990600"/>
          </a:xfrm>
        </p:spPr>
        <p:txBody>
          <a:bodyPr>
            <a:normAutofit fontScale="90000"/>
          </a:bodyPr>
          <a:lstStyle/>
          <a:p>
            <a:br>
              <a:rPr lang="tr-TR" dirty="0"/>
            </a:br>
            <a:br>
              <a:rPr lang="tr-TR" dirty="0"/>
            </a:br>
            <a:r>
              <a:rPr lang="tr-TR" dirty="0"/>
              <a:t>Solution:</a:t>
            </a:r>
            <a:br>
              <a:rPr lang="tr-TR" dirty="0"/>
            </a:br>
            <a:br>
              <a:rPr lang="tr-TR" dirty="0"/>
            </a:br>
            <a:endParaRPr lang="tr-TR" dirty="0"/>
          </a:p>
        </p:txBody>
      </p:sp>
      <p:sp>
        <p:nvSpPr>
          <p:cNvPr id="4" name="Slide Number Placeholder 3"/>
          <p:cNvSpPr>
            <a:spLocks noGrp="1"/>
          </p:cNvSpPr>
          <p:nvPr>
            <p:ph type="sldNum" sz="quarter" idx="12"/>
          </p:nvPr>
        </p:nvSpPr>
        <p:spPr/>
        <p:txBody>
          <a:bodyPr/>
          <a:lstStyle/>
          <a:p>
            <a:fld id="{3202826C-212F-4612-ABBE-FC45A1562B62}" type="slidenum">
              <a:rPr lang="tr-TR" smtClean="0"/>
              <a:pPr/>
              <a:t>7</a:t>
            </a:fld>
            <a:endParaRPr lang="tr-TR"/>
          </a:p>
        </p:txBody>
      </p:sp>
      <p:pic>
        <p:nvPicPr>
          <p:cNvPr id="5" name="4 İçerik Yer Tutucusu" descr="C:\Users\Asus\AppData\Local\Microsoft\Windows\INetCache\IE\XKR7O6QD\Android-Bluetooth-Arduino[1].png"/>
          <p:cNvPicPr>
            <a:picLocks noGrp="1"/>
          </p:cNvPicPr>
          <p:nvPr>
            <p:ph idx="1"/>
          </p:nvPr>
        </p:nvPicPr>
        <p:blipFill>
          <a:blip r:embed="rId2"/>
          <a:srcRect/>
          <a:stretch>
            <a:fillRect/>
          </a:stretch>
        </p:blipFill>
        <p:spPr bwMode="auto">
          <a:xfrm>
            <a:off x="1187624" y="1251969"/>
            <a:ext cx="7215238" cy="2664296"/>
          </a:xfrm>
          <a:prstGeom prst="rect">
            <a:avLst/>
          </a:prstGeom>
          <a:noFill/>
          <a:ln w="9525">
            <a:noFill/>
            <a:miter lim="800000"/>
            <a:headEnd/>
            <a:tailEnd/>
          </a:ln>
        </p:spPr>
      </p:pic>
      <p:sp>
        <p:nvSpPr>
          <p:cNvPr id="6" name="5 Metin kutusu"/>
          <p:cNvSpPr txBox="1"/>
          <p:nvPr/>
        </p:nvSpPr>
        <p:spPr>
          <a:xfrm>
            <a:off x="714348" y="4017318"/>
            <a:ext cx="7429552" cy="2677656"/>
          </a:xfrm>
          <a:prstGeom prst="rect">
            <a:avLst/>
          </a:prstGeom>
          <a:noFill/>
        </p:spPr>
        <p:txBody>
          <a:bodyPr wrap="square" rtlCol="0">
            <a:spAutoFit/>
          </a:bodyPr>
          <a:lstStyle/>
          <a:p>
            <a:pPr marL="342900" indent="-342900" algn="just">
              <a:buFont typeface="Arial" panose="020B0604020202020204" pitchFamily="34" charset="0"/>
              <a:buChar char="•"/>
            </a:pPr>
            <a:r>
              <a:rPr lang="tr-TR" sz="2400" dirty="0" err="1"/>
              <a:t>Our</a:t>
            </a:r>
            <a:r>
              <a:rPr lang="tr-TR" sz="2400" dirty="0"/>
              <a:t> </a:t>
            </a:r>
            <a:r>
              <a:rPr lang="tr-TR" sz="2400" dirty="0" err="1"/>
              <a:t>solution</a:t>
            </a:r>
            <a:r>
              <a:rPr lang="en-US" sz="2400" dirty="0"/>
              <a:t> is to control a robot with an Android smartphone.</a:t>
            </a:r>
            <a:endParaRPr lang="tr-TR" sz="2400" dirty="0"/>
          </a:p>
          <a:p>
            <a:pPr marL="342900" indent="-342900" algn="just">
              <a:buFont typeface="Arial" panose="020B0604020202020204" pitchFamily="34" charset="0"/>
              <a:buChar char="•"/>
            </a:pPr>
            <a:r>
              <a:rPr lang="en-US" sz="2400" dirty="0"/>
              <a:t>We will use Integrated Development Environment (IDE) is used for Arduino Uno's comments and messages. Also, we will use Java Development Kit(JDK) for Java application and used Eclipse for writing Java codes.</a:t>
            </a:r>
            <a:endParaRPr lang="tr-TR" sz="2400" dirty="0"/>
          </a:p>
        </p:txBody>
      </p:sp>
    </p:spTree>
    <p:extLst>
      <p:ext uri="{BB962C8B-B14F-4D97-AF65-F5344CB8AC3E}">
        <p14:creationId xmlns:p14="http://schemas.microsoft.com/office/powerpoint/2010/main" val="11461164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4BC0F345-1009-4CDC-A034-FD8A7899450B}"/>
              </a:ext>
            </a:extLst>
          </p:cNvPr>
          <p:cNvSpPr>
            <a:spLocks noGrp="1"/>
          </p:cNvSpPr>
          <p:nvPr>
            <p:ph type="title"/>
          </p:nvPr>
        </p:nvSpPr>
        <p:spPr/>
        <p:txBody>
          <a:bodyPr/>
          <a:lstStyle/>
          <a:p>
            <a:r>
              <a:rPr lang="en-US" dirty="0"/>
              <a:t>Menu Use Case</a:t>
            </a:r>
            <a:r>
              <a:rPr lang="tr-TR" dirty="0"/>
              <a:t> Diagram</a:t>
            </a:r>
            <a:r>
              <a:rPr lang="en-US" dirty="0"/>
              <a:t> for User </a:t>
            </a:r>
            <a:endParaRPr lang="tr-TR" dirty="0"/>
          </a:p>
        </p:txBody>
      </p:sp>
      <p:sp>
        <p:nvSpPr>
          <p:cNvPr id="3" name="Slayt Numarası Yer Tutucusu 2">
            <a:extLst>
              <a:ext uri="{FF2B5EF4-FFF2-40B4-BE49-F238E27FC236}">
                <a16:creationId xmlns:a16="http://schemas.microsoft.com/office/drawing/2014/main" id="{61681172-2523-4FE8-BCE2-296527900DBD}"/>
              </a:ext>
            </a:extLst>
          </p:cNvPr>
          <p:cNvSpPr>
            <a:spLocks noGrp="1"/>
          </p:cNvSpPr>
          <p:nvPr>
            <p:ph type="sldNum" sz="quarter" idx="12"/>
          </p:nvPr>
        </p:nvSpPr>
        <p:spPr/>
        <p:txBody>
          <a:bodyPr/>
          <a:lstStyle/>
          <a:p>
            <a:fld id="{3202826C-212F-4612-ABBE-FC45A1562B62}" type="slidenum">
              <a:rPr lang="tr-TR" smtClean="0"/>
              <a:pPr/>
              <a:t>8</a:t>
            </a:fld>
            <a:endParaRPr lang="tr-TR"/>
          </a:p>
        </p:txBody>
      </p:sp>
      <p:pic>
        <p:nvPicPr>
          <p:cNvPr id="4" name="4 Resim" descr="Adsız33.png">
            <a:extLst>
              <a:ext uri="{FF2B5EF4-FFF2-40B4-BE49-F238E27FC236}">
                <a16:creationId xmlns:a16="http://schemas.microsoft.com/office/drawing/2014/main" id="{DBEFF85C-6EB4-41BE-B108-83A5A27CD03F}"/>
              </a:ext>
            </a:extLst>
          </p:cNvPr>
          <p:cNvPicPr>
            <a:picLocks noChangeAspect="1"/>
          </p:cNvPicPr>
          <p:nvPr/>
        </p:nvPicPr>
        <p:blipFill>
          <a:blip r:embed="rId2"/>
          <a:stretch>
            <a:fillRect/>
          </a:stretch>
        </p:blipFill>
        <p:spPr>
          <a:xfrm>
            <a:off x="545472" y="1543610"/>
            <a:ext cx="8053055" cy="4614672"/>
          </a:xfrm>
          <a:prstGeom prst="rect">
            <a:avLst/>
          </a:prstGeom>
        </p:spPr>
      </p:pic>
    </p:spTree>
    <p:extLst>
      <p:ext uri="{BB962C8B-B14F-4D97-AF65-F5344CB8AC3E}">
        <p14:creationId xmlns:p14="http://schemas.microsoft.com/office/powerpoint/2010/main" val="21493357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AE046A2F-87AB-4F39-8E9E-F7AB919BD362}"/>
              </a:ext>
            </a:extLst>
          </p:cNvPr>
          <p:cNvSpPr>
            <a:spLocks noGrp="1"/>
          </p:cNvSpPr>
          <p:nvPr>
            <p:ph type="title"/>
          </p:nvPr>
        </p:nvSpPr>
        <p:spPr/>
        <p:txBody>
          <a:bodyPr/>
          <a:lstStyle/>
          <a:p>
            <a:r>
              <a:rPr lang="tr-TR" dirty="0"/>
              <a:t>                      </a:t>
            </a:r>
            <a:r>
              <a:rPr lang="tr-TR" dirty="0" err="1"/>
              <a:t>Flow</a:t>
            </a:r>
            <a:r>
              <a:rPr lang="tr-TR" dirty="0"/>
              <a:t> Chart</a:t>
            </a:r>
          </a:p>
        </p:txBody>
      </p:sp>
      <p:sp>
        <p:nvSpPr>
          <p:cNvPr id="3" name="Slayt Numarası Yer Tutucusu 2">
            <a:extLst>
              <a:ext uri="{FF2B5EF4-FFF2-40B4-BE49-F238E27FC236}">
                <a16:creationId xmlns:a16="http://schemas.microsoft.com/office/drawing/2014/main" id="{2A1219D9-5815-4FD0-98AD-D4B9597B172D}"/>
              </a:ext>
            </a:extLst>
          </p:cNvPr>
          <p:cNvSpPr>
            <a:spLocks noGrp="1"/>
          </p:cNvSpPr>
          <p:nvPr>
            <p:ph type="sldNum" sz="quarter" idx="12"/>
          </p:nvPr>
        </p:nvSpPr>
        <p:spPr/>
        <p:txBody>
          <a:bodyPr/>
          <a:lstStyle/>
          <a:p>
            <a:fld id="{3202826C-212F-4612-ABBE-FC45A1562B62}" type="slidenum">
              <a:rPr lang="tr-TR" smtClean="0"/>
              <a:pPr/>
              <a:t>9</a:t>
            </a:fld>
            <a:endParaRPr lang="tr-TR"/>
          </a:p>
        </p:txBody>
      </p:sp>
      <p:pic>
        <p:nvPicPr>
          <p:cNvPr id="4" name="Resim 3">
            <a:extLst>
              <a:ext uri="{FF2B5EF4-FFF2-40B4-BE49-F238E27FC236}">
                <a16:creationId xmlns:a16="http://schemas.microsoft.com/office/drawing/2014/main" id="{553F3973-2952-4485-8833-15E1578F7857}"/>
              </a:ext>
            </a:extLst>
          </p:cNvPr>
          <p:cNvPicPr>
            <a:picLocks noChangeAspect="1"/>
          </p:cNvPicPr>
          <p:nvPr/>
        </p:nvPicPr>
        <p:blipFill>
          <a:blip r:embed="rId2"/>
          <a:stretch>
            <a:fillRect/>
          </a:stretch>
        </p:blipFill>
        <p:spPr>
          <a:xfrm>
            <a:off x="3444562" y="1556344"/>
            <a:ext cx="2254876" cy="5301656"/>
          </a:xfrm>
          <a:prstGeom prst="rect">
            <a:avLst/>
          </a:prstGeom>
        </p:spPr>
      </p:pic>
    </p:spTree>
    <p:extLst>
      <p:ext uri="{BB962C8B-B14F-4D97-AF65-F5344CB8AC3E}">
        <p14:creationId xmlns:p14="http://schemas.microsoft.com/office/powerpoint/2010/main" val="182261384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1008</TotalTime>
  <Words>482</Words>
  <Application>Microsoft Office PowerPoint</Application>
  <PresentationFormat>Ekran Gösterisi (4:3)</PresentationFormat>
  <Paragraphs>71</Paragraphs>
  <Slides>15</Slides>
  <Notes>0</Notes>
  <HiddenSlides>0</HiddenSlides>
  <MMClips>0</MMClips>
  <ScaleCrop>false</ScaleCrop>
  <HeadingPairs>
    <vt:vector size="6" baseType="variant">
      <vt:variant>
        <vt:lpstr>Kullanılan Yazı Tipleri</vt:lpstr>
      </vt:variant>
      <vt:variant>
        <vt:i4>2</vt:i4>
      </vt:variant>
      <vt:variant>
        <vt:lpstr>Tema</vt:lpstr>
      </vt:variant>
      <vt:variant>
        <vt:i4>1</vt:i4>
      </vt:variant>
      <vt:variant>
        <vt:lpstr>Slayt Başlıkları</vt:lpstr>
      </vt:variant>
      <vt:variant>
        <vt:i4>15</vt:i4>
      </vt:variant>
    </vt:vector>
  </HeadingPairs>
  <TitlesOfParts>
    <vt:vector size="18" baseType="lpstr">
      <vt:lpstr>Arial</vt:lpstr>
      <vt:lpstr>Calibri</vt:lpstr>
      <vt:lpstr>Clarity</vt:lpstr>
      <vt:lpstr>Sensor Programming with using Android Platform</vt:lpstr>
      <vt:lpstr>Contents</vt:lpstr>
      <vt:lpstr>Problem</vt:lpstr>
      <vt:lpstr>PowerPoint Sunusu</vt:lpstr>
      <vt:lpstr>Analysis</vt:lpstr>
      <vt:lpstr>PowerPoint Sunusu</vt:lpstr>
      <vt:lpstr>  Solution:  </vt:lpstr>
      <vt:lpstr>Menu Use Case Diagram for User </vt:lpstr>
      <vt:lpstr>                      Flow Chart</vt:lpstr>
      <vt:lpstr>  Results and Conclusions  </vt:lpstr>
      <vt:lpstr>  Robot will take precautions against the terrorist attack on the military field. </vt:lpstr>
      <vt:lpstr>PowerPoint Sunusu</vt:lpstr>
      <vt:lpstr>References</vt:lpstr>
      <vt:lpstr>Demo</vt:lpstr>
      <vt:lpstr>Architecture Design of Project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Ugur</dc:creator>
  <cp:lastModifiedBy>ESRA</cp:lastModifiedBy>
  <cp:revision>30</cp:revision>
  <dcterms:created xsi:type="dcterms:W3CDTF">2013-04-23T05:32:07Z</dcterms:created>
  <dcterms:modified xsi:type="dcterms:W3CDTF">2018-01-15T19:00:13Z</dcterms:modified>
</cp:coreProperties>
</file>