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eg"/>
  <Override PartName="/ppt/media/image5.jpg" ContentType="image/jpeg"/>
  <Override PartName="/ppt/media/image6.jpg" ContentType="image/jpeg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9"/>
  </p:notesMasterIdLst>
  <p:sldIdLst>
    <p:sldId id="256" r:id="rId2"/>
    <p:sldId id="257" r:id="rId3"/>
    <p:sldId id="258" r:id="rId4"/>
    <p:sldId id="277" r:id="rId5"/>
    <p:sldId id="290" r:id="rId6"/>
    <p:sldId id="289" r:id="rId7"/>
    <p:sldId id="285" r:id="rId8"/>
    <p:sldId id="283" r:id="rId9"/>
    <p:sldId id="284" r:id="rId10"/>
    <p:sldId id="281" r:id="rId11"/>
    <p:sldId id="280" r:id="rId12"/>
    <p:sldId id="273" r:id="rId13"/>
    <p:sldId id="278" r:id="rId14"/>
    <p:sldId id="279" r:id="rId15"/>
    <p:sldId id="288" r:id="rId16"/>
    <p:sldId id="262" r:id="rId17"/>
    <p:sldId id="287" r:id="rId1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3" autoAdjust="0"/>
    <p:restoredTop sz="94660"/>
  </p:normalViewPr>
  <p:slideViewPr>
    <p:cSldViewPr>
      <p:cViewPr>
        <p:scale>
          <a:sx n="82" d="100"/>
          <a:sy n="82" d="100"/>
        </p:scale>
        <p:origin x="1008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88C82-A9E1-4276-ABA9-B33DB6E4C974}" type="datetimeFigureOut">
              <a:rPr lang="tr-TR" smtClean="0"/>
              <a:pPr/>
              <a:t>16.1.2018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B48C7-4D59-4F9F-8DF1-B88103B7BDE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114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D457-746A-453E-A471-454C3919D082}" type="datetime1">
              <a:rPr lang="tr-TR" smtClean="0"/>
              <a:pPr/>
              <a:t>16.1.2018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F45E-3F23-4471-914D-AD82436B8FA3}" type="datetime1">
              <a:rPr lang="tr-TR" smtClean="0"/>
              <a:pPr/>
              <a:t>16.1.2018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F965-205E-45FB-9C6F-2DF8D53E1437}" type="datetime1">
              <a:rPr lang="tr-TR" smtClean="0"/>
              <a:pPr/>
              <a:t>16.1.2018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549B-284E-45CA-A027-25C37A2C5D4E}" type="datetime1">
              <a:rPr lang="tr-TR" smtClean="0"/>
              <a:pPr/>
              <a:t>16.1.2018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A0BA-3A34-4797-AA46-80C8CFB64837}" type="datetime1">
              <a:rPr lang="tr-TR" smtClean="0"/>
              <a:pPr/>
              <a:t>16.1.2018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4294-3417-4408-853A-8149FC65A441}" type="datetime1">
              <a:rPr lang="tr-TR" smtClean="0"/>
              <a:pPr/>
              <a:t>16.1.2018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8CA8-A961-4E08-82C7-869751F81425}" type="datetime1">
              <a:rPr lang="tr-TR" smtClean="0"/>
              <a:pPr/>
              <a:t>16.1.2018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4130-0819-417A-84D4-FFDD73CE20B8}" type="datetime1">
              <a:rPr lang="tr-TR" smtClean="0"/>
              <a:pPr/>
              <a:t>16.1.2018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BFD8-E673-4B19-AFB0-7A1482B87243}" type="datetime1">
              <a:rPr lang="tr-TR" smtClean="0"/>
              <a:pPr/>
              <a:t>16.1.2018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75E-0329-4707-92DD-2FD16BD72A34}" type="datetime1">
              <a:rPr lang="tr-TR" smtClean="0"/>
              <a:pPr/>
              <a:t>16.1.2018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4297-6643-4344-BF5E-8407223DB37E}" type="datetime1">
              <a:rPr lang="tr-TR" smtClean="0"/>
              <a:pPr/>
              <a:t>16.1.2018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AE342D3-ED73-4597-A5F9-15DADAF038D1}" type="datetime1">
              <a:rPr lang="tr-TR" smtClean="0"/>
              <a:pPr/>
              <a:t>16.1.2018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.ewi.tudelft.nl/choupani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Content </a:t>
            </a:r>
            <a:r>
              <a:rPr lang="tr-TR" dirty="0" err="1" smtClean="0"/>
              <a:t>based</a:t>
            </a:r>
            <a:r>
              <a:rPr lang="tr-TR" dirty="0" smtClean="0"/>
              <a:t> </a:t>
            </a:r>
            <a:r>
              <a:rPr lang="tr-TR" dirty="0" err="1" smtClean="0"/>
              <a:t>vIdeo</a:t>
            </a:r>
            <a:r>
              <a:rPr lang="tr-TR" dirty="0" smtClean="0"/>
              <a:t> </a:t>
            </a:r>
            <a:r>
              <a:rPr lang="tr-TR" dirty="0" err="1" smtClean="0"/>
              <a:t>segmentatIon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342584" cy="2732112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Team </a:t>
            </a:r>
            <a:r>
              <a:rPr lang="tr-TR" dirty="0" err="1" smtClean="0"/>
              <a:t>Members</a:t>
            </a:r>
            <a:endParaRPr lang="tr-TR" dirty="0" smtClean="0"/>
          </a:p>
          <a:p>
            <a:r>
              <a:rPr lang="tr-TR" dirty="0" smtClean="0"/>
              <a:t>Berk Can </a:t>
            </a:r>
            <a:r>
              <a:rPr lang="tr-TR" dirty="0" err="1" smtClean="0"/>
              <a:t>Özütemiz</a:t>
            </a:r>
            <a:r>
              <a:rPr lang="tr-TR" dirty="0" smtClean="0"/>
              <a:t>- Ece Nalçacı </a:t>
            </a:r>
            <a:r>
              <a:rPr lang="tr-TR" dirty="0"/>
              <a:t>-</a:t>
            </a:r>
            <a:r>
              <a:rPr lang="tr-TR" dirty="0" smtClean="0"/>
              <a:t>Veli Engin Öztürk</a:t>
            </a:r>
          </a:p>
          <a:p>
            <a:endParaRPr lang="tr-TR" dirty="0" smtClean="0"/>
          </a:p>
          <a:p>
            <a:r>
              <a:rPr lang="tr-TR" dirty="0" smtClean="0"/>
              <a:t>Advisor </a:t>
            </a:r>
            <a:endParaRPr lang="tr-TR" dirty="0"/>
          </a:p>
          <a:p>
            <a:r>
              <a:rPr lang="tr-TR" dirty="0" smtClean="0"/>
              <a:t>Erdoğan Doğdu</a:t>
            </a:r>
          </a:p>
          <a:p>
            <a:endParaRPr lang="tr-TR" dirty="0" smtClean="0"/>
          </a:p>
          <a:p>
            <a:r>
              <a:rPr lang="tr-TR" dirty="0" err="1" smtClean="0"/>
              <a:t>Co</a:t>
            </a:r>
            <a:r>
              <a:rPr lang="tr-TR" dirty="0" smtClean="0"/>
              <a:t>-Advisor</a:t>
            </a:r>
          </a:p>
          <a:p>
            <a:r>
              <a:rPr lang="tr-TR" dirty="0" err="1" smtClean="0"/>
              <a:t>Roya</a:t>
            </a:r>
            <a:r>
              <a:rPr lang="tr-TR" dirty="0" smtClean="0"/>
              <a:t> </a:t>
            </a:r>
            <a:r>
              <a:rPr lang="tr-TR" dirty="0" err="1" smtClean="0"/>
              <a:t>Choupani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03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Solution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Intra</a:t>
            </a:r>
            <a:r>
              <a:rPr lang="tr-TR" dirty="0" smtClean="0"/>
              <a:t> </a:t>
            </a:r>
            <a:r>
              <a:rPr lang="tr-TR" dirty="0" err="1" smtClean="0"/>
              <a:t>frame</a:t>
            </a:r>
            <a:r>
              <a:rPr lang="tr-TR" dirty="0" smtClean="0"/>
              <a:t> </a:t>
            </a:r>
            <a:r>
              <a:rPr lang="tr-TR" dirty="0" err="1"/>
              <a:t>considers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frame</a:t>
            </a:r>
            <a:r>
              <a:rPr lang="tr-TR" dirty="0"/>
              <a:t> of a video as a </a:t>
            </a:r>
            <a:r>
              <a:rPr lang="tr-TR" dirty="0" err="1"/>
              <a:t>still</a:t>
            </a:r>
            <a:r>
              <a:rPr lang="tr-TR" dirty="0"/>
              <a:t> </a:t>
            </a:r>
            <a:r>
              <a:rPr lang="tr-TR" dirty="0" err="1" smtClean="0"/>
              <a:t>image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pic>
        <p:nvPicPr>
          <p:cNvPr id="7" name="İçerik Yer Tutucusu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" t="20107" r="13267" b="13521"/>
          <a:stretch/>
        </p:blipFill>
        <p:spPr>
          <a:xfrm>
            <a:off x="683568" y="2420888"/>
            <a:ext cx="6110145" cy="35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Solution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Inter-frame coding is the process of video compression using motion </a:t>
            </a:r>
            <a:r>
              <a:rPr lang="en-US" dirty="0" smtClean="0"/>
              <a:t>estimation.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frames of a video are very similar if the time interval between them is </a:t>
            </a:r>
            <a:r>
              <a:rPr lang="en-US" dirty="0" smtClean="0"/>
              <a:t>short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6" name="object 5"/>
          <p:cNvSpPr/>
          <p:nvPr/>
        </p:nvSpPr>
        <p:spPr>
          <a:xfrm>
            <a:off x="547623" y="3581400"/>
            <a:ext cx="7627874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608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Solution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motion estimation is finding the </a:t>
            </a:r>
            <a:r>
              <a:rPr lang="en-US" dirty="0" smtClean="0"/>
              <a:t>most </a:t>
            </a:r>
            <a:r>
              <a:rPr lang="en-US" dirty="0"/>
              <a:t>similar area in the reference frame </a:t>
            </a:r>
            <a:r>
              <a:rPr lang="en-US" dirty="0" smtClean="0"/>
              <a:t>(</a:t>
            </a:r>
            <a:r>
              <a:rPr lang="en-US" dirty="0"/>
              <a:t>previous frame) to a block in the current </a:t>
            </a:r>
            <a:r>
              <a:rPr lang="en-US" dirty="0" smtClean="0"/>
              <a:t>frame.</a:t>
            </a:r>
            <a:endParaRPr lang="tr-TR" dirty="0" smtClean="0"/>
          </a:p>
          <a:p>
            <a:r>
              <a:rPr lang="en-US" dirty="0" smtClean="0"/>
              <a:t>Similarity </a:t>
            </a:r>
            <a:r>
              <a:rPr lang="en-US" dirty="0"/>
              <a:t>is generally defined using Sum of </a:t>
            </a:r>
            <a:r>
              <a:rPr lang="en-US" dirty="0" smtClean="0"/>
              <a:t>Absolute </a:t>
            </a:r>
            <a:r>
              <a:rPr lang="en-US" dirty="0"/>
              <a:t>Difference (SAD)</a:t>
            </a:r>
          </a:p>
          <a:p>
            <a:endParaRPr lang="en-US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5" name="object 4"/>
          <p:cNvSpPr/>
          <p:nvPr/>
        </p:nvSpPr>
        <p:spPr>
          <a:xfrm>
            <a:off x="1196008" y="3564596"/>
            <a:ext cx="6395392" cy="3013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62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Solution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Motion Estimation gives </a:t>
            </a:r>
            <a:r>
              <a:rPr lang="en-US" dirty="0" smtClean="0"/>
              <a:t>a </a:t>
            </a:r>
            <a:r>
              <a:rPr lang="en-US" dirty="0"/>
              <a:t>motion </a:t>
            </a:r>
            <a:r>
              <a:rPr lang="en-US" dirty="0" smtClean="0"/>
              <a:t>vector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tr-TR" dirty="0" smtClean="0"/>
              <a:t>Motion </a:t>
            </a:r>
            <a:r>
              <a:rPr lang="en-US" dirty="0" smtClean="0"/>
              <a:t>vector </a:t>
            </a:r>
            <a:r>
              <a:rPr lang="tr-TR" dirty="0" smtClean="0"/>
              <a:t>is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most similar area </a:t>
            </a:r>
            <a:r>
              <a:rPr lang="tr-TR" dirty="0" smtClean="0"/>
              <a:t>in </a:t>
            </a:r>
            <a:r>
              <a:rPr lang="en-US" dirty="0" smtClean="0"/>
              <a:t>the </a:t>
            </a:r>
            <a:r>
              <a:rPr lang="en-US" dirty="0"/>
              <a:t>reference frame. </a:t>
            </a:r>
          </a:p>
          <a:p>
            <a:endParaRPr lang="en-US" dirty="0"/>
          </a:p>
          <a:p>
            <a:r>
              <a:rPr lang="en-US" dirty="0"/>
              <a:t>The most similar area is subtracted from the </a:t>
            </a:r>
            <a:r>
              <a:rPr lang="en-US" dirty="0" smtClean="0"/>
              <a:t>current block</a:t>
            </a:r>
            <a:r>
              <a:rPr lang="tr-TR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79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Solution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Temporal</a:t>
            </a:r>
            <a:r>
              <a:rPr lang="tr-TR" dirty="0" smtClean="0"/>
              <a:t> Video </a:t>
            </a:r>
            <a:r>
              <a:rPr lang="tr-TR" dirty="0" err="1" smtClean="0"/>
              <a:t>Segmentation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r>
              <a:rPr lang="tr-TR" dirty="0" smtClean="0"/>
              <a:t> on DC </a:t>
            </a:r>
            <a:r>
              <a:rPr lang="tr-TR" dirty="0" err="1" smtClean="0"/>
              <a:t>Terms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MB </a:t>
            </a:r>
            <a:r>
              <a:rPr lang="tr-TR" dirty="0" err="1" smtClean="0"/>
              <a:t>coding</a:t>
            </a:r>
            <a:r>
              <a:rPr lang="tr-TR" dirty="0" smtClean="0"/>
              <a:t> </a:t>
            </a:r>
            <a:r>
              <a:rPr lang="tr-TR" dirty="0" err="1" smtClean="0"/>
              <a:t>mode</a:t>
            </a:r>
            <a:r>
              <a:rPr lang="tr-TR" dirty="0"/>
              <a:t> </a:t>
            </a:r>
            <a:r>
              <a:rPr lang="tr-TR" dirty="0" err="1" smtClean="0"/>
              <a:t>algorithm</a:t>
            </a:r>
            <a:r>
              <a:rPr lang="tr-TR" dirty="0"/>
              <a:t> </a:t>
            </a:r>
            <a:r>
              <a:rPr lang="tr-TR" dirty="0" smtClean="0"/>
              <a:t>is </a:t>
            </a:r>
            <a:r>
              <a:rPr lang="tr-TR" dirty="0" err="1" smtClean="0"/>
              <a:t>used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14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52936"/>
            <a:ext cx="7575808" cy="21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7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dirty="0" smtClean="0"/>
              <a:t>[1] </a:t>
            </a:r>
            <a:r>
              <a:rPr lang="en-US" dirty="0"/>
              <a:t>29. Arman, A. Hsu, M.-Y. Chiu, Image processing on compressed data for large video databases, in: Proceedings of First ACM International Conference on Multimedia, 1993, pp. 267-272. </a:t>
            </a:r>
            <a:br>
              <a:rPr lang="en-US" dirty="0"/>
            </a:br>
            <a:r>
              <a:rPr lang="tr-TR" dirty="0" smtClean="0"/>
              <a:t>[2]</a:t>
            </a:r>
            <a:r>
              <a:rPr lang="en-US" dirty="0" smtClean="0"/>
              <a:t> </a:t>
            </a:r>
            <a:r>
              <a:rPr lang="en-US" dirty="0"/>
              <a:t>B. Yeo and B. Liu, "Rapid scene analysis on compressed video", IEEE Transactions on Circuits and Systems for Video Technology, vol. 5, no. 6, pp. 533-544, 1995. </a:t>
            </a:r>
            <a:br>
              <a:rPr lang="en-US" dirty="0"/>
            </a:br>
            <a:r>
              <a:rPr lang="tr-TR" dirty="0" smtClean="0"/>
              <a:t>[3]</a:t>
            </a:r>
            <a:r>
              <a:rPr lang="en-US" dirty="0" smtClean="0"/>
              <a:t> </a:t>
            </a:r>
            <a:r>
              <a:rPr lang="en-US" dirty="0"/>
              <a:t>J. </a:t>
            </a:r>
            <a:r>
              <a:rPr lang="en-US" dirty="0" err="1"/>
              <a:t>Meng</a:t>
            </a:r>
            <a:r>
              <a:rPr lang="en-US" dirty="0"/>
              <a:t> and Y. Juan, "Scene Change Detection in a MPEG Compressed Video Sequence", in International Symposium on Electronic Imaging, San Jose, 2017, pp. 14-25. </a:t>
            </a:r>
            <a:br>
              <a:rPr lang="en-US" dirty="0"/>
            </a:br>
            <a:r>
              <a:rPr lang="tr-TR" dirty="0" smtClean="0"/>
              <a:t>[4]</a:t>
            </a:r>
            <a:r>
              <a:rPr lang="en-US" dirty="0" smtClean="0"/>
              <a:t> </a:t>
            </a:r>
            <a:r>
              <a:rPr lang="en-US" dirty="0"/>
              <a:t>H. Zhang, C. Low and S. </a:t>
            </a:r>
            <a:r>
              <a:rPr lang="en-US" dirty="0" err="1"/>
              <a:t>Smoliar</a:t>
            </a:r>
            <a:r>
              <a:rPr lang="en-US" dirty="0"/>
              <a:t>, "Video parsing and browsing using compressed data", Multimedia Tools and Applications, vol. 1, no. 1, pp. 89-111, 1995. </a:t>
            </a:r>
            <a:br>
              <a:rPr lang="en-US" dirty="0"/>
            </a:br>
            <a:r>
              <a:rPr lang="tr-TR" dirty="0" smtClean="0"/>
              <a:t>[5]</a:t>
            </a:r>
            <a:r>
              <a:rPr lang="en-US" dirty="0" smtClean="0"/>
              <a:t> </a:t>
            </a:r>
            <a:r>
              <a:rPr lang="en-US" dirty="0" err="1"/>
              <a:t>Koprinska</a:t>
            </a:r>
            <a:r>
              <a:rPr lang="en-US" dirty="0"/>
              <a:t>, S. </a:t>
            </a:r>
            <a:r>
              <a:rPr lang="en-US" dirty="0" err="1"/>
              <a:t>Carrato</a:t>
            </a:r>
            <a:r>
              <a:rPr lang="en-US" dirty="0"/>
              <a:t>, Detecting and classifying video shot boundaries in MPEG compressed sequences, in: Proceedings of IX European Signal Processing Conference (EUSIPCO), Rhodes, 1998, pp. 1729-1732. </a:t>
            </a:r>
            <a:br>
              <a:rPr lang="en-US" dirty="0"/>
            </a:br>
            <a:r>
              <a:rPr lang="tr-TR" dirty="0" smtClean="0"/>
              <a:t>[6]</a:t>
            </a:r>
            <a:r>
              <a:rPr lang="en-US" dirty="0" smtClean="0"/>
              <a:t>Feng</a:t>
            </a:r>
            <a:r>
              <a:rPr lang="en-US" dirty="0"/>
              <a:t>, K.-T. Lo, H. </a:t>
            </a:r>
            <a:r>
              <a:rPr lang="en-US" dirty="0" err="1"/>
              <a:t>Mehrpour</a:t>
            </a:r>
            <a:r>
              <a:rPr lang="en-US" dirty="0"/>
              <a:t>, Scene change detection algorithm for MPEG video sequence, in: Proceedings of International Conference on Image Processing (ICIP'96), Lausanne, </a:t>
            </a:r>
            <a:r>
              <a:rPr lang="en-US" dirty="0" smtClean="0"/>
              <a:t>1996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[7]</a:t>
            </a:r>
            <a:r>
              <a:rPr lang="en-US" dirty="0" smtClean="0"/>
              <a:t> </a:t>
            </a:r>
            <a:r>
              <a:rPr lang="tr-TR" dirty="0" smtClean="0"/>
              <a:t>R. </a:t>
            </a:r>
            <a:r>
              <a:rPr lang="en-US" dirty="0" err="1" smtClean="0"/>
              <a:t>Choupani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tr-TR" dirty="0" smtClean="0"/>
              <a:t>S. </a:t>
            </a:r>
            <a:r>
              <a:rPr lang="tr-TR" dirty="0" err="1" smtClean="0"/>
              <a:t>Wong</a:t>
            </a:r>
            <a:r>
              <a:rPr lang="tr-TR" dirty="0" smtClean="0"/>
              <a:t> </a:t>
            </a:r>
            <a:r>
              <a:rPr lang="en-US" dirty="0" smtClean="0"/>
              <a:t>"Video </a:t>
            </a:r>
            <a:r>
              <a:rPr lang="en-US" dirty="0"/>
              <a:t>Coding and Transcoding: A Review". Retrieved November, 2017 Available: </a:t>
            </a:r>
            <a:r>
              <a:rPr lang="en-US" u="sng" dirty="0">
                <a:hlinkClick r:id="rId2"/>
              </a:rPr>
              <a:t>http://www.ce.ewi.tudelft.nl/choupani</a:t>
            </a:r>
            <a:r>
              <a:rPr lang="en-US" u="sng" dirty="0" smtClean="0">
                <a:hlinkClick r:id="rId2"/>
              </a:rPr>
              <a:t>/</a:t>
            </a:r>
            <a:endParaRPr lang="tr-TR" u="sng" dirty="0" smtClean="0"/>
          </a:p>
          <a:p>
            <a:pPr marL="0" indent="0">
              <a:buNone/>
            </a:pPr>
            <a:r>
              <a:rPr lang="tr-TR" dirty="0" smtClean="0"/>
              <a:t>[8] </a:t>
            </a:r>
            <a:r>
              <a:rPr lang="en-US" dirty="0"/>
              <a:t>M</a:t>
            </a:r>
            <a:r>
              <a:rPr lang="en-US" dirty="0" smtClean="0"/>
              <a:t>. </a:t>
            </a:r>
            <a:r>
              <a:rPr lang="en-US" dirty="0"/>
              <a:t>Wang and H.-J. Zhang, “Video Content Structuring,” </a:t>
            </a:r>
            <a:r>
              <a:rPr lang="en-US" dirty="0" err="1"/>
              <a:t>Scholarpedia</a:t>
            </a:r>
            <a:r>
              <a:rPr lang="en-US" dirty="0"/>
              <a:t>. [Online]. Available: http://www.scholarpedia.org/article/Video_Content_Structuring. [Accessed: 15-Jan-2018]</a:t>
            </a: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302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Demo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46643"/>
            <a:ext cx="3516982" cy="41969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19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23528" y="478536"/>
            <a:ext cx="8229600" cy="990600"/>
          </a:xfrm>
        </p:spPr>
        <p:txBody>
          <a:bodyPr/>
          <a:lstStyle/>
          <a:p>
            <a:r>
              <a:rPr lang="tr-TR" dirty="0"/>
              <a:t>	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487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5400" b="1" dirty="0" err="1" smtClean="0">
                <a:solidFill>
                  <a:srgbClr val="FF0000"/>
                </a:solidFill>
              </a:rPr>
              <a:t>Thank</a:t>
            </a:r>
            <a:r>
              <a:rPr lang="tr-TR" sz="5400" b="1" dirty="0" smtClean="0">
                <a:solidFill>
                  <a:srgbClr val="FF0000"/>
                </a:solidFill>
              </a:rPr>
              <a:t> </a:t>
            </a:r>
            <a:r>
              <a:rPr lang="tr-TR" sz="5400" b="1" dirty="0" err="1" smtClean="0">
                <a:solidFill>
                  <a:srgbClr val="FF0000"/>
                </a:solidFill>
              </a:rPr>
              <a:t>you</a:t>
            </a:r>
            <a:r>
              <a:rPr lang="tr-TR" sz="5400" b="1" dirty="0" smtClean="0">
                <a:solidFill>
                  <a:srgbClr val="FF0000"/>
                </a:solidFill>
              </a:rPr>
              <a:t> </a:t>
            </a:r>
            <a:r>
              <a:rPr lang="tr-TR" sz="5400" b="1" dirty="0" err="1" smtClean="0">
                <a:solidFill>
                  <a:srgbClr val="FF0000"/>
                </a:solidFill>
              </a:rPr>
              <a:t>for</a:t>
            </a:r>
            <a:r>
              <a:rPr lang="tr-TR" sz="5400" b="1" dirty="0" smtClean="0">
                <a:solidFill>
                  <a:srgbClr val="FF0000"/>
                </a:solidFill>
              </a:rPr>
              <a:t> </a:t>
            </a:r>
            <a:r>
              <a:rPr lang="tr-TR" sz="5400" b="1" dirty="0" err="1" smtClean="0">
                <a:solidFill>
                  <a:srgbClr val="FF0000"/>
                </a:solidFill>
              </a:rPr>
              <a:t>listening</a:t>
            </a:r>
            <a:endParaRPr lang="tr-TR" sz="5400" b="1" dirty="0">
              <a:solidFill>
                <a:srgbClr val="FF000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73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Contents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err="1" smtClean="0"/>
              <a:t>Introduction</a:t>
            </a:r>
            <a:endParaRPr lang="tr-T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smtClean="0"/>
              <a:t>Problem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err="1" smtClean="0"/>
              <a:t>Previous</a:t>
            </a:r>
            <a:r>
              <a:rPr lang="tr-TR" dirty="0" smtClean="0"/>
              <a:t> </a:t>
            </a:r>
            <a:r>
              <a:rPr lang="tr-TR" dirty="0" err="1" smtClean="0"/>
              <a:t>Work</a:t>
            </a:r>
            <a:endParaRPr lang="tr-T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smtClean="0"/>
              <a:t>Application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smtClean="0"/>
              <a:t>Solution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smtClean="0"/>
              <a:t>References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smtClean="0"/>
              <a:t>Demo</a:t>
            </a:r>
          </a:p>
          <a:p>
            <a:pPr marL="0" indent="0">
              <a:buNone/>
            </a:pP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76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9" y="206152"/>
            <a:ext cx="8229600" cy="990600"/>
          </a:xfrm>
        </p:spPr>
        <p:txBody>
          <a:bodyPr>
            <a:normAutofit/>
          </a:bodyPr>
          <a:lstStyle/>
          <a:p>
            <a:r>
              <a:rPr lang="tr-TR" dirty="0" err="1" smtClean="0"/>
              <a:t>Introduction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435280" cy="5136232"/>
          </a:xfrm>
        </p:spPr>
        <p:txBody>
          <a:bodyPr>
            <a:normAutofit/>
          </a:bodyPr>
          <a:lstStyle/>
          <a:p>
            <a:pPr algn="just">
              <a:spcBef>
                <a:spcPts val="969"/>
              </a:spcBef>
            </a:pPr>
            <a:r>
              <a:rPr lang="en-US" sz="2800" b="1" i="1" spc="-160" dirty="0" smtClean="0">
                <a:solidFill>
                  <a:srgbClr val="FF0000"/>
                </a:solidFill>
                <a:latin typeface="+mj-lt"/>
                <a:cs typeface="Trebuchet MS"/>
              </a:rPr>
              <a:t>Video </a:t>
            </a:r>
            <a:r>
              <a:rPr lang="en-US" sz="2800" spc="-90" dirty="0">
                <a:solidFill>
                  <a:srgbClr val="404040"/>
                </a:solidFill>
                <a:latin typeface="+mj-lt"/>
                <a:cs typeface="Arial"/>
              </a:rPr>
              <a:t>media </a:t>
            </a:r>
            <a:r>
              <a:rPr lang="en-US" sz="2800" spc="-114" dirty="0">
                <a:solidFill>
                  <a:srgbClr val="404040"/>
                </a:solidFill>
                <a:latin typeface="+mj-lt"/>
                <a:cs typeface="Arial"/>
              </a:rPr>
              <a:t>is </a:t>
            </a:r>
            <a:endParaRPr lang="tr-TR" sz="2800" spc="-114" dirty="0" smtClean="0">
              <a:solidFill>
                <a:srgbClr val="404040"/>
              </a:solidFill>
              <a:latin typeface="+mj-lt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69"/>
              </a:spcBef>
              <a:buNone/>
            </a:pPr>
            <a:r>
              <a:rPr lang="en-US" sz="2800" spc="-175" dirty="0" smtClean="0">
                <a:solidFill>
                  <a:srgbClr val="404040"/>
                </a:solidFill>
                <a:latin typeface="+mj-lt"/>
                <a:cs typeface="Arial"/>
              </a:rPr>
              <a:t>a </a:t>
            </a:r>
            <a:r>
              <a:rPr lang="en-US" sz="2800" spc="-135" dirty="0">
                <a:solidFill>
                  <a:srgbClr val="404040"/>
                </a:solidFill>
                <a:latin typeface="+mj-lt"/>
                <a:cs typeface="Arial"/>
              </a:rPr>
              <a:t>sequence </a:t>
            </a:r>
            <a:r>
              <a:rPr lang="en-US" sz="2800" spc="-5" dirty="0">
                <a:solidFill>
                  <a:srgbClr val="404040"/>
                </a:solidFill>
                <a:latin typeface="+mj-lt"/>
                <a:cs typeface="Arial"/>
              </a:rPr>
              <a:t>of</a:t>
            </a:r>
            <a:r>
              <a:rPr lang="en-US" sz="2800" spc="-3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2800" spc="-140" dirty="0" smtClean="0">
                <a:solidFill>
                  <a:srgbClr val="404040"/>
                </a:solidFill>
                <a:latin typeface="+mj-lt"/>
                <a:cs typeface="Arial"/>
              </a:rPr>
              <a:t>images</a:t>
            </a:r>
            <a:r>
              <a:rPr lang="tr-TR" sz="2800" dirty="0" smtClean="0">
                <a:latin typeface="+mj-lt"/>
                <a:cs typeface="Arial"/>
              </a:rPr>
              <a:t> </a:t>
            </a:r>
            <a:r>
              <a:rPr lang="en-US" sz="2800" spc="-95" dirty="0" smtClean="0">
                <a:solidFill>
                  <a:srgbClr val="404040"/>
                </a:solidFill>
                <a:latin typeface="+mj-lt"/>
                <a:cs typeface="Arial"/>
              </a:rPr>
              <a:t>called</a:t>
            </a:r>
            <a:r>
              <a:rPr lang="en-US" sz="2800" spc="-114" dirty="0" smtClean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2800" b="1" i="1" spc="-165" dirty="0">
                <a:solidFill>
                  <a:srgbClr val="404040"/>
                </a:solidFill>
                <a:latin typeface="+mj-lt"/>
                <a:cs typeface="Trebuchet MS"/>
              </a:rPr>
              <a:t>frames</a:t>
            </a:r>
            <a:r>
              <a:rPr lang="en-US" sz="2800" b="1" i="1" spc="-165" dirty="0" smtClean="0">
                <a:solidFill>
                  <a:srgbClr val="404040"/>
                </a:solidFill>
                <a:latin typeface="+mj-lt"/>
                <a:cs typeface="Trebuchet MS"/>
              </a:rPr>
              <a:t>.</a:t>
            </a:r>
            <a:endParaRPr lang="en-US" sz="2800" dirty="0">
              <a:latin typeface="+mj-lt"/>
              <a:cs typeface="Trebuchet MS"/>
            </a:endParaRPr>
          </a:p>
          <a:p>
            <a:pPr marL="14400" marR="2008505" algn="just">
              <a:lnSpc>
                <a:spcPts val="3520"/>
              </a:lnSpc>
              <a:spcBef>
                <a:spcPts val="250"/>
              </a:spcBef>
            </a:pPr>
            <a:r>
              <a:rPr lang="en-US" sz="2800" spc="-215" dirty="0" smtClean="0">
                <a:solidFill>
                  <a:srgbClr val="404040"/>
                </a:solidFill>
                <a:latin typeface="+mj-lt"/>
                <a:cs typeface="Arial"/>
              </a:rPr>
              <a:t>Each </a:t>
            </a:r>
            <a:r>
              <a:rPr lang="en-US" sz="2800" spc="-70" dirty="0">
                <a:solidFill>
                  <a:srgbClr val="404040"/>
                </a:solidFill>
                <a:latin typeface="+mj-lt"/>
                <a:cs typeface="Arial"/>
              </a:rPr>
              <a:t>frame </a:t>
            </a:r>
            <a:r>
              <a:rPr lang="en-US" sz="2800" spc="-120" dirty="0">
                <a:solidFill>
                  <a:srgbClr val="404040"/>
                </a:solidFill>
                <a:latin typeface="+mj-lt"/>
                <a:cs typeface="Arial"/>
              </a:rPr>
              <a:t>consists </a:t>
            </a:r>
            <a:r>
              <a:rPr lang="en-US" sz="2800" spc="-5" dirty="0">
                <a:solidFill>
                  <a:srgbClr val="404040"/>
                </a:solidFill>
                <a:latin typeface="+mj-lt"/>
                <a:cs typeface="Arial"/>
              </a:rPr>
              <a:t>of </a:t>
            </a:r>
            <a:r>
              <a:rPr lang="en-US" sz="2800" spc="-95" dirty="0">
                <a:solidFill>
                  <a:srgbClr val="404040"/>
                </a:solidFill>
                <a:latin typeface="+mj-lt"/>
                <a:cs typeface="Arial"/>
              </a:rPr>
              <a:t>hundreds </a:t>
            </a:r>
            <a:r>
              <a:rPr lang="en-US" sz="2800" spc="-5" dirty="0">
                <a:solidFill>
                  <a:srgbClr val="404040"/>
                </a:solidFill>
                <a:latin typeface="+mj-lt"/>
                <a:cs typeface="Arial"/>
              </a:rPr>
              <a:t>of </a:t>
            </a:r>
            <a:r>
              <a:rPr lang="en-US" sz="2800" spc="-95" dirty="0" smtClean="0">
                <a:solidFill>
                  <a:srgbClr val="404040"/>
                </a:solidFill>
                <a:latin typeface="+mj-lt"/>
                <a:cs typeface="Arial"/>
              </a:rPr>
              <a:t>rows</a:t>
            </a:r>
            <a:r>
              <a:rPr lang="tr-TR" sz="2800" spc="-95" dirty="0" smtClean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2800" spc="-105" dirty="0" smtClean="0">
                <a:solidFill>
                  <a:srgbClr val="404040"/>
                </a:solidFill>
                <a:latin typeface="+mj-lt"/>
                <a:cs typeface="Arial"/>
              </a:rPr>
              <a:t>and </a:t>
            </a:r>
            <a:r>
              <a:rPr lang="en-US" sz="2800" spc="-100" dirty="0" smtClean="0">
                <a:solidFill>
                  <a:srgbClr val="404040"/>
                </a:solidFill>
                <a:latin typeface="+mj-lt"/>
                <a:cs typeface="Arial"/>
              </a:rPr>
              <a:t>columns.</a:t>
            </a:r>
            <a:r>
              <a:rPr lang="tr-TR" sz="2800" spc="-100" dirty="0" smtClean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2800" spc="-140" dirty="0" smtClean="0">
                <a:solidFill>
                  <a:srgbClr val="404040"/>
                </a:solidFill>
                <a:latin typeface="+mj-lt"/>
                <a:cs typeface="Arial"/>
              </a:rPr>
              <a:t>Hence</a:t>
            </a:r>
            <a:r>
              <a:rPr lang="en-US" sz="2800" spc="-140" dirty="0">
                <a:solidFill>
                  <a:srgbClr val="404040"/>
                </a:solidFill>
                <a:latin typeface="+mj-lt"/>
                <a:cs typeface="Arial"/>
              </a:rPr>
              <a:t>, </a:t>
            </a:r>
            <a:r>
              <a:rPr lang="en-US" sz="2800" spc="-30" dirty="0">
                <a:solidFill>
                  <a:srgbClr val="404040"/>
                </a:solidFill>
                <a:latin typeface="+mj-lt"/>
                <a:cs typeface="Arial"/>
              </a:rPr>
              <a:t>the </a:t>
            </a:r>
            <a:r>
              <a:rPr lang="en-US" sz="2800" spc="-80" dirty="0">
                <a:solidFill>
                  <a:srgbClr val="404040"/>
                </a:solidFill>
                <a:latin typeface="+mj-lt"/>
                <a:cs typeface="Arial"/>
              </a:rPr>
              <a:t>main </a:t>
            </a:r>
            <a:r>
              <a:rPr lang="en-US" sz="2800" spc="-105" dirty="0">
                <a:solidFill>
                  <a:srgbClr val="404040"/>
                </a:solidFill>
                <a:latin typeface="+mj-lt"/>
                <a:cs typeface="Arial"/>
              </a:rPr>
              <a:t>challenge </a:t>
            </a:r>
            <a:r>
              <a:rPr lang="en-US" sz="2800" spc="-30" dirty="0">
                <a:solidFill>
                  <a:srgbClr val="404040"/>
                </a:solidFill>
                <a:latin typeface="+mj-lt"/>
                <a:cs typeface="Arial"/>
              </a:rPr>
              <a:t>in </a:t>
            </a:r>
            <a:r>
              <a:rPr lang="en-US" sz="2800" spc="-120" dirty="0">
                <a:solidFill>
                  <a:srgbClr val="404040"/>
                </a:solidFill>
                <a:latin typeface="+mj-lt"/>
                <a:cs typeface="Arial"/>
              </a:rPr>
              <a:t>using </a:t>
            </a:r>
            <a:r>
              <a:rPr lang="en-US" sz="2800" spc="-75" dirty="0">
                <a:solidFill>
                  <a:srgbClr val="404040"/>
                </a:solidFill>
                <a:latin typeface="+mj-lt"/>
                <a:cs typeface="Arial"/>
              </a:rPr>
              <a:t>video </a:t>
            </a:r>
            <a:r>
              <a:rPr lang="en-US" sz="2800" spc="-114" dirty="0">
                <a:solidFill>
                  <a:srgbClr val="404040"/>
                </a:solidFill>
                <a:latin typeface="+mj-lt"/>
                <a:cs typeface="Arial"/>
              </a:rPr>
              <a:t>is </a:t>
            </a:r>
            <a:r>
              <a:rPr lang="en-US" sz="2800" spc="-35" dirty="0">
                <a:solidFill>
                  <a:srgbClr val="404040"/>
                </a:solidFill>
                <a:latin typeface="+mj-lt"/>
                <a:cs typeface="Arial"/>
              </a:rPr>
              <a:t>its </a:t>
            </a:r>
            <a:r>
              <a:rPr lang="en-US" sz="2800" b="1" i="1" spc="-75" dirty="0">
                <a:solidFill>
                  <a:srgbClr val="404040"/>
                </a:solidFill>
                <a:latin typeface="+mj-lt"/>
                <a:cs typeface="Trebuchet MS"/>
              </a:rPr>
              <a:t>huge</a:t>
            </a:r>
            <a:r>
              <a:rPr lang="en-US" sz="2800" b="1" i="1" spc="-420" dirty="0">
                <a:solidFill>
                  <a:srgbClr val="404040"/>
                </a:solidFill>
                <a:latin typeface="+mj-lt"/>
                <a:cs typeface="Trebuchet MS"/>
              </a:rPr>
              <a:t> </a:t>
            </a:r>
            <a:r>
              <a:rPr lang="en-US" sz="2800" b="1" i="1" spc="-170" dirty="0">
                <a:solidFill>
                  <a:srgbClr val="404040"/>
                </a:solidFill>
                <a:latin typeface="+mj-lt"/>
                <a:cs typeface="Trebuchet MS"/>
              </a:rPr>
              <a:t>size</a:t>
            </a:r>
            <a:r>
              <a:rPr lang="en-US" sz="2800" spc="-170" dirty="0" smtClean="0">
                <a:solidFill>
                  <a:srgbClr val="404040"/>
                </a:solidFill>
                <a:latin typeface="+mj-lt"/>
                <a:cs typeface="Arial"/>
              </a:rPr>
              <a:t>.</a:t>
            </a:r>
            <a:endParaRPr lang="en-US" sz="2800" dirty="0">
              <a:latin typeface="+mj-lt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en-US" sz="2800" b="1" i="1" spc="-155" dirty="0" smtClean="0">
                <a:solidFill>
                  <a:srgbClr val="FF0000"/>
                </a:solidFill>
                <a:latin typeface="+mj-lt"/>
                <a:cs typeface="Trebuchet MS"/>
              </a:rPr>
              <a:t>Video</a:t>
            </a:r>
            <a:r>
              <a:rPr lang="tr-TR" sz="2800" b="1" i="1" spc="-155" dirty="0" smtClean="0">
                <a:solidFill>
                  <a:srgbClr val="FF0000"/>
                </a:solidFill>
                <a:latin typeface="+mj-lt"/>
                <a:cs typeface="Trebuchet MS"/>
              </a:rPr>
              <a:t> </a:t>
            </a:r>
            <a:r>
              <a:rPr lang="en-US" sz="2800" b="1" i="1" spc="-120" dirty="0" smtClean="0">
                <a:solidFill>
                  <a:srgbClr val="FF0000"/>
                </a:solidFill>
                <a:latin typeface="+mj-lt"/>
                <a:cs typeface="Trebuchet MS"/>
              </a:rPr>
              <a:t>Coding </a:t>
            </a:r>
            <a:r>
              <a:rPr lang="en-US" sz="2800" spc="-90" dirty="0">
                <a:solidFill>
                  <a:srgbClr val="404040"/>
                </a:solidFill>
                <a:latin typeface="+mj-lt"/>
                <a:cs typeface="Arial"/>
              </a:rPr>
              <a:t>refers </a:t>
            </a:r>
            <a:r>
              <a:rPr lang="en-US" sz="2800" spc="15" dirty="0">
                <a:solidFill>
                  <a:srgbClr val="404040"/>
                </a:solidFill>
                <a:latin typeface="+mj-lt"/>
                <a:cs typeface="Arial"/>
              </a:rPr>
              <a:t>to </a:t>
            </a:r>
            <a:r>
              <a:rPr lang="en-US" sz="2800" spc="-30" dirty="0">
                <a:solidFill>
                  <a:srgbClr val="404040"/>
                </a:solidFill>
                <a:latin typeface="+mj-lt"/>
                <a:cs typeface="Arial"/>
              </a:rPr>
              <a:t>the </a:t>
            </a:r>
            <a:r>
              <a:rPr lang="en-US" sz="2800" spc="-80" dirty="0">
                <a:solidFill>
                  <a:srgbClr val="404040"/>
                </a:solidFill>
                <a:latin typeface="+mj-lt"/>
                <a:cs typeface="Arial"/>
              </a:rPr>
              <a:t>methods </a:t>
            </a:r>
            <a:r>
              <a:rPr lang="en-US" sz="2800" spc="-135" dirty="0">
                <a:solidFill>
                  <a:srgbClr val="404040"/>
                </a:solidFill>
                <a:latin typeface="+mj-lt"/>
                <a:cs typeface="Arial"/>
              </a:rPr>
              <a:t>used </a:t>
            </a:r>
            <a:r>
              <a:rPr lang="en-US" sz="2800" spc="-10" dirty="0">
                <a:solidFill>
                  <a:srgbClr val="404040"/>
                </a:solidFill>
                <a:latin typeface="+mj-lt"/>
                <a:cs typeface="Arial"/>
              </a:rPr>
              <a:t>for </a:t>
            </a:r>
            <a:endParaRPr lang="tr-TR" sz="2800" spc="-10" dirty="0" smtClean="0">
              <a:solidFill>
                <a:srgbClr val="404040"/>
              </a:solidFill>
              <a:latin typeface="+mj-lt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605"/>
              </a:spcBef>
              <a:buNone/>
            </a:pPr>
            <a:r>
              <a:rPr lang="en-US" sz="2800" b="1" i="1" spc="-135" dirty="0" smtClean="0">
                <a:solidFill>
                  <a:srgbClr val="404040"/>
                </a:solidFill>
                <a:latin typeface="+mj-lt"/>
                <a:cs typeface="Trebuchet MS"/>
              </a:rPr>
              <a:t>compressing</a:t>
            </a:r>
            <a:r>
              <a:rPr lang="en-US" sz="2800" b="1" i="1" spc="-515" dirty="0" smtClean="0">
                <a:solidFill>
                  <a:srgbClr val="404040"/>
                </a:solidFill>
                <a:latin typeface="+mj-lt"/>
                <a:cs typeface="Trebuchet MS"/>
              </a:rPr>
              <a:t> </a:t>
            </a:r>
            <a:r>
              <a:rPr lang="en-US" sz="2800" spc="-70" dirty="0">
                <a:solidFill>
                  <a:srgbClr val="404040"/>
                </a:solidFill>
                <a:latin typeface="+mj-lt"/>
                <a:cs typeface="Arial"/>
              </a:rPr>
              <a:t>video</a:t>
            </a:r>
            <a:r>
              <a:rPr lang="en-US" sz="2800" spc="-70" dirty="0" smtClean="0">
                <a:solidFill>
                  <a:srgbClr val="404040"/>
                </a:solidFill>
                <a:latin typeface="+mj-lt"/>
                <a:cs typeface="Arial"/>
              </a:rPr>
              <a:t>.</a:t>
            </a:r>
            <a:endParaRPr lang="en-US" sz="2800" dirty="0">
              <a:latin typeface="+mj-lt"/>
              <a:cs typeface="Arial"/>
            </a:endParaRPr>
          </a:p>
          <a:p>
            <a:pPr marL="12700" marR="1259205" algn="just">
              <a:lnSpc>
                <a:spcPts val="3520"/>
              </a:lnSpc>
              <a:spcBef>
                <a:spcPts val="250"/>
              </a:spcBef>
            </a:pPr>
            <a:r>
              <a:rPr lang="en-US" sz="2800" spc="-175" dirty="0">
                <a:solidFill>
                  <a:srgbClr val="404040"/>
                </a:solidFill>
                <a:latin typeface="+mj-lt"/>
                <a:cs typeface="Arial"/>
              </a:rPr>
              <a:t>These </a:t>
            </a:r>
            <a:r>
              <a:rPr lang="en-US" sz="2800" spc="-80" dirty="0">
                <a:solidFill>
                  <a:srgbClr val="404040"/>
                </a:solidFill>
                <a:latin typeface="+mj-lt"/>
                <a:cs typeface="Arial"/>
              </a:rPr>
              <a:t>methods </a:t>
            </a:r>
            <a:r>
              <a:rPr lang="en-US" sz="2800" spc="15" dirty="0">
                <a:solidFill>
                  <a:srgbClr val="404040"/>
                </a:solidFill>
                <a:latin typeface="+mj-lt"/>
                <a:cs typeface="Arial"/>
              </a:rPr>
              <a:t>try </a:t>
            </a:r>
            <a:r>
              <a:rPr lang="en-US" sz="2800" spc="10" dirty="0">
                <a:solidFill>
                  <a:srgbClr val="404040"/>
                </a:solidFill>
                <a:latin typeface="+mj-lt"/>
                <a:cs typeface="Arial"/>
              </a:rPr>
              <a:t>to </a:t>
            </a:r>
            <a:r>
              <a:rPr lang="en-US" sz="2800" spc="-100" dirty="0">
                <a:solidFill>
                  <a:srgbClr val="404040"/>
                </a:solidFill>
                <a:latin typeface="+mj-lt"/>
                <a:cs typeface="Arial"/>
              </a:rPr>
              <a:t>reduce </a:t>
            </a:r>
            <a:r>
              <a:rPr lang="en-US" sz="2800" spc="-15" dirty="0">
                <a:solidFill>
                  <a:srgbClr val="404040"/>
                </a:solidFill>
                <a:latin typeface="+mj-lt"/>
                <a:cs typeface="Arial"/>
              </a:rPr>
              <a:t>or </a:t>
            </a:r>
            <a:r>
              <a:rPr lang="en-US" sz="2800" spc="-55" dirty="0">
                <a:solidFill>
                  <a:srgbClr val="404040"/>
                </a:solidFill>
                <a:latin typeface="+mj-lt"/>
                <a:cs typeface="Arial"/>
              </a:rPr>
              <a:t>eliminate </a:t>
            </a:r>
            <a:r>
              <a:rPr lang="en-US" sz="2800" spc="-95" dirty="0">
                <a:solidFill>
                  <a:srgbClr val="FF0000"/>
                </a:solidFill>
                <a:latin typeface="+mj-lt"/>
                <a:cs typeface="Arial"/>
              </a:rPr>
              <a:t>redundancy</a:t>
            </a:r>
            <a:r>
              <a:rPr lang="en-US" sz="2800" spc="-95" dirty="0">
                <a:solidFill>
                  <a:srgbClr val="00AFEF"/>
                </a:solidFill>
                <a:latin typeface="+mj-lt"/>
                <a:cs typeface="Arial"/>
              </a:rPr>
              <a:t> </a:t>
            </a:r>
            <a:r>
              <a:rPr lang="en-US" sz="2800" spc="-30" dirty="0">
                <a:latin typeface="+mj-lt"/>
                <a:cs typeface="Arial"/>
              </a:rPr>
              <a:t>in</a:t>
            </a:r>
            <a:r>
              <a:rPr lang="en-US" sz="2800" spc="-455" dirty="0">
                <a:latin typeface="+mj-lt"/>
                <a:cs typeface="Arial"/>
              </a:rPr>
              <a:t> </a:t>
            </a:r>
            <a:r>
              <a:rPr lang="en-US" sz="2800" spc="-70" dirty="0">
                <a:latin typeface="+mj-lt"/>
                <a:cs typeface="Arial"/>
              </a:rPr>
              <a:t>video.</a:t>
            </a:r>
            <a:endParaRPr lang="tr-TR" sz="2800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5" name="object 6"/>
          <p:cNvSpPr/>
          <p:nvPr/>
        </p:nvSpPr>
        <p:spPr>
          <a:xfrm>
            <a:off x="3218813" y="729474"/>
            <a:ext cx="4934587" cy="1078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06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Video </a:t>
            </a:r>
            <a:r>
              <a:rPr lang="tr-TR" dirty="0" err="1"/>
              <a:t>segmentation</a:t>
            </a:r>
            <a:r>
              <a:rPr lang="tr-TR" dirty="0"/>
              <a:t> is a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dividing</a:t>
            </a:r>
            <a:r>
              <a:rPr lang="tr-TR" dirty="0"/>
              <a:t> a video </a:t>
            </a:r>
            <a:r>
              <a:rPr lang="tr-TR" dirty="0" err="1"/>
              <a:t>sequence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shots</a:t>
            </a:r>
            <a:r>
              <a:rPr lang="tr-TR" dirty="0"/>
              <a:t>. 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Content </a:t>
            </a:r>
            <a:r>
              <a:rPr lang="tr-TR" dirty="0" err="1"/>
              <a:t>Based</a:t>
            </a:r>
            <a:r>
              <a:rPr lang="tr-TR" dirty="0"/>
              <a:t> Video </a:t>
            </a:r>
            <a:r>
              <a:rPr lang="tr-TR" dirty="0" err="1"/>
              <a:t>Segmentation</a:t>
            </a:r>
            <a:r>
              <a:rPr lang="tr-TR" dirty="0"/>
              <a:t> Project </a:t>
            </a:r>
            <a:r>
              <a:rPr lang="tr-TR" dirty="0" err="1"/>
              <a:t>aims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divide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video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meaningful</a:t>
            </a:r>
            <a:r>
              <a:rPr lang="tr-TR" dirty="0"/>
              <a:t> </a:t>
            </a:r>
            <a:r>
              <a:rPr lang="tr-TR" dirty="0" err="1"/>
              <a:t>shots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4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01"/>
          <a:stretch/>
        </p:blipFill>
        <p:spPr>
          <a:xfrm>
            <a:off x="755576" y="4293096"/>
            <a:ext cx="7056784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3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segmented into shots where each shot is automatically labeled. These labels are later used for retrieving the videos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5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65937" r="7575" b="15662"/>
          <a:stretch/>
        </p:blipFill>
        <p:spPr>
          <a:xfrm>
            <a:off x="683568" y="3573016"/>
            <a:ext cx="777686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Application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Based Segmentation is a necessary process in many different </a:t>
            </a:r>
            <a:r>
              <a:rPr lang="en-US" dirty="0" smtClean="0"/>
              <a:t>applications</a:t>
            </a:r>
            <a:endParaRPr lang="tr-TR" dirty="0" smtClean="0"/>
          </a:p>
          <a:p>
            <a:endParaRPr lang="tr-TR" dirty="0" smtClean="0"/>
          </a:p>
          <a:p>
            <a:pPr lvl="3">
              <a:buFont typeface="Wingdings" panose="05000000000000000000" pitchFamily="2" charset="2"/>
              <a:buChar char="ü"/>
            </a:pPr>
            <a:r>
              <a:rPr lang="tr-TR" sz="2400" dirty="0"/>
              <a:t> </a:t>
            </a:r>
            <a:r>
              <a:rPr lang="tr-TR" sz="2400" dirty="0" smtClean="0"/>
              <a:t>Video </a:t>
            </a:r>
            <a:r>
              <a:rPr lang="tr-TR" sz="2400" dirty="0" err="1" smtClean="0"/>
              <a:t>Summarization</a:t>
            </a:r>
            <a:endParaRPr lang="tr-TR" sz="2400" dirty="0" smtClean="0"/>
          </a:p>
          <a:p>
            <a:pPr lvl="3">
              <a:buFont typeface="Wingdings" panose="05000000000000000000" pitchFamily="2" charset="2"/>
              <a:buChar char="ü"/>
            </a:pPr>
            <a:r>
              <a:rPr lang="tr-TR" sz="2400" dirty="0"/>
              <a:t> Video </a:t>
            </a:r>
            <a:r>
              <a:rPr lang="tr-TR" sz="2400" dirty="0" err="1" smtClean="0"/>
              <a:t>Search</a:t>
            </a:r>
            <a:endParaRPr lang="tr-TR" sz="2400" dirty="0" smtClean="0"/>
          </a:p>
          <a:p>
            <a:pPr lvl="3">
              <a:buFont typeface="Wingdings" panose="05000000000000000000" pitchFamily="2" charset="2"/>
              <a:buChar char="ü"/>
            </a:pPr>
            <a:r>
              <a:rPr lang="tr-TR" sz="2400" dirty="0" smtClean="0"/>
              <a:t>  Video </a:t>
            </a:r>
            <a:r>
              <a:rPr lang="tr-TR" sz="2400" dirty="0" err="1"/>
              <a:t>Annotation</a:t>
            </a:r>
            <a:endParaRPr lang="tr-TR" sz="2400" dirty="0"/>
          </a:p>
          <a:p>
            <a:pPr marL="822960" lvl="3" indent="0">
              <a:buNone/>
            </a:pPr>
            <a:endParaRPr lang="tr-TR" sz="24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731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Application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7</a:t>
            </a:fld>
            <a:endParaRPr lang="tr-TR"/>
          </a:p>
        </p:txBody>
      </p:sp>
      <p:pic>
        <p:nvPicPr>
          <p:cNvPr id="9" name="İçerik Yer Tutucus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55" y="1600200"/>
            <a:ext cx="5676657" cy="4876800"/>
          </a:xfrm>
        </p:spPr>
      </p:pic>
    </p:spTree>
    <p:extLst>
      <p:ext uri="{BB962C8B-B14F-4D97-AF65-F5344CB8AC3E}">
        <p14:creationId xmlns:p14="http://schemas.microsoft.com/office/powerpoint/2010/main" val="30792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Application	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Content </a:t>
            </a:r>
            <a:r>
              <a:rPr lang="tr-TR" dirty="0" err="1" smtClean="0"/>
              <a:t>Based</a:t>
            </a:r>
            <a:r>
              <a:rPr lang="tr-TR" dirty="0" smtClean="0"/>
              <a:t> Video </a:t>
            </a:r>
            <a:r>
              <a:rPr lang="tr-TR" dirty="0" err="1" smtClean="0"/>
              <a:t>Segmentation</a:t>
            </a:r>
            <a:r>
              <a:rPr lang="tr-TR" dirty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run</a:t>
            </a:r>
            <a:r>
              <a:rPr lang="tr-TR" dirty="0" smtClean="0"/>
              <a:t> on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operating</a:t>
            </a:r>
            <a:r>
              <a:rPr lang="tr-TR" dirty="0" smtClean="0"/>
              <a:t> </a:t>
            </a:r>
            <a:r>
              <a:rPr lang="tr-TR" dirty="0" err="1" smtClean="0"/>
              <a:t>systems</a:t>
            </a:r>
            <a:r>
              <a:rPr lang="tr-TR" dirty="0" smtClean="0"/>
              <a:t>. </a:t>
            </a:r>
          </a:p>
          <a:p>
            <a:endParaRPr lang="tr-TR" dirty="0" smtClean="0"/>
          </a:p>
          <a:p>
            <a:r>
              <a:rPr lang="tr-TR" dirty="0" err="1" smtClean="0"/>
              <a:t>Matlab</a:t>
            </a:r>
            <a:r>
              <a:rPr lang="tr-TR" dirty="0" smtClean="0"/>
              <a:t> platform </a:t>
            </a:r>
            <a:r>
              <a:rPr lang="tr-TR" dirty="0" err="1" smtClean="0"/>
              <a:t>will</a:t>
            </a:r>
            <a:r>
              <a:rPr lang="tr-TR" dirty="0" smtClean="0"/>
              <a:t> be </a:t>
            </a:r>
            <a:r>
              <a:rPr lang="tr-TR" dirty="0" err="1" smtClean="0"/>
              <a:t>used</a:t>
            </a:r>
            <a:r>
              <a:rPr lang="tr-TR" dirty="0" smtClean="0"/>
              <a:t>. </a:t>
            </a:r>
          </a:p>
          <a:p>
            <a:endParaRPr lang="tr-TR" dirty="0"/>
          </a:p>
          <a:p>
            <a:r>
              <a:rPr lang="tr-TR" dirty="0" smtClean="0"/>
              <a:t>C </a:t>
            </a:r>
            <a:r>
              <a:rPr lang="tr-TR" dirty="0" err="1" smtClean="0"/>
              <a:t>language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be </a:t>
            </a:r>
            <a:r>
              <a:rPr lang="tr-TR" dirty="0" err="1" smtClean="0"/>
              <a:t>used</a:t>
            </a:r>
            <a:r>
              <a:rPr lang="tr-T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46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Previous</a:t>
            </a:r>
            <a:r>
              <a:rPr lang="tr-TR" dirty="0" smtClean="0"/>
              <a:t> </a:t>
            </a:r>
            <a:r>
              <a:rPr lang="tr-TR" dirty="0" err="1" smtClean="0"/>
              <a:t>Work</a:t>
            </a:r>
            <a:endParaRPr lang="tr-TR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105070"/>
              </p:ext>
            </p:extLst>
          </p:nvPr>
        </p:nvGraphicFramePr>
        <p:xfrm>
          <a:off x="827584" y="1988840"/>
          <a:ext cx="6552728" cy="3058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6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4656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Group</a:t>
                      </a:r>
                      <a:endParaRPr lang="tr-T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4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Information Used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  <a:endParaRPr lang="tr-T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  <a:endParaRPr lang="tr-T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tr-TR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3]</a:t>
                      </a:r>
                      <a:endParaRPr lang="tr-T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 smtClean="0">
                          <a:effectLst/>
                        </a:rPr>
                        <a:t>[4]</a:t>
                      </a:r>
                      <a:endParaRPr lang="tr-T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  <a:endParaRPr lang="tr-T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 smtClean="0">
                          <a:effectLst/>
                        </a:rPr>
                        <a:t>[6]</a:t>
                      </a:r>
                      <a:endParaRPr lang="tr-T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5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DCT coefficients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0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DC terms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5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MB coding mode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tr-T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0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MVs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0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Bit-rate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tr-T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57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1500</TotalTime>
  <Words>428</Words>
  <Application>Microsoft Office PowerPoint</Application>
  <PresentationFormat>Ekran Gösterisi (4:3)</PresentationFormat>
  <Paragraphs>134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</vt:lpstr>
      <vt:lpstr>Clarity</vt:lpstr>
      <vt:lpstr>Content based vIdeo segmentatIon</vt:lpstr>
      <vt:lpstr>Contents</vt:lpstr>
      <vt:lpstr>Introduction</vt:lpstr>
      <vt:lpstr>Problem</vt:lpstr>
      <vt:lpstr>Problem</vt:lpstr>
      <vt:lpstr>Application</vt:lpstr>
      <vt:lpstr>Application</vt:lpstr>
      <vt:lpstr>Application </vt:lpstr>
      <vt:lpstr>Previous Work</vt:lpstr>
      <vt:lpstr>Solution</vt:lpstr>
      <vt:lpstr>Solution</vt:lpstr>
      <vt:lpstr>Solution</vt:lpstr>
      <vt:lpstr>Solution</vt:lpstr>
      <vt:lpstr>Solution</vt:lpstr>
      <vt:lpstr>References</vt:lpstr>
      <vt:lpstr>Demo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Ugur</dc:creator>
  <cp:lastModifiedBy>ecenalcaci</cp:lastModifiedBy>
  <cp:revision>56</cp:revision>
  <dcterms:created xsi:type="dcterms:W3CDTF">2013-04-23T05:32:07Z</dcterms:created>
  <dcterms:modified xsi:type="dcterms:W3CDTF">2018-01-16T19:16:54Z</dcterms:modified>
</cp:coreProperties>
</file>