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p:cViewPr varScale="1">
        <p:scale>
          <a:sx n="28" d="100"/>
          <a:sy n="28" d="100"/>
        </p:scale>
        <p:origin x="2453" y="77"/>
      </p:cViewPr>
      <p:guideLst/>
    </p:cSldViewPr>
  </p:slideViewPr>
  <p:notesTextViewPr>
    <p:cViewPr>
      <p:scale>
        <a:sx n="1" d="1"/>
        <a:sy n="1" d="1"/>
      </p:scale>
      <p:origin x="0" y="0"/>
    </p:cViewPr>
  </p:notesTextViewPr>
  <p:sorterViewPr>
    <p:cViewPr>
      <p:scale>
        <a:sx n="200" d="100"/>
        <a:sy n="200" d="100"/>
      </p:scale>
      <p:origin x="0" y="-3283"/>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292500" y="33138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a:solidFill>
                  <a:srgbClr val="C00000"/>
                </a:solidFill>
                <a:latin typeface="Times New Roman" panose="02020603050405020304" pitchFamily="18" charset="0"/>
                <a:cs typeface="Times New Roman" panose="02020603050405020304" pitchFamily="18" charset="0"/>
              </a:rPr>
              <a:t>SMART ATTENDANCE SYSTEM</a:t>
            </a:r>
          </a:p>
          <a:p>
            <a:pPr algn="ctr"/>
            <a:endParaRPr sz="3600" b="1" dirty="0">
              <a:solidFill>
                <a:srgbClr val="C00000"/>
              </a:solidFill>
              <a:latin typeface="Times New Roman" panose="02020603050405020304" pitchFamily="18" charset="0"/>
              <a:cs typeface="Times New Roman" panose="02020603050405020304" pitchFamily="18" charset="0"/>
            </a:endParaRPr>
          </a:p>
          <a:p>
            <a:pPr algn="ctr"/>
            <a:r>
              <a:rPr lang="tr-TR" sz="2400" dirty="0"/>
              <a:t>Berkay Çınar -Merve Çınar-Muhammed Taşkın</a:t>
            </a:r>
          </a:p>
          <a:p>
            <a:pPr algn="ctr"/>
            <a:r>
              <a:rPr lang="tr-TR" sz="2400" dirty="0"/>
              <a:t>Advisor: Murat Saran</a:t>
            </a:r>
          </a:p>
          <a:p>
            <a:pPr algn="ctr"/>
            <a:endParaRPr sz="2400" dirty="0">
              <a:latin typeface="Times New Roman" panose="02020603050405020304" pitchFamily="18" charset="0"/>
              <a:cs typeface="Times New Roman" panose="02020603050405020304" pitchFamily="18" charset="0"/>
            </a:endParaRPr>
          </a:p>
          <a:p>
            <a:pPr algn="ctr"/>
            <a:r>
              <a:rPr lang="en-US" sz="3000" b="1" dirty="0" err="1">
                <a:solidFill>
                  <a:srgbClr val="C5000B"/>
                </a:solidFill>
                <a:latin typeface="Times New Roman" panose="02020603050405020304" pitchFamily="18" charset="0"/>
                <a:cs typeface="Times New Roman" panose="02020603050405020304" pitchFamily="18" charset="0"/>
              </a:rPr>
              <a:t>Çankaya</a:t>
            </a:r>
            <a:r>
              <a:rPr lang="en-US" sz="3000" b="1" dirty="0">
                <a:solidFill>
                  <a:srgbClr val="C5000B"/>
                </a:solidFill>
                <a:latin typeface="Times New Roman" panose="02020603050405020304" pitchFamily="18" charset="0"/>
                <a:cs typeface="Times New Roman" panose="02020603050405020304" pitchFamily="18" charset="0"/>
              </a:rPr>
              <a:t> University, Department of Computer Engineering</a:t>
            </a:r>
            <a:endParaRPr dirty="0">
              <a:latin typeface="Times New Roman" panose="02020603050405020304" pitchFamily="18" charset="0"/>
              <a:cs typeface="Times New Roman" panose="02020603050405020304" pitchFamily="18" charset="0"/>
            </a:endParaRPr>
          </a:p>
        </p:txBody>
      </p:sp>
      <p:pic>
        <p:nvPicPr>
          <p:cNvPr id="38" name="Resim 37"/>
          <p:cNvPicPr/>
          <p:nvPr/>
        </p:nvPicPr>
        <p:blipFill>
          <a:blip r:embed="rId2"/>
          <a:stretch>
            <a:fillRect/>
          </a:stretch>
        </p:blipFill>
        <p:spPr>
          <a:xfrm>
            <a:off x="576000" y="576000"/>
            <a:ext cx="2160000" cy="2160000"/>
          </a:xfrm>
          <a:prstGeom prst="rect">
            <a:avLst/>
          </a:prstGeom>
        </p:spPr>
      </p:pic>
      <p:pic>
        <p:nvPicPr>
          <p:cNvPr id="39" name="Resim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82875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endParaRPr dirty="0"/>
          </a:p>
          <a:p>
            <a:pPr algn="just"/>
            <a:r>
              <a:rPr lang="en-US" dirty="0"/>
              <a:t>It is time-consuming for teachers to keep track of students' attendance. This system aims to control student</a:t>
            </a:r>
            <a:r>
              <a:rPr lang="tr-TR" dirty="0"/>
              <a:t>’s</a:t>
            </a:r>
            <a:r>
              <a:rPr lang="en-US" dirty="0"/>
              <a:t> status in the class with the help of </a:t>
            </a:r>
            <a:r>
              <a:rPr lang="en-US" dirty="0" err="1"/>
              <a:t>bluetooth</a:t>
            </a:r>
            <a:r>
              <a:rPr lang="en-US" dirty="0"/>
              <a:t> low energy (BLE) 4.0. iBeacon is the preferred BLE device for the project. This device communicates with students' smartphones. The mobile application on the smartphone detects that the student enters the lecture hall and records this information for follow-up. For registration to occur, the student must have a certain amount of time in class coordinates. After that students can check-in . According to the preferred option, the information of the students is sent to the web application through database. The web application is designed for use by teachers. Teachers have the right to open lessons, delete lessons and access student absenteeism through web application. The system consists of three basic components: (1) iBeacon, (2) Web application, (3) iOS mobile application. </a:t>
            </a:r>
            <a:endParaRPr dirty="0"/>
          </a:p>
          <a:p>
            <a:pPr algn="just"/>
            <a:endParaRPr dirty="0"/>
          </a:p>
          <a:p>
            <a:pPr algn="just"/>
            <a:r>
              <a:rPr lang="en-US" dirty="0">
                <a:latin typeface="Ubuntu"/>
              </a:rPr>
              <a:t>Keywords:</a:t>
            </a:r>
            <a:r>
              <a:rPr lang="tr-TR" dirty="0">
                <a:latin typeface="Ubuntu"/>
              </a:rPr>
              <a:t> </a:t>
            </a:r>
            <a:r>
              <a:rPr lang="en-US" dirty="0"/>
              <a:t>Bluetooth Low Energy, iBeacon, Web Application, Mobile Application , iOS</a:t>
            </a:r>
            <a:endParaRPr dirty="0"/>
          </a:p>
        </p:txBody>
      </p:sp>
      <p:sp>
        <p:nvSpPr>
          <p:cNvPr id="41" name="CustomShape 3"/>
          <p:cNvSpPr/>
          <p:nvPr/>
        </p:nvSpPr>
        <p:spPr>
          <a:xfrm>
            <a:off x="5274000" y="4046530"/>
            <a:ext cx="4572000" cy="6061297"/>
          </a:xfrm>
          <a:prstGeom prst="rect">
            <a:avLst/>
          </a:prstGeom>
          <a:solidFill>
            <a:srgbClr val="E6E6E6"/>
          </a:solidFill>
          <a:ln>
            <a:solidFill>
              <a:srgbClr val="C5000B"/>
            </a:solidFill>
          </a:ln>
        </p:spPr>
        <p:txBody>
          <a:bodyPr/>
          <a:lstStyle/>
          <a:p>
            <a:endParaRPr lang="tr-TR" dirty="0"/>
          </a:p>
        </p:txBody>
      </p:sp>
      <p:sp>
        <p:nvSpPr>
          <p:cNvPr id="42" name="CustomShape 4"/>
          <p:cNvSpPr/>
          <p:nvPr/>
        </p:nvSpPr>
        <p:spPr>
          <a:xfrm>
            <a:off x="292500" y="12610079"/>
            <a:ext cx="4572000" cy="4460183"/>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r>
              <a:rPr lang="en-US" dirty="0"/>
              <a:t>The target audience is teachers and students. Smart attendance system allows students to record their</a:t>
            </a:r>
            <a:r>
              <a:rPr lang="tr-TR" dirty="0"/>
              <a:t> </a:t>
            </a:r>
            <a:r>
              <a:rPr lang="tr-TR" dirty="0" err="1"/>
              <a:t>attendance</a:t>
            </a:r>
            <a:r>
              <a:rPr lang="en-US" dirty="0"/>
              <a:t> knowledge via phone. This project will provide teachers and students with time-saving opportunities in the lessons. The main purpose of the project is to introduce technological practice and safe new methods instead of traditional attendance methods. This project is designed with </a:t>
            </a:r>
            <a:r>
              <a:rPr lang="en-US" dirty="0" err="1"/>
              <a:t>bluetooth</a:t>
            </a:r>
            <a:r>
              <a:rPr lang="en-US" dirty="0"/>
              <a:t> low energy technology and iBeacon device is used. This device will enable to communicate with student</a:t>
            </a:r>
            <a:r>
              <a:rPr lang="tr-TR" dirty="0"/>
              <a:t>’s</a:t>
            </a:r>
            <a:r>
              <a:rPr lang="en-US" dirty="0"/>
              <a:t> phones</a:t>
            </a:r>
            <a:r>
              <a:rPr lang="tr-TR" dirty="0"/>
              <a:t>.</a:t>
            </a:r>
            <a:endParaRPr dirty="0"/>
          </a:p>
        </p:txBody>
      </p:sp>
      <p:sp>
        <p:nvSpPr>
          <p:cNvPr id="43" name="CustomShape 5"/>
          <p:cNvSpPr/>
          <p:nvPr/>
        </p:nvSpPr>
        <p:spPr>
          <a:xfrm>
            <a:off x="292500" y="17140974"/>
            <a:ext cx="4572000" cy="4165076"/>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r>
              <a:rPr lang="tr-TR" dirty="0"/>
              <a:t>1.</a:t>
            </a:r>
            <a:r>
              <a:rPr lang="en-US" dirty="0"/>
              <a:t>Related Technologies</a:t>
            </a:r>
            <a:r>
              <a:rPr lang="tr-TR" dirty="0"/>
              <a:t> </a:t>
            </a:r>
            <a:r>
              <a:rPr lang="en-US" dirty="0"/>
              <a:t>are</a:t>
            </a:r>
            <a:r>
              <a:rPr lang="tr-TR" dirty="0"/>
              <a:t> :</a:t>
            </a:r>
          </a:p>
          <a:p>
            <a:pPr marL="742950" lvl="1" indent="-285750">
              <a:buFont typeface="Arial" panose="020B0604020202020204" pitchFamily="34" charset="0"/>
              <a:buChar char="•"/>
            </a:pPr>
            <a:r>
              <a:rPr lang="en-US" dirty="0"/>
              <a:t>Swift language</a:t>
            </a:r>
          </a:p>
          <a:p>
            <a:pPr marL="742950" lvl="1" indent="-285750">
              <a:buFont typeface="Arial" panose="020B0604020202020204" pitchFamily="34" charset="0"/>
              <a:buChar char="•"/>
            </a:pPr>
            <a:r>
              <a:rPr lang="tr-TR" dirty="0" err="1"/>
              <a:t>JavaScript</a:t>
            </a:r>
            <a:r>
              <a:rPr lang="tr-TR" dirty="0"/>
              <a:t> , HTML </a:t>
            </a:r>
            <a:r>
              <a:rPr lang="tr-TR" dirty="0" err="1"/>
              <a:t>language</a:t>
            </a:r>
            <a:endParaRPr lang="en-US" dirty="0"/>
          </a:p>
          <a:p>
            <a:pPr marL="742950" lvl="1" indent="-285750">
              <a:buFont typeface="Arial" panose="020B0604020202020204" pitchFamily="34" charset="0"/>
              <a:buChar char="•"/>
            </a:pPr>
            <a:r>
              <a:rPr lang="en-US" dirty="0"/>
              <a:t>BLE 4.0 (iBeacon)</a:t>
            </a:r>
          </a:p>
          <a:p>
            <a:pPr marL="742950" lvl="1" indent="-285750">
              <a:buFont typeface="Arial" panose="020B0604020202020204" pitchFamily="34" charset="0"/>
              <a:buChar char="•"/>
            </a:pPr>
            <a:r>
              <a:rPr lang="tr-TR" dirty="0"/>
              <a:t>No-SQL</a:t>
            </a:r>
          </a:p>
          <a:p>
            <a:r>
              <a:rPr lang="tr-TR" dirty="0"/>
              <a:t>2.System </a:t>
            </a:r>
            <a:r>
              <a:rPr lang="tr-TR" dirty="0" err="1"/>
              <a:t>Features</a:t>
            </a:r>
            <a:r>
              <a:rPr lang="tr-TR" dirty="0"/>
              <a:t> </a:t>
            </a:r>
            <a:r>
              <a:rPr lang="tr-TR" dirty="0" err="1"/>
              <a:t>for</a:t>
            </a:r>
            <a:r>
              <a:rPr lang="tr-TR" dirty="0"/>
              <a:t> Mobile Application :</a:t>
            </a:r>
          </a:p>
          <a:p>
            <a:pPr marL="742950" lvl="1" indent="-285750">
              <a:buFont typeface="Arial" panose="020B0604020202020204" pitchFamily="34" charset="0"/>
              <a:buChar char="•"/>
            </a:pPr>
            <a:r>
              <a:rPr lang="tr-TR" dirty="0" err="1"/>
              <a:t>Login</a:t>
            </a:r>
            <a:endParaRPr lang="en-US" dirty="0"/>
          </a:p>
          <a:p>
            <a:pPr marL="742950" lvl="1" indent="-285750">
              <a:buFont typeface="Arial" panose="020B0604020202020204" pitchFamily="34" charset="0"/>
              <a:buChar char="•"/>
            </a:pPr>
            <a:r>
              <a:rPr lang="tr-TR" dirty="0" err="1"/>
              <a:t>List</a:t>
            </a:r>
            <a:r>
              <a:rPr lang="tr-TR" dirty="0"/>
              <a:t> </a:t>
            </a:r>
            <a:r>
              <a:rPr lang="tr-TR" dirty="0" err="1"/>
              <a:t>Attendance</a:t>
            </a:r>
            <a:endParaRPr lang="en-US" dirty="0"/>
          </a:p>
          <a:p>
            <a:pPr marL="742950" lvl="1" indent="-285750">
              <a:buFont typeface="Arial" panose="020B0604020202020204" pitchFamily="34" charset="0"/>
              <a:buChar char="•"/>
            </a:pPr>
            <a:r>
              <a:rPr lang="tr-TR" dirty="0" err="1"/>
              <a:t>Check</a:t>
            </a:r>
            <a:r>
              <a:rPr lang="tr-TR" dirty="0"/>
              <a:t>-in</a:t>
            </a:r>
          </a:p>
          <a:p>
            <a:r>
              <a:rPr lang="tr-TR" dirty="0"/>
              <a:t>2.System </a:t>
            </a:r>
            <a:r>
              <a:rPr lang="tr-TR" dirty="0" err="1"/>
              <a:t>Features</a:t>
            </a:r>
            <a:r>
              <a:rPr lang="tr-TR" dirty="0"/>
              <a:t> </a:t>
            </a:r>
            <a:r>
              <a:rPr lang="tr-TR" dirty="0" err="1"/>
              <a:t>for</a:t>
            </a:r>
            <a:r>
              <a:rPr lang="tr-TR" dirty="0"/>
              <a:t> Web Application :</a:t>
            </a:r>
          </a:p>
          <a:p>
            <a:pPr marL="742950" lvl="1" indent="-285750">
              <a:buFont typeface="Arial" panose="020B0604020202020204" pitchFamily="34" charset="0"/>
              <a:buChar char="•"/>
            </a:pPr>
            <a:r>
              <a:rPr lang="tr-TR" dirty="0" err="1"/>
              <a:t>Login</a:t>
            </a:r>
            <a:endParaRPr lang="en-US" dirty="0"/>
          </a:p>
          <a:p>
            <a:pPr marL="742950" lvl="1" indent="-285750">
              <a:buFont typeface="Arial" panose="020B0604020202020204" pitchFamily="34" charset="0"/>
              <a:buChar char="•"/>
            </a:pPr>
            <a:r>
              <a:rPr lang="tr-TR" dirty="0" err="1"/>
              <a:t>Add</a:t>
            </a:r>
            <a:r>
              <a:rPr lang="tr-TR" dirty="0"/>
              <a:t> Course</a:t>
            </a:r>
            <a:endParaRPr lang="en-US" dirty="0"/>
          </a:p>
          <a:p>
            <a:pPr marL="742950" lvl="1" indent="-285750">
              <a:buFont typeface="Arial" panose="020B0604020202020204" pitchFamily="34" charset="0"/>
              <a:buChar char="•"/>
            </a:pPr>
            <a:r>
              <a:rPr lang="tr-TR" dirty="0"/>
              <a:t>Report </a:t>
            </a:r>
            <a:r>
              <a:rPr lang="tr-TR" dirty="0" err="1"/>
              <a:t>Attendance</a:t>
            </a:r>
            <a:endParaRPr lang="tr-TR" dirty="0"/>
          </a:p>
          <a:p>
            <a:pPr lvl="1"/>
            <a:endParaRPr lang="tr-TR" dirty="0"/>
          </a:p>
          <a:p>
            <a:pPr marL="742950" lvl="1" indent="-285750">
              <a:buFont typeface="Arial" panose="020B0604020202020204" pitchFamily="34" charset="0"/>
              <a:buChar char="•"/>
            </a:pPr>
            <a:endParaRPr lang="tr-TR" dirty="0"/>
          </a:p>
          <a:p>
            <a:pPr marL="742950" lvl="1" indent="-285750">
              <a:buFont typeface="Arial" panose="020B0604020202020204" pitchFamily="34" charset="0"/>
              <a:buChar char="•"/>
            </a:pPr>
            <a:endParaRPr lang="tr-TR" dirty="0"/>
          </a:p>
          <a:p>
            <a:pPr lvl="1"/>
            <a:endParaRPr lang="tr-TR" dirty="0"/>
          </a:p>
          <a:p>
            <a:pPr marL="742950" lvl="1" indent="-285750">
              <a:buFont typeface="Arial" panose="020B0604020202020204" pitchFamily="34" charset="0"/>
              <a:buChar char="•"/>
            </a:pPr>
            <a:endParaRPr lang="tr-TR" dirty="0"/>
          </a:p>
          <a:p>
            <a:pPr marL="742950" lvl="1" indent="-285750">
              <a:buFont typeface="Arial" panose="020B0604020202020204" pitchFamily="34" charset="0"/>
              <a:buChar char="•"/>
            </a:pPr>
            <a:endParaRPr lang="en-US" dirty="0"/>
          </a:p>
          <a:p>
            <a:endParaRPr dirty="0"/>
          </a:p>
        </p:txBody>
      </p:sp>
      <p:sp>
        <p:nvSpPr>
          <p:cNvPr id="44" name="CustomShape 6"/>
          <p:cNvSpPr/>
          <p:nvPr/>
        </p:nvSpPr>
        <p:spPr>
          <a:xfrm>
            <a:off x="10188000" y="3960000"/>
            <a:ext cx="4572000" cy="136576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Company Info</a:t>
            </a:r>
            <a:endParaRPr dirty="0"/>
          </a:p>
          <a:p>
            <a:r>
              <a:rPr lang="tr-TR" dirty="0"/>
              <a:t>Çankaya </a:t>
            </a:r>
            <a:r>
              <a:rPr lang="tr-TR" dirty="0" err="1"/>
              <a:t>University</a:t>
            </a:r>
            <a:r>
              <a:rPr lang="tr-TR" dirty="0"/>
              <a:t> </a:t>
            </a:r>
            <a:r>
              <a:rPr lang="tr-TR" dirty="0" err="1"/>
              <a:t>department</a:t>
            </a:r>
            <a:r>
              <a:rPr lang="tr-TR" dirty="0"/>
              <a:t> of </a:t>
            </a:r>
            <a:r>
              <a:rPr lang="tr-TR" dirty="0" err="1"/>
              <a:t>Computer</a:t>
            </a:r>
            <a:r>
              <a:rPr lang="tr-TR" dirty="0"/>
              <a:t> </a:t>
            </a:r>
            <a:r>
              <a:rPr lang="tr-TR" dirty="0" err="1"/>
              <a:t>Engineering</a:t>
            </a:r>
            <a:r>
              <a:rPr lang="tr-TR" dirty="0"/>
              <a:t> is </a:t>
            </a:r>
            <a:r>
              <a:rPr lang="tr-TR" dirty="0" err="1"/>
              <a:t>our</a:t>
            </a:r>
            <a:r>
              <a:rPr lang="tr-TR" dirty="0"/>
              <a:t> </a:t>
            </a:r>
            <a:r>
              <a:rPr lang="tr-TR" dirty="0" err="1"/>
              <a:t>company</a:t>
            </a:r>
            <a:r>
              <a:rPr lang="tr-TR" dirty="0"/>
              <a:t>.</a:t>
            </a:r>
            <a:endParaRPr dirty="0"/>
          </a:p>
        </p:txBody>
      </p:sp>
      <p:sp>
        <p:nvSpPr>
          <p:cNvPr id="45" name="CustomShape 7"/>
          <p:cNvSpPr/>
          <p:nvPr/>
        </p:nvSpPr>
        <p:spPr>
          <a:xfrm>
            <a:off x="10259480" y="5842418"/>
            <a:ext cx="4572000" cy="775001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r>
              <a:rPr lang="en-US" dirty="0"/>
              <a:t>The Smart Attendance System aims to be a system of documenting student</a:t>
            </a:r>
            <a:r>
              <a:rPr lang="tr-TR" dirty="0"/>
              <a:t> </a:t>
            </a:r>
            <a:r>
              <a:rPr lang="en-US" dirty="0"/>
              <a:t>participation through mobile phone</a:t>
            </a:r>
            <a:r>
              <a:rPr lang="tr-TR" dirty="0"/>
              <a:t>. </a:t>
            </a:r>
          </a:p>
          <a:p>
            <a:r>
              <a:rPr lang="tr-TR" dirty="0" err="1"/>
              <a:t>Advantages</a:t>
            </a:r>
            <a:r>
              <a:rPr lang="tr-TR" dirty="0"/>
              <a:t> of </a:t>
            </a:r>
            <a:r>
              <a:rPr lang="tr-TR" dirty="0" err="1"/>
              <a:t>our</a:t>
            </a:r>
            <a:r>
              <a:rPr lang="tr-TR" dirty="0"/>
              <a:t> Project </a:t>
            </a:r>
            <a:r>
              <a:rPr lang="tr-TR" dirty="0" err="1"/>
              <a:t>which</a:t>
            </a:r>
            <a:r>
              <a:rPr lang="tr-TR" dirty="0"/>
              <a:t> </a:t>
            </a:r>
            <a:r>
              <a:rPr lang="tr-TR" dirty="0" err="1"/>
              <a:t>are</a:t>
            </a:r>
            <a:r>
              <a:rPr lang="tr-TR" dirty="0"/>
              <a:t> </a:t>
            </a:r>
            <a:r>
              <a:rPr lang="tr-TR" dirty="0" err="1"/>
              <a:t>more</a:t>
            </a:r>
            <a:r>
              <a:rPr lang="tr-TR" dirty="0"/>
              <a:t> </a:t>
            </a:r>
            <a:r>
              <a:rPr lang="tr-TR" dirty="0" err="1"/>
              <a:t>secure</a:t>
            </a:r>
            <a:r>
              <a:rPr lang="tr-TR" dirty="0"/>
              <a:t> </a:t>
            </a:r>
            <a:r>
              <a:rPr lang="tr-TR" dirty="0" err="1"/>
              <a:t>system</a:t>
            </a:r>
            <a:r>
              <a:rPr lang="tr-TR" dirty="0"/>
              <a:t>, </a:t>
            </a:r>
            <a:r>
              <a:rPr lang="tr-TR" dirty="0" err="1"/>
              <a:t>using</a:t>
            </a:r>
            <a:r>
              <a:rPr lang="tr-TR" dirty="0"/>
              <a:t> </a:t>
            </a:r>
            <a:r>
              <a:rPr lang="tr-TR" dirty="0" err="1"/>
              <a:t>less</a:t>
            </a:r>
            <a:r>
              <a:rPr lang="tr-TR" dirty="0"/>
              <a:t> </a:t>
            </a:r>
            <a:r>
              <a:rPr lang="tr-TR" dirty="0" err="1"/>
              <a:t>energy</a:t>
            </a:r>
            <a:r>
              <a:rPr lang="tr-TR" dirty="0"/>
              <a:t> , </a:t>
            </a:r>
            <a:r>
              <a:rPr lang="tr-TR" dirty="0" err="1"/>
              <a:t>low</a:t>
            </a:r>
            <a:r>
              <a:rPr lang="tr-TR" dirty="0"/>
              <a:t> </a:t>
            </a:r>
            <a:r>
              <a:rPr lang="tr-TR" dirty="0" err="1"/>
              <a:t>cost</a:t>
            </a:r>
            <a:r>
              <a:rPr lang="tr-TR" dirty="0"/>
              <a:t> </a:t>
            </a:r>
            <a:r>
              <a:rPr lang="tr-TR" dirty="0" err="1"/>
              <a:t>and</a:t>
            </a:r>
            <a:r>
              <a:rPr lang="tr-TR" dirty="0"/>
              <a:t> time </a:t>
            </a:r>
            <a:r>
              <a:rPr lang="tr-TR" dirty="0" err="1"/>
              <a:t>consuming</a:t>
            </a:r>
            <a:r>
              <a:rPr lang="tr-TR" dirty="0"/>
              <a:t>.</a:t>
            </a:r>
          </a:p>
          <a:p>
            <a:r>
              <a:rPr lang="tr-TR" dirty="0" err="1"/>
              <a:t>We</a:t>
            </a:r>
            <a:r>
              <a:rPr lang="tr-TR" dirty="0"/>
              <a:t> </a:t>
            </a:r>
            <a:r>
              <a:rPr lang="tr-TR" dirty="0" err="1"/>
              <a:t>have</a:t>
            </a:r>
            <a:r>
              <a:rPr lang="tr-TR" dirty="0"/>
              <a:t> </a:t>
            </a:r>
            <a:r>
              <a:rPr lang="tr-TR" dirty="0" err="1"/>
              <a:t>learned</a:t>
            </a:r>
            <a:r>
              <a:rPr lang="tr-TR" dirty="0"/>
              <a:t> </a:t>
            </a:r>
            <a:r>
              <a:rPr lang="tr-TR" dirty="0" err="1"/>
              <a:t>using</a:t>
            </a:r>
            <a:r>
              <a:rPr lang="tr-TR" dirty="0"/>
              <a:t> </a:t>
            </a:r>
            <a:r>
              <a:rPr lang="tr-TR" dirty="0" err="1"/>
              <a:t>new</a:t>
            </a:r>
            <a:r>
              <a:rPr lang="tr-TR" dirty="0"/>
              <a:t> </a:t>
            </a:r>
            <a:r>
              <a:rPr lang="tr-TR" dirty="0" err="1"/>
              <a:t>programming</a:t>
            </a:r>
            <a:r>
              <a:rPr lang="tr-TR" dirty="0"/>
              <a:t> </a:t>
            </a:r>
            <a:r>
              <a:rPr lang="tr-TR" dirty="0" err="1"/>
              <a:t>language</a:t>
            </a:r>
            <a:r>
              <a:rPr lang="tr-TR" dirty="0"/>
              <a:t> </a:t>
            </a:r>
            <a:r>
              <a:rPr lang="tr-TR" dirty="0" err="1"/>
              <a:t>including</a:t>
            </a:r>
            <a:r>
              <a:rPr lang="tr-TR" dirty="0"/>
              <a:t> swift as </a:t>
            </a:r>
            <a:r>
              <a:rPr lang="tr-TR" dirty="0" err="1"/>
              <a:t>programming</a:t>
            </a:r>
            <a:r>
              <a:rPr lang="tr-TR" dirty="0"/>
              <a:t> </a:t>
            </a:r>
            <a:r>
              <a:rPr lang="tr-TR" dirty="0" err="1"/>
              <a:t>language</a:t>
            </a:r>
            <a:r>
              <a:rPr lang="tr-TR" dirty="0"/>
              <a:t>. </a:t>
            </a:r>
            <a:r>
              <a:rPr lang="tr-TR" dirty="0" err="1"/>
              <a:t>In</a:t>
            </a:r>
            <a:r>
              <a:rPr lang="tr-TR" dirty="0"/>
              <a:t> </a:t>
            </a:r>
            <a:r>
              <a:rPr lang="tr-TR" dirty="0" err="1"/>
              <a:t>addition</a:t>
            </a:r>
            <a:r>
              <a:rPr lang="tr-TR" dirty="0"/>
              <a:t>, </a:t>
            </a:r>
            <a:r>
              <a:rPr lang="tr-TR" dirty="0" err="1"/>
              <a:t>we</a:t>
            </a:r>
            <a:r>
              <a:rPr lang="tr-TR" dirty="0"/>
              <a:t> </a:t>
            </a:r>
            <a:r>
              <a:rPr lang="tr-TR" dirty="0" err="1"/>
              <a:t>used</a:t>
            </a:r>
            <a:r>
              <a:rPr lang="tr-TR" dirty="0"/>
              <a:t> No-SQL Technologies </a:t>
            </a:r>
            <a:r>
              <a:rPr lang="tr-TR" dirty="0" err="1"/>
              <a:t>such</a:t>
            </a:r>
            <a:r>
              <a:rPr lang="tr-TR" dirty="0"/>
              <a:t> as </a:t>
            </a:r>
            <a:r>
              <a:rPr lang="tr-TR" dirty="0" err="1"/>
              <a:t>Firebase</a:t>
            </a:r>
            <a:r>
              <a:rPr lang="tr-TR" dirty="0"/>
              <a:t> </a:t>
            </a:r>
            <a:r>
              <a:rPr lang="tr-TR" dirty="0" err="1"/>
              <a:t>Cloud</a:t>
            </a:r>
            <a:r>
              <a:rPr lang="tr-TR" dirty="0"/>
              <a:t> </a:t>
            </a:r>
            <a:r>
              <a:rPr lang="tr-TR" dirty="0" err="1"/>
              <a:t>Firestore</a:t>
            </a:r>
            <a:r>
              <a:rPr lang="tr-TR" dirty="0"/>
              <a:t>.</a:t>
            </a:r>
          </a:p>
          <a:p>
            <a:endParaRPr dirty="0"/>
          </a:p>
        </p:txBody>
      </p:sp>
      <p:sp>
        <p:nvSpPr>
          <p:cNvPr id="46" name="CustomShape 8"/>
          <p:cNvSpPr/>
          <p:nvPr/>
        </p:nvSpPr>
        <p:spPr>
          <a:xfrm>
            <a:off x="10290864" y="13866172"/>
            <a:ext cx="4572000" cy="2776624"/>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dirty="0"/>
              <a:t>Our consultant in the project, Assist. Prof. Dr. Murat Saran, helped us very much and supported us a lot. Thanks to him, we have made our project a bigger site by further improving.</a:t>
            </a:r>
            <a:endParaRPr dirty="0"/>
          </a:p>
        </p:txBody>
      </p:sp>
      <p:sp>
        <p:nvSpPr>
          <p:cNvPr id="47" name="CustomShape 9"/>
          <p:cNvSpPr/>
          <p:nvPr/>
        </p:nvSpPr>
        <p:spPr>
          <a:xfrm>
            <a:off x="10509748" y="17256979"/>
            <a:ext cx="4572000" cy="3386160"/>
          </a:xfrm>
          <a:prstGeom prst="rect">
            <a:avLst/>
          </a:prstGeom>
          <a:solidFill>
            <a:srgbClr val="E6E6E6"/>
          </a:solidFill>
          <a:ln>
            <a:solidFill>
              <a:srgbClr val="C5000B"/>
            </a:solidFill>
          </a:ln>
        </p:spPr>
      </p:sp>
      <p:sp>
        <p:nvSpPr>
          <p:cNvPr id="50" name="CustomShape 10"/>
          <p:cNvSpPr/>
          <p:nvPr/>
        </p:nvSpPr>
        <p:spPr>
          <a:xfrm>
            <a:off x="5345480" y="10443836"/>
            <a:ext cx="4572000" cy="6626427"/>
          </a:xfrm>
          <a:prstGeom prst="rect">
            <a:avLst/>
          </a:prstGeom>
          <a:solidFill>
            <a:srgbClr val="E6E6E6"/>
          </a:solidFill>
          <a:ln>
            <a:solidFill>
              <a:srgbClr val="C5000B"/>
            </a:solidFill>
          </a:ln>
        </p:spPr>
      </p:sp>
      <p:sp>
        <p:nvSpPr>
          <p:cNvPr id="58" name="TextShape 18"/>
          <p:cNvSpPr txBox="1"/>
          <p:nvPr/>
        </p:nvSpPr>
        <p:spPr>
          <a:xfrm>
            <a:off x="5468060" y="9473459"/>
            <a:ext cx="4326840" cy="542912"/>
          </a:xfrm>
          <a:prstGeom prst="rect">
            <a:avLst/>
          </a:prstGeom>
        </p:spPr>
        <p:txBody>
          <a:bodyPr wrap="none" lIns="90000" tIns="45000" rIns="90000" bIns="45000"/>
          <a:lstStyle/>
          <a:p>
            <a:r>
              <a:rPr lang="en-US" b="1" dirty="0">
                <a:solidFill>
                  <a:srgbClr val="C5000B"/>
                </a:solidFill>
              </a:rPr>
              <a:t>Figure 1 – </a:t>
            </a:r>
            <a:r>
              <a:rPr lang="tr-TR" b="1" dirty="0">
                <a:solidFill>
                  <a:srgbClr val="C5000B"/>
                </a:solidFill>
              </a:rPr>
              <a:t>Web Application </a:t>
            </a:r>
            <a:r>
              <a:rPr lang="en-US" b="1" dirty="0">
                <a:solidFill>
                  <a:srgbClr val="C5000B"/>
                </a:solidFill>
              </a:rPr>
              <a:t>Flowchart</a:t>
            </a:r>
            <a:endParaRPr dirty="0"/>
          </a:p>
        </p:txBody>
      </p:sp>
      <p:sp>
        <p:nvSpPr>
          <p:cNvPr id="92" name="TextShape 52"/>
          <p:cNvSpPr txBox="1"/>
          <p:nvPr/>
        </p:nvSpPr>
        <p:spPr>
          <a:xfrm>
            <a:off x="5274000" y="15936055"/>
            <a:ext cx="4878555" cy="706741"/>
          </a:xfrm>
          <a:prstGeom prst="rect">
            <a:avLst/>
          </a:prstGeom>
        </p:spPr>
        <p:txBody>
          <a:bodyPr wrap="none" lIns="90000" tIns="45000" rIns="90000" bIns="45000"/>
          <a:lstStyle/>
          <a:p>
            <a:r>
              <a:rPr lang="tr-TR" sz="2000" b="1" dirty="0">
                <a:solidFill>
                  <a:srgbClr val="C5000B"/>
                </a:solidFill>
              </a:rPr>
              <a:t>    </a:t>
            </a:r>
            <a:r>
              <a:rPr lang="en-US" sz="2000" b="1" dirty="0">
                <a:solidFill>
                  <a:srgbClr val="C5000B"/>
                </a:solidFill>
              </a:rPr>
              <a:t>Figure 2 – </a:t>
            </a:r>
            <a:r>
              <a:rPr lang="tr-TR" sz="2000" b="1" dirty="0">
                <a:solidFill>
                  <a:srgbClr val="C5000B"/>
                </a:solidFill>
              </a:rPr>
              <a:t>Mobile Application</a:t>
            </a:r>
          </a:p>
          <a:p>
            <a:r>
              <a:rPr lang="tr-TR" sz="2000" b="1" dirty="0">
                <a:solidFill>
                  <a:srgbClr val="C5000B"/>
                </a:solidFill>
              </a:rPr>
              <a:t>                   </a:t>
            </a:r>
            <a:r>
              <a:rPr lang="tr-TR" sz="2000" b="1" dirty="0" err="1">
                <a:solidFill>
                  <a:srgbClr val="C5000B"/>
                </a:solidFill>
              </a:rPr>
              <a:t>Flowchart</a:t>
            </a:r>
            <a:endParaRPr dirty="0"/>
          </a:p>
        </p:txBody>
      </p:sp>
      <p:sp>
        <p:nvSpPr>
          <p:cNvPr id="93" name="TextShape 53"/>
          <p:cNvSpPr txBox="1"/>
          <p:nvPr/>
        </p:nvSpPr>
        <p:spPr>
          <a:xfrm>
            <a:off x="5727960" y="17838685"/>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sp>
        <p:nvSpPr>
          <p:cNvPr id="111" name="CustomShape 71"/>
          <p:cNvSpPr/>
          <p:nvPr/>
        </p:nvSpPr>
        <p:spPr>
          <a:xfrm>
            <a:off x="5345480" y="17121183"/>
            <a:ext cx="5071266" cy="4113932"/>
          </a:xfrm>
          <a:prstGeom prst="rect">
            <a:avLst/>
          </a:prstGeom>
          <a:solidFill>
            <a:srgbClr val="E6E6E6"/>
          </a:solidFill>
          <a:ln>
            <a:solidFill>
              <a:srgbClr val="C5000B"/>
            </a:solidFill>
          </a:ln>
        </p:spPr>
        <p:txBody>
          <a:bodyPr wrap="none" lIns="90000" tIns="45000" rIns="90000" bIns="45000" anchor="ctr"/>
          <a:lstStyle/>
          <a:p>
            <a:pPr algn="ctr"/>
            <a:endParaRPr dirty="0"/>
          </a:p>
        </p:txBody>
      </p:sp>
      <p:pic>
        <p:nvPicPr>
          <p:cNvPr id="3" name="Resim 2">
            <a:extLst>
              <a:ext uri="{FF2B5EF4-FFF2-40B4-BE49-F238E27FC236}">
                <a16:creationId xmlns:a16="http://schemas.microsoft.com/office/drawing/2014/main" id="{5C86E34F-0E25-4026-B4FA-1ABF064AE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061" y="4214782"/>
            <a:ext cx="4145496" cy="5132978"/>
          </a:xfrm>
          <a:prstGeom prst="rect">
            <a:avLst/>
          </a:prstGeom>
        </p:spPr>
      </p:pic>
      <p:pic>
        <p:nvPicPr>
          <p:cNvPr id="5" name="Resim 4">
            <a:extLst>
              <a:ext uri="{FF2B5EF4-FFF2-40B4-BE49-F238E27FC236}">
                <a16:creationId xmlns:a16="http://schemas.microsoft.com/office/drawing/2014/main" id="{64F1EE9D-53FA-44FF-84A3-952FA0B3E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8060" y="10537975"/>
            <a:ext cx="4145497" cy="5306623"/>
          </a:xfrm>
          <a:prstGeom prst="rect">
            <a:avLst/>
          </a:prstGeom>
        </p:spPr>
      </p:pic>
      <p:sp>
        <p:nvSpPr>
          <p:cNvPr id="115" name="TextShape 52">
            <a:extLst>
              <a:ext uri="{FF2B5EF4-FFF2-40B4-BE49-F238E27FC236}">
                <a16:creationId xmlns:a16="http://schemas.microsoft.com/office/drawing/2014/main" id="{AFD6ECFF-2610-4992-A7DB-E15093E7581D}"/>
              </a:ext>
            </a:extLst>
          </p:cNvPr>
          <p:cNvSpPr txBox="1"/>
          <p:nvPr/>
        </p:nvSpPr>
        <p:spPr>
          <a:xfrm>
            <a:off x="5468061" y="20150275"/>
            <a:ext cx="2091614" cy="706741"/>
          </a:xfrm>
          <a:prstGeom prst="rect">
            <a:avLst/>
          </a:prstGeom>
        </p:spPr>
        <p:txBody>
          <a:bodyPr wrap="none" lIns="90000" tIns="45000" rIns="90000" bIns="45000"/>
          <a:lstStyle/>
          <a:p>
            <a:r>
              <a:rPr lang="en-US" sz="1600" b="1" dirty="0">
                <a:solidFill>
                  <a:srgbClr val="C5000B"/>
                </a:solidFill>
              </a:rPr>
              <a:t>Figure </a:t>
            </a:r>
            <a:r>
              <a:rPr lang="tr-TR" sz="1600" b="1" dirty="0">
                <a:solidFill>
                  <a:srgbClr val="C5000B"/>
                </a:solidFill>
              </a:rPr>
              <a:t>3</a:t>
            </a:r>
            <a:r>
              <a:rPr lang="en-US" sz="1600" b="1" dirty="0">
                <a:solidFill>
                  <a:srgbClr val="C5000B"/>
                </a:solidFill>
              </a:rPr>
              <a:t> –</a:t>
            </a:r>
            <a:endParaRPr lang="tr-TR" sz="1600" b="1" dirty="0">
              <a:solidFill>
                <a:srgbClr val="C5000B"/>
              </a:solidFill>
            </a:endParaRPr>
          </a:p>
          <a:p>
            <a:r>
              <a:rPr lang="en-US" sz="1600" b="1" dirty="0">
                <a:solidFill>
                  <a:srgbClr val="C5000B"/>
                </a:solidFill>
              </a:rPr>
              <a:t> </a:t>
            </a:r>
            <a:r>
              <a:rPr lang="tr-TR" sz="1600" b="1" dirty="0">
                <a:solidFill>
                  <a:srgbClr val="C5000B"/>
                </a:solidFill>
              </a:rPr>
              <a:t>Mobile Application</a:t>
            </a:r>
          </a:p>
          <a:p>
            <a:r>
              <a:rPr lang="tr-TR" sz="1600" b="1" dirty="0">
                <a:solidFill>
                  <a:srgbClr val="C5000B"/>
                </a:solidFill>
              </a:rPr>
              <a:t> </a:t>
            </a:r>
            <a:r>
              <a:rPr lang="tr-TR" sz="1600" b="1" dirty="0" err="1">
                <a:solidFill>
                  <a:srgbClr val="C5000B"/>
                </a:solidFill>
              </a:rPr>
              <a:t>Check</a:t>
            </a:r>
            <a:r>
              <a:rPr lang="tr-TR" sz="1600" b="1" dirty="0">
                <a:solidFill>
                  <a:srgbClr val="C5000B"/>
                </a:solidFill>
              </a:rPr>
              <a:t>-in </a:t>
            </a:r>
            <a:r>
              <a:rPr lang="tr-TR" sz="1600" b="1" dirty="0" err="1">
                <a:solidFill>
                  <a:srgbClr val="C5000B"/>
                </a:solidFill>
              </a:rPr>
              <a:t>Page</a:t>
            </a:r>
            <a:endParaRPr sz="1600" dirty="0"/>
          </a:p>
        </p:txBody>
      </p:sp>
      <p:sp>
        <p:nvSpPr>
          <p:cNvPr id="116" name="TextShape 52">
            <a:extLst>
              <a:ext uri="{FF2B5EF4-FFF2-40B4-BE49-F238E27FC236}">
                <a16:creationId xmlns:a16="http://schemas.microsoft.com/office/drawing/2014/main" id="{2C48A5C3-1CC5-4262-9D9A-1B29F12C720F}"/>
              </a:ext>
            </a:extLst>
          </p:cNvPr>
          <p:cNvSpPr txBox="1"/>
          <p:nvPr/>
        </p:nvSpPr>
        <p:spPr>
          <a:xfrm>
            <a:off x="7540808" y="20201195"/>
            <a:ext cx="2091614" cy="706741"/>
          </a:xfrm>
          <a:prstGeom prst="rect">
            <a:avLst/>
          </a:prstGeom>
        </p:spPr>
        <p:txBody>
          <a:bodyPr wrap="none" lIns="90000" tIns="45000" rIns="90000" bIns="45000"/>
          <a:lstStyle/>
          <a:p>
            <a:r>
              <a:rPr lang="en-US" sz="1600" b="1" dirty="0">
                <a:solidFill>
                  <a:srgbClr val="C5000B"/>
                </a:solidFill>
              </a:rPr>
              <a:t>Figure </a:t>
            </a:r>
            <a:r>
              <a:rPr lang="tr-TR" sz="1600" b="1" dirty="0">
                <a:solidFill>
                  <a:srgbClr val="C5000B"/>
                </a:solidFill>
              </a:rPr>
              <a:t>4</a:t>
            </a:r>
            <a:r>
              <a:rPr lang="en-US" sz="1600" b="1" dirty="0">
                <a:solidFill>
                  <a:srgbClr val="C5000B"/>
                </a:solidFill>
              </a:rPr>
              <a:t> –</a:t>
            </a:r>
            <a:endParaRPr lang="tr-TR" sz="1600" b="1" dirty="0">
              <a:solidFill>
                <a:srgbClr val="C5000B"/>
              </a:solidFill>
            </a:endParaRPr>
          </a:p>
          <a:p>
            <a:r>
              <a:rPr lang="en-US" sz="1600" b="1" dirty="0">
                <a:solidFill>
                  <a:srgbClr val="C5000B"/>
                </a:solidFill>
              </a:rPr>
              <a:t> </a:t>
            </a:r>
            <a:r>
              <a:rPr lang="tr-TR" sz="1600" b="1" dirty="0">
                <a:solidFill>
                  <a:srgbClr val="C5000B"/>
                </a:solidFill>
              </a:rPr>
              <a:t>Web Application</a:t>
            </a:r>
          </a:p>
          <a:p>
            <a:r>
              <a:rPr lang="tr-TR" sz="1600" b="1" dirty="0">
                <a:solidFill>
                  <a:srgbClr val="C5000B"/>
                </a:solidFill>
              </a:rPr>
              <a:t> </a:t>
            </a:r>
            <a:r>
              <a:rPr lang="tr-TR" sz="1600" b="1" dirty="0" err="1">
                <a:solidFill>
                  <a:srgbClr val="C5000B"/>
                </a:solidFill>
              </a:rPr>
              <a:t>List</a:t>
            </a:r>
            <a:r>
              <a:rPr lang="tr-TR" sz="1600" b="1" dirty="0">
                <a:solidFill>
                  <a:srgbClr val="C5000B"/>
                </a:solidFill>
              </a:rPr>
              <a:t> </a:t>
            </a:r>
            <a:r>
              <a:rPr lang="tr-TR" sz="1600" b="1" dirty="0" err="1">
                <a:solidFill>
                  <a:srgbClr val="C5000B"/>
                </a:solidFill>
              </a:rPr>
              <a:t>Attendance</a:t>
            </a:r>
            <a:r>
              <a:rPr lang="tr-TR" sz="1600" b="1" dirty="0">
                <a:solidFill>
                  <a:srgbClr val="C5000B"/>
                </a:solidFill>
              </a:rPr>
              <a:t> </a:t>
            </a:r>
            <a:r>
              <a:rPr lang="tr-TR" sz="1600" b="1" dirty="0" err="1">
                <a:solidFill>
                  <a:srgbClr val="C5000B"/>
                </a:solidFill>
              </a:rPr>
              <a:t>Page</a:t>
            </a:r>
            <a:endParaRPr sz="1600" dirty="0"/>
          </a:p>
        </p:txBody>
      </p:sp>
      <p:pic>
        <p:nvPicPr>
          <p:cNvPr id="15" name="Resim 14">
            <a:extLst>
              <a:ext uri="{FF2B5EF4-FFF2-40B4-BE49-F238E27FC236}">
                <a16:creationId xmlns:a16="http://schemas.microsoft.com/office/drawing/2014/main" id="{56F59EAD-8737-4AB3-BE75-CAB8BF59B4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80261" y="9347760"/>
            <a:ext cx="2356963" cy="3546480"/>
          </a:xfrm>
          <a:prstGeom prst="rect">
            <a:avLst/>
          </a:prstGeom>
        </p:spPr>
      </p:pic>
      <p:sp>
        <p:nvSpPr>
          <p:cNvPr id="117" name="TextShape 52">
            <a:extLst>
              <a:ext uri="{FF2B5EF4-FFF2-40B4-BE49-F238E27FC236}">
                <a16:creationId xmlns:a16="http://schemas.microsoft.com/office/drawing/2014/main" id="{711E8712-5E4D-4FD9-8FAE-2C36AD6FAF7B}"/>
              </a:ext>
            </a:extLst>
          </p:cNvPr>
          <p:cNvSpPr txBox="1"/>
          <p:nvPr/>
        </p:nvSpPr>
        <p:spPr>
          <a:xfrm>
            <a:off x="10896087" y="12944522"/>
            <a:ext cx="3725313" cy="497826"/>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5</a:t>
            </a:r>
            <a:r>
              <a:rPr lang="en-US" sz="2000" b="1" dirty="0">
                <a:solidFill>
                  <a:srgbClr val="C5000B"/>
                </a:solidFill>
              </a:rPr>
              <a:t>– </a:t>
            </a:r>
            <a:r>
              <a:rPr lang="tr-TR" sz="2000" b="1" dirty="0">
                <a:solidFill>
                  <a:srgbClr val="C5000B"/>
                </a:solidFill>
              </a:rPr>
              <a:t>No-SQL Database</a:t>
            </a:r>
            <a:endParaRPr dirty="0"/>
          </a:p>
        </p:txBody>
      </p:sp>
      <p:pic>
        <p:nvPicPr>
          <p:cNvPr id="19" name="Resim 18">
            <a:extLst>
              <a:ext uri="{FF2B5EF4-FFF2-40B4-BE49-F238E27FC236}">
                <a16:creationId xmlns:a16="http://schemas.microsoft.com/office/drawing/2014/main" id="{7786CE31-7B90-4813-A45C-E5714EFE70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8060" y="17256979"/>
            <a:ext cx="1740658" cy="2893296"/>
          </a:xfrm>
          <a:prstGeom prst="rect">
            <a:avLst/>
          </a:prstGeom>
        </p:spPr>
      </p:pic>
      <p:pic>
        <p:nvPicPr>
          <p:cNvPr id="21" name="Resim 20">
            <a:extLst>
              <a:ext uri="{FF2B5EF4-FFF2-40B4-BE49-F238E27FC236}">
                <a16:creationId xmlns:a16="http://schemas.microsoft.com/office/drawing/2014/main" id="{D60ECA80-82F6-43EC-B5CB-7788073F8F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39323" y="17453610"/>
            <a:ext cx="2920158" cy="2356032"/>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499</Words>
  <Application>Microsoft Office PowerPoint</Application>
  <PresentationFormat>Özel</PresentationFormat>
  <Paragraphs>52</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DejaVu Sans</vt:lpstr>
      <vt:lpstr>StarSymbol</vt:lpstr>
      <vt:lpstr>Times New Roman</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Merve</dc:creator>
  <cp:lastModifiedBy>Merve</cp:lastModifiedBy>
  <cp:revision>38</cp:revision>
  <dcterms:modified xsi:type="dcterms:W3CDTF">2018-05-27T19:55:50Z</dcterms:modified>
</cp:coreProperties>
</file>