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91" y="-51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125" name="CustomShape 11"/>
          <p:cNvSpPr/>
          <p:nvPr/>
        </p:nvSpPr>
        <p:spPr>
          <a:xfrm>
            <a:off x="5273820" y="17846248"/>
            <a:ext cx="4571999" cy="1472991"/>
          </a:xfrm>
          <a:prstGeom prst="rect">
            <a:avLst/>
          </a:prstGeom>
          <a:solidFill>
            <a:srgbClr val="E6E6E6"/>
          </a:solidFill>
          <a:ln>
            <a:solidFill>
              <a:srgbClr val="C5000B"/>
            </a:solidFill>
          </a:ln>
        </p:spPr>
      </p:sp>
      <p:sp>
        <p:nvSpPr>
          <p:cNvPr id="123" name="CustomShape 11"/>
          <p:cNvSpPr/>
          <p:nvPr/>
        </p:nvSpPr>
        <p:spPr>
          <a:xfrm>
            <a:off x="5297761" y="19629120"/>
            <a:ext cx="4571999" cy="1277023"/>
          </a:xfrm>
          <a:prstGeom prst="rect">
            <a:avLst/>
          </a:prstGeom>
          <a:solidFill>
            <a:srgbClr val="E6E6E6"/>
          </a:solidFill>
          <a:ln>
            <a:solidFill>
              <a:srgbClr val="C5000B"/>
            </a:solidFill>
          </a:ln>
        </p:spPr>
      </p:sp>
      <p:sp>
        <p:nvSpPr>
          <p:cNvPr id="121" name="CustomShape 11"/>
          <p:cNvSpPr/>
          <p:nvPr/>
        </p:nvSpPr>
        <p:spPr>
          <a:xfrm>
            <a:off x="5297761" y="14612020"/>
            <a:ext cx="4572000" cy="3063605"/>
          </a:xfrm>
          <a:prstGeom prst="rect">
            <a:avLst/>
          </a:prstGeom>
          <a:solidFill>
            <a:srgbClr val="E6E6E6"/>
          </a:solidFill>
          <a:ln>
            <a:solidFill>
              <a:srgbClr val="C5000B"/>
            </a:solidFill>
          </a:ln>
        </p:spPr>
      </p:sp>
      <p:sp>
        <p:nvSpPr>
          <p:cNvPr id="117" name="CustomShape 11"/>
          <p:cNvSpPr/>
          <p:nvPr/>
        </p:nvSpPr>
        <p:spPr>
          <a:xfrm>
            <a:off x="5297761" y="7541100"/>
            <a:ext cx="4572000" cy="3613320"/>
          </a:xfrm>
          <a:prstGeom prst="rect">
            <a:avLst/>
          </a:prstGeom>
          <a:solidFill>
            <a:srgbClr val="E6E6E6"/>
          </a:solidFill>
          <a:ln>
            <a:solidFill>
              <a:srgbClr val="C5000B"/>
            </a:solidFill>
          </a:ln>
        </p:spPr>
      </p:sp>
      <p:sp>
        <p:nvSpPr>
          <p:cNvPr id="37" name="CustomShape 1"/>
          <p:cNvSpPr/>
          <p:nvPr/>
        </p:nvSpPr>
        <p:spPr>
          <a:xfrm>
            <a:off x="360000" y="205739"/>
            <a:ext cx="14400000" cy="3591925"/>
          </a:xfrm>
          <a:prstGeom prst="rect">
            <a:avLst/>
          </a:prstGeom>
          <a:solidFill>
            <a:srgbClr val="E6E6E6"/>
          </a:solidFill>
          <a:ln>
            <a:solidFill>
              <a:srgbClr val="C5000B"/>
            </a:solidFill>
          </a:ln>
        </p:spPr>
        <p:txBody>
          <a:bodyPr wrap="none" lIns="90000" tIns="45000" rIns="90000" bIns="45000" anchor="ctr"/>
          <a:lstStyle/>
          <a:p>
            <a:pPr algn="ctr"/>
            <a:r>
              <a:rPr lang="en-US" sz="3000" b="1" dirty="0">
                <a:solidFill>
                  <a:srgbClr val="C5000B"/>
                </a:solidFill>
                <a:latin typeface="Ubuntu"/>
              </a:rPr>
              <a:t>MUSEUM CORVUS: A Virtual Heritage Museum with </a:t>
            </a:r>
            <a:endParaRPr lang="tr-TR" sz="3000" b="1" dirty="0" smtClean="0">
              <a:solidFill>
                <a:srgbClr val="C5000B"/>
              </a:solidFill>
              <a:latin typeface="Ubuntu"/>
            </a:endParaRPr>
          </a:p>
          <a:p>
            <a:pPr algn="ctr"/>
            <a:r>
              <a:rPr lang="en-US" sz="3000" b="1" dirty="0" smtClean="0">
                <a:solidFill>
                  <a:srgbClr val="C5000B"/>
                </a:solidFill>
                <a:latin typeface="Ubuntu"/>
              </a:rPr>
              <a:t>Believable </a:t>
            </a:r>
            <a:r>
              <a:rPr lang="en-US" sz="3000" b="1" dirty="0">
                <a:solidFill>
                  <a:srgbClr val="C5000B"/>
                </a:solidFill>
                <a:latin typeface="Ubuntu"/>
              </a:rPr>
              <a:t>Agents Based on Turkish Horror Folklore</a:t>
            </a:r>
            <a:endParaRPr sz="3000" b="1" dirty="0">
              <a:solidFill>
                <a:srgbClr val="C5000B"/>
              </a:solidFill>
              <a:latin typeface="Ubuntu"/>
            </a:endParaRPr>
          </a:p>
          <a:p>
            <a:pPr algn="ctr"/>
            <a:r>
              <a:rPr lang="tr-TR" sz="3000" dirty="0" smtClean="0">
                <a:latin typeface="Ubuntu"/>
              </a:rPr>
              <a:t>Hasan Saygın Dikbayır</a:t>
            </a:r>
            <a:r>
              <a:rPr lang="en-US" sz="3000" dirty="0" smtClean="0">
                <a:latin typeface="Ubuntu"/>
              </a:rPr>
              <a:t> </a:t>
            </a:r>
            <a:r>
              <a:rPr lang="en-US" sz="3000" dirty="0">
                <a:latin typeface="Ubuntu"/>
              </a:rPr>
              <a:t>– </a:t>
            </a:r>
            <a:r>
              <a:rPr lang="tr-TR" sz="3000" dirty="0" smtClean="0">
                <a:latin typeface="Ubuntu"/>
              </a:rPr>
              <a:t>Oğulcan Merdivanlı</a:t>
            </a:r>
            <a:r>
              <a:rPr lang="en-US" dirty="0" smtClean="0">
                <a:latin typeface="Ubuntu"/>
              </a:rPr>
              <a:t> </a:t>
            </a:r>
            <a:endParaRPr lang="tr-TR" dirty="0" smtClean="0">
              <a:latin typeface="Ubuntu"/>
            </a:endParaRPr>
          </a:p>
          <a:p>
            <a:pPr algn="ctr"/>
            <a:r>
              <a:rPr lang="tr-TR" sz="3000" dirty="0" smtClean="0">
                <a:latin typeface="Ubuntu"/>
              </a:rPr>
              <a:t>Utku </a:t>
            </a:r>
            <a:r>
              <a:rPr lang="tr-TR" sz="3000" dirty="0">
                <a:latin typeface="Ubuntu"/>
              </a:rPr>
              <a:t>Mert Değirmenci</a:t>
            </a:r>
            <a:endParaRPr sz="3000" dirty="0">
              <a:latin typeface="Ubuntu"/>
            </a:endParaRPr>
          </a:p>
          <a:p>
            <a:pPr algn="ctr"/>
            <a:r>
              <a:rPr lang="tr-TR" sz="3000" dirty="0" smtClean="0">
                <a:latin typeface="Ubuntu"/>
              </a:rPr>
              <a:t>Doç. Dr. Murat Yılmaz</a:t>
            </a:r>
          </a:p>
          <a:p>
            <a:pPr algn="ctr"/>
            <a:r>
              <a:rPr lang="tr-TR" sz="3000" dirty="0">
                <a:latin typeface="Ubuntu"/>
              </a:rPr>
              <a:t> Dr. Öğr. Üyesi Ulaş Güleç</a:t>
            </a:r>
            <a:endParaRPr sz="3000" dirty="0">
              <a:latin typeface="Ubuntu"/>
            </a:endParaRPr>
          </a:p>
          <a:p>
            <a:pPr algn="ct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2"/>
          <a:stretch>
            <a:fillRect/>
          </a:stretch>
        </p:blipFill>
        <p:spPr>
          <a:xfrm>
            <a:off x="576000" y="576000"/>
            <a:ext cx="2160000" cy="2160000"/>
          </a:xfrm>
          <a:prstGeom prst="rect">
            <a:avLst/>
          </a:prstGeom>
        </p:spPr>
      </p:pic>
      <p:pic>
        <p:nvPicPr>
          <p:cNvPr id="39" name="Picture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5887080"/>
          </a:xfrm>
          <a:prstGeom prst="rect">
            <a:avLst/>
          </a:prstGeom>
          <a:solidFill>
            <a:srgbClr val="E6E6E6"/>
          </a:solidFill>
          <a:ln>
            <a:solidFill>
              <a:srgbClr val="C5000B"/>
            </a:solidFill>
          </a:ln>
        </p:spPr>
        <p:txBody>
          <a:bodyPr lIns="90000" tIns="45000" rIns="90000" bIns="45000"/>
          <a:lstStyle/>
          <a:p>
            <a:pPr algn="ctr"/>
            <a:r>
              <a:rPr lang="en-US" sz="3000" b="1" dirty="0" smtClean="0">
                <a:solidFill>
                  <a:srgbClr val="C5000B"/>
                </a:solidFill>
              </a:rPr>
              <a:t>Abstract</a:t>
            </a:r>
            <a:endParaRPr dirty="0"/>
          </a:p>
          <a:p>
            <a:pPr algn="just"/>
            <a:r>
              <a:rPr lang="en-GB" sz="1600" dirty="0"/>
              <a:t>Drawing on the fields of cultural heritage, digital storytelling on a set of believable agents, this project proposes a virtual museum, which is populated with virtual agents based on the Turkish horror folklore. Using the emerging trends in the field of game research, the goal is to demonstrate how selected characters from Turkish horror folklore could adequately be storied in a virtual museum environment, which aims to safeguard and transmit cultural heritage. This work aims to advance the immersion in interactive environments by exploring a selected set of believable agents. We conduct a case-based reasoning approach to simulate virtual agents roles for exploring cultural heritage. In particular, virtual agents that would play different museum-based roles and ultimately interact with other role-based agents and some of which need to engage into interactions with human participants.</a:t>
            </a:r>
            <a:endParaRPr lang="tr-TR" sz="1600" dirty="0"/>
          </a:p>
          <a:p>
            <a:pPr algn="just"/>
            <a:r>
              <a:rPr lang="en-GB" sz="1600" dirty="0"/>
              <a:t> </a:t>
            </a:r>
            <a:r>
              <a:rPr lang="en-US" sz="1600" b="1" dirty="0"/>
              <a:t>Keywords :</a:t>
            </a:r>
            <a:r>
              <a:rPr lang="en-US" sz="1600" dirty="0"/>
              <a:t> Virtual Reality, Cultural Heritage, Virtual Heritage, Virtual Museum, Horror Culture</a:t>
            </a:r>
            <a:endParaRPr lang="tr-TR" sz="1600" b="1" dirty="0"/>
          </a:p>
        </p:txBody>
      </p:sp>
      <p:sp>
        <p:nvSpPr>
          <p:cNvPr id="41" name="CustomShape 3"/>
          <p:cNvSpPr/>
          <p:nvPr/>
        </p:nvSpPr>
        <p:spPr>
          <a:xfrm>
            <a:off x="5274000" y="3960000"/>
            <a:ext cx="4572000" cy="3349440"/>
          </a:xfrm>
          <a:prstGeom prst="rect">
            <a:avLst/>
          </a:prstGeom>
          <a:solidFill>
            <a:srgbClr val="E6E6E6"/>
          </a:solidFill>
          <a:ln>
            <a:solidFill>
              <a:srgbClr val="C5000B"/>
            </a:solidFill>
          </a:ln>
        </p:spPr>
      </p:sp>
      <p:sp>
        <p:nvSpPr>
          <p:cNvPr id="42" name="CustomShape 4"/>
          <p:cNvSpPr/>
          <p:nvPr/>
        </p:nvSpPr>
        <p:spPr>
          <a:xfrm>
            <a:off x="359280" y="10007640"/>
            <a:ext cx="4572000" cy="3662640"/>
          </a:xfrm>
          <a:prstGeom prst="rect">
            <a:avLst/>
          </a:prstGeom>
          <a:solidFill>
            <a:srgbClr val="E6E6E6"/>
          </a:solidFill>
          <a:ln>
            <a:solidFill>
              <a:srgbClr val="C5000B"/>
            </a:solidFill>
          </a:ln>
        </p:spPr>
        <p:txBody>
          <a:bodyPr lIns="90000" tIns="45000" rIns="90000" bIns="45000"/>
          <a:lstStyle/>
          <a:p>
            <a:pPr algn="ctr"/>
            <a:r>
              <a:rPr lang="en-US" sz="3000" b="1" dirty="0" smtClean="0">
                <a:solidFill>
                  <a:srgbClr val="C5000B"/>
                </a:solidFill>
                <a:latin typeface="Ubuntu"/>
              </a:rPr>
              <a:t>Introduction</a:t>
            </a:r>
            <a:endParaRPr dirty="0"/>
          </a:p>
          <a:p>
            <a:pPr algn="just"/>
            <a:r>
              <a:rPr lang="en-US" sz="1600" dirty="0" smtClean="0">
                <a:latin typeface="Ubuntu"/>
              </a:rPr>
              <a:t>The concept of virtual museums enables an experience based on the heritage of different cultures. Folklore, folk tales, decors, myths and motifs are part of cultural heritage. The scope of this project is the treatment of the cultural elements belonging to horror stories of Turkish culture with a virtual museum concept</a:t>
            </a:r>
            <a:r>
              <a:rPr lang="en-US" sz="1600" dirty="0" smtClean="0">
                <a:latin typeface="Ubuntu"/>
              </a:rPr>
              <a:t>.</a:t>
            </a:r>
            <a:r>
              <a:rPr lang="tr-TR" sz="1600" dirty="0" smtClean="0">
                <a:latin typeface="Ubuntu"/>
              </a:rPr>
              <a:t> </a:t>
            </a:r>
            <a:r>
              <a:rPr lang="en-US" sz="1600" dirty="0" smtClean="0">
                <a:latin typeface="Ubuntu"/>
              </a:rPr>
              <a:t>As </a:t>
            </a:r>
            <a:r>
              <a:rPr lang="en-US" sz="1600" dirty="0" smtClean="0">
                <a:latin typeface="Ubuntu"/>
              </a:rPr>
              <a:t>a result of this, they will become more believable and passed to virtual environment by using dramatic elements of a game. Consequently, we revive this rich culture from its forgotten past and to allow people to interact with unique entities from the Turkish culture.</a:t>
            </a:r>
            <a:endParaRPr sz="1600" dirty="0"/>
          </a:p>
        </p:txBody>
      </p:sp>
      <p:sp>
        <p:nvSpPr>
          <p:cNvPr id="43" name="CustomShape 5"/>
          <p:cNvSpPr/>
          <p:nvPr/>
        </p:nvSpPr>
        <p:spPr>
          <a:xfrm>
            <a:off x="352088" y="13812284"/>
            <a:ext cx="4572000" cy="734859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pPr algn="just"/>
            <a:r>
              <a:rPr lang="en-US" sz="1600" dirty="0"/>
              <a:t>The system consists of three main components, and each component has own </a:t>
            </a:r>
            <a:r>
              <a:rPr lang="en-US" sz="1600" dirty="0" smtClean="0"/>
              <a:t>sub-system.</a:t>
            </a:r>
            <a:r>
              <a:rPr lang="tr-TR" sz="1600" dirty="0" smtClean="0"/>
              <a:t> </a:t>
            </a:r>
            <a:r>
              <a:rPr lang="en-US" sz="1600" dirty="0" smtClean="0"/>
              <a:t>GUI </a:t>
            </a:r>
            <a:r>
              <a:rPr lang="en-US" sz="1600" dirty="0"/>
              <a:t>design provides interaction between the player and the </a:t>
            </a:r>
            <a:r>
              <a:rPr lang="en-US" sz="1600" dirty="0" smtClean="0"/>
              <a:t>system. Using the GUI system, we aimed to attract the user into the game with interactions. Moreover, the user could adjust the audio-image quality at the desired features</a:t>
            </a:r>
            <a:r>
              <a:rPr lang="en-US" sz="1600" dirty="0" smtClean="0"/>
              <a:t>.</a:t>
            </a:r>
            <a:r>
              <a:rPr lang="tr-TR" sz="1600" dirty="0" smtClean="0"/>
              <a:t> </a:t>
            </a:r>
            <a:r>
              <a:rPr lang="en-US" sz="1600" dirty="0" smtClean="0"/>
              <a:t>The </a:t>
            </a:r>
            <a:r>
              <a:rPr lang="en-US" sz="1600" dirty="0"/>
              <a:t>game will contain different environment such as main story terrain and the museum lobby section. Main story will be experienced in the main map and player will interact with narrator and statues inside the museum lobby. The environments will contain non-player characters and </a:t>
            </a:r>
            <a:r>
              <a:rPr lang="en-US" sz="1600" dirty="0" smtClean="0"/>
              <a:t>objects</a:t>
            </a:r>
            <a:r>
              <a:rPr lang="tr-TR" sz="1600" dirty="0" smtClean="0"/>
              <a:t>.</a:t>
            </a:r>
            <a:r>
              <a:rPr lang="en-US" sz="1600" dirty="0" smtClean="0"/>
              <a:t> Sound design gives the game it’s reality closeness as player needs to experience a unique living environment. According to main story, related sounds such as wind, fire, ambiance music, voice acting</a:t>
            </a:r>
            <a:r>
              <a:rPr lang="tr-TR" sz="1600" dirty="0" smtClean="0"/>
              <a:t>s</a:t>
            </a:r>
            <a:r>
              <a:rPr lang="en-US" sz="1600" dirty="0" smtClean="0"/>
              <a:t>.</a:t>
            </a:r>
            <a:endParaRPr lang="tr-TR" sz="1600" dirty="0" smtClean="0"/>
          </a:p>
          <a:p>
            <a:pPr algn="just"/>
            <a:endParaRPr sz="1600" dirty="0"/>
          </a:p>
        </p:txBody>
      </p:sp>
      <p:sp>
        <p:nvSpPr>
          <p:cNvPr id="44" name="CustomShape 6"/>
          <p:cNvSpPr/>
          <p:nvPr/>
        </p:nvSpPr>
        <p:spPr>
          <a:xfrm>
            <a:off x="10188000" y="3960000"/>
            <a:ext cx="4572000" cy="32129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Company Info</a:t>
            </a:r>
            <a:endParaRPr dirty="0"/>
          </a:p>
          <a:p>
            <a:pPr algn="just"/>
            <a:r>
              <a:rPr lang="en-US" sz="1600" dirty="0" err="1" smtClean="0"/>
              <a:t>Portakal</a:t>
            </a:r>
            <a:r>
              <a:rPr lang="en-US" sz="1600" dirty="0" smtClean="0"/>
              <a:t> </a:t>
            </a:r>
            <a:r>
              <a:rPr lang="en-US" sz="1600" dirty="0" err="1" smtClean="0"/>
              <a:t>Teknoloji</a:t>
            </a:r>
            <a:r>
              <a:rPr lang="en-US" sz="1600" dirty="0" smtClean="0"/>
              <a:t> was founded in early 2003 with the idea of creating smart ERP software for our company founding partner Bora </a:t>
            </a:r>
            <a:r>
              <a:rPr lang="en-US" sz="1600" dirty="0" err="1" smtClean="0"/>
              <a:t>Güngören</a:t>
            </a:r>
            <a:r>
              <a:rPr lang="en-US" sz="1600" dirty="0" smtClean="0"/>
              <a:t>. It is designed as a commercial business model in R &amp; D for the established as a result of a lack of entrepreneurial support mechanisms in Turkey. </a:t>
            </a:r>
            <a:r>
              <a:rPr lang="en-US" sz="1600" dirty="0" err="1" smtClean="0"/>
              <a:t>Portakal</a:t>
            </a:r>
            <a:r>
              <a:rPr lang="en-US" sz="1600" dirty="0" smtClean="0"/>
              <a:t> </a:t>
            </a:r>
            <a:r>
              <a:rPr lang="en-US" sz="1600" dirty="0" err="1" smtClean="0"/>
              <a:t>Teknoloji</a:t>
            </a:r>
            <a:r>
              <a:rPr lang="en-US" sz="1600" dirty="0" smtClean="0"/>
              <a:t> has been an active company in the field of information security, providing research projects, products, specially developed modules for the customers and offering consultancy services.</a:t>
            </a:r>
            <a:endParaRPr sz="1600" dirty="0"/>
          </a:p>
        </p:txBody>
      </p:sp>
      <p:sp>
        <p:nvSpPr>
          <p:cNvPr id="45" name="CustomShape 7"/>
          <p:cNvSpPr/>
          <p:nvPr/>
        </p:nvSpPr>
        <p:spPr>
          <a:xfrm>
            <a:off x="10235882" y="9850946"/>
            <a:ext cx="4572000" cy="511012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a:t>
            </a:r>
            <a:r>
              <a:rPr lang="en-US" sz="3000" b="1" dirty="0" smtClean="0">
                <a:solidFill>
                  <a:srgbClr val="C5000B"/>
                </a:solidFill>
                <a:latin typeface="Ubuntu"/>
              </a:rPr>
              <a:t>Conclusion</a:t>
            </a:r>
            <a:endParaRPr dirty="0"/>
          </a:p>
          <a:p>
            <a:pPr algn="just"/>
            <a:r>
              <a:rPr lang="en-US" sz="1600" dirty="0" smtClean="0">
                <a:solidFill>
                  <a:srgbClr val="000000"/>
                </a:solidFill>
                <a:latin typeface="Ubuntu"/>
                <a:ea typeface="Times New Roman"/>
              </a:rPr>
              <a:t>In this project, we conducted various researches of virtual museums and tried to show their implementation. We have also created a museum about Turkish horror culture and riches. To reach complete understanding of our project we have described virtual reality. The project aims to realize the learning process of Turkish horror culture in a much more enjoyable and efficient way. We offer a new approach to storytelling using agents and VR technology in our project. In a 3D modeled realistic chilling environment, visitors will learn Turkish horror culture and unique characters. The scenario of the game will make it easier to dive into the story and provide an unforgettable experience.</a:t>
            </a:r>
          </a:p>
          <a:p>
            <a:pPr algn="just"/>
            <a:r>
              <a:rPr lang="en-US" sz="1600" dirty="0" smtClean="0">
                <a:solidFill>
                  <a:srgbClr val="000000"/>
                </a:solidFill>
                <a:latin typeface="Ubuntu"/>
                <a:ea typeface="Times New Roman"/>
              </a:rPr>
              <a:t>It was a pioneering project of Turkish Horror Culture. In our project, we offer a cheaper and more efficient framework for future projects.</a:t>
            </a:r>
            <a:endParaRPr sz="1600" dirty="0"/>
          </a:p>
        </p:txBody>
      </p:sp>
      <p:sp>
        <p:nvSpPr>
          <p:cNvPr id="46" name="CustomShape 8"/>
          <p:cNvSpPr/>
          <p:nvPr/>
        </p:nvSpPr>
        <p:spPr>
          <a:xfrm>
            <a:off x="10186101" y="15187625"/>
            <a:ext cx="4572000" cy="2338160"/>
          </a:xfrm>
          <a:prstGeom prst="rect">
            <a:avLst/>
          </a:prstGeom>
          <a:solidFill>
            <a:srgbClr val="E6E6E6"/>
          </a:solidFill>
          <a:ln>
            <a:solidFill>
              <a:srgbClr val="C5000B"/>
            </a:solidFill>
          </a:ln>
        </p:spPr>
        <p:txBody>
          <a:bodyPr lIns="90000" tIns="45000" rIns="90000" bIns="45000"/>
          <a:lstStyle/>
          <a:p>
            <a:pPr algn="ctr"/>
            <a:r>
              <a:rPr lang="en-US" sz="3000" b="1" dirty="0" smtClean="0">
                <a:solidFill>
                  <a:srgbClr val="C5000B"/>
                </a:solidFill>
              </a:rPr>
              <a:t>Acknowledgement</a:t>
            </a:r>
            <a:endParaRPr dirty="0"/>
          </a:p>
          <a:p>
            <a:pPr algn="just"/>
            <a:r>
              <a:rPr lang="en-US" sz="1600" dirty="0" smtClean="0">
                <a:solidFill>
                  <a:srgbClr val="000000"/>
                </a:solidFill>
                <a:latin typeface="Ubuntu"/>
                <a:ea typeface="Times New Roman"/>
              </a:rPr>
              <a:t>In the process of development of the project, we would like to thank our advisor Murat </a:t>
            </a:r>
            <a:r>
              <a:rPr lang="en-US" sz="1600" dirty="0" err="1" smtClean="0">
                <a:solidFill>
                  <a:srgbClr val="000000"/>
                </a:solidFill>
                <a:latin typeface="Ubuntu"/>
                <a:ea typeface="Times New Roman"/>
              </a:rPr>
              <a:t>Yılmaz</a:t>
            </a:r>
            <a:r>
              <a:rPr lang="en-US" sz="1600" dirty="0" smtClean="0">
                <a:solidFill>
                  <a:srgbClr val="000000"/>
                </a:solidFill>
                <a:latin typeface="Ubuntu"/>
                <a:ea typeface="Times New Roman"/>
              </a:rPr>
              <a:t> and </a:t>
            </a:r>
            <a:r>
              <a:rPr lang="en-US" sz="1600" dirty="0" err="1" smtClean="0">
                <a:solidFill>
                  <a:srgbClr val="000000"/>
                </a:solidFill>
                <a:latin typeface="Ubuntu"/>
                <a:ea typeface="Times New Roman"/>
              </a:rPr>
              <a:t>Ulaş</a:t>
            </a:r>
            <a:r>
              <a:rPr lang="en-US" sz="1600" dirty="0" smtClean="0">
                <a:solidFill>
                  <a:srgbClr val="000000"/>
                </a:solidFill>
                <a:latin typeface="Ubuntu"/>
                <a:ea typeface="Times New Roman"/>
              </a:rPr>
              <a:t> </a:t>
            </a:r>
            <a:r>
              <a:rPr lang="en-US" sz="1600" dirty="0" err="1" smtClean="0">
                <a:solidFill>
                  <a:srgbClr val="000000"/>
                </a:solidFill>
                <a:latin typeface="Ubuntu"/>
                <a:ea typeface="Times New Roman"/>
              </a:rPr>
              <a:t>Güleç</a:t>
            </a:r>
            <a:r>
              <a:rPr lang="en-US" sz="1600" dirty="0" smtClean="0">
                <a:solidFill>
                  <a:srgbClr val="000000"/>
                </a:solidFill>
                <a:latin typeface="Ubuntu"/>
                <a:ea typeface="Times New Roman"/>
              </a:rPr>
              <a:t>, and Bora </a:t>
            </a:r>
            <a:r>
              <a:rPr lang="en-US" sz="1600" dirty="0" err="1" smtClean="0">
                <a:solidFill>
                  <a:srgbClr val="000000"/>
                </a:solidFill>
                <a:latin typeface="Ubuntu"/>
                <a:ea typeface="Times New Roman"/>
              </a:rPr>
              <a:t>Güngören</a:t>
            </a:r>
            <a:r>
              <a:rPr lang="tr-TR" sz="1600" dirty="0" smtClean="0">
                <a:solidFill>
                  <a:srgbClr val="000000"/>
                </a:solidFill>
                <a:latin typeface="Ubuntu"/>
                <a:ea typeface="Times New Roman"/>
              </a:rPr>
              <a:t> and Gerisi Hikaye Team</a:t>
            </a:r>
            <a:r>
              <a:rPr lang="en-US" sz="1600" dirty="0" smtClean="0">
                <a:solidFill>
                  <a:srgbClr val="000000"/>
                </a:solidFill>
                <a:latin typeface="Ubuntu"/>
                <a:ea typeface="Times New Roman"/>
              </a:rPr>
              <a:t> for </a:t>
            </a:r>
            <a:r>
              <a:rPr lang="tr-TR" sz="1600" dirty="0" smtClean="0">
                <a:solidFill>
                  <a:srgbClr val="000000"/>
                </a:solidFill>
                <a:latin typeface="Ubuntu"/>
                <a:ea typeface="Times New Roman"/>
              </a:rPr>
              <a:t>their</a:t>
            </a:r>
            <a:r>
              <a:rPr lang="en-US" sz="1600" dirty="0" smtClean="0">
                <a:solidFill>
                  <a:srgbClr val="000000"/>
                </a:solidFill>
                <a:latin typeface="Ubuntu"/>
                <a:ea typeface="Times New Roman"/>
              </a:rPr>
              <a:t> help.</a:t>
            </a:r>
          </a:p>
          <a:p>
            <a:pPr algn="just"/>
            <a:r>
              <a:rPr lang="en-US" sz="1600" dirty="0" smtClean="0">
                <a:solidFill>
                  <a:srgbClr val="000000"/>
                </a:solidFill>
                <a:latin typeface="Ubuntu"/>
                <a:ea typeface="Times New Roman"/>
              </a:rPr>
              <a:t>In addition, our project has been </a:t>
            </a:r>
            <a:r>
              <a:rPr lang="en-US" sz="1600" dirty="0" err="1" smtClean="0">
                <a:solidFill>
                  <a:srgbClr val="000000"/>
                </a:solidFill>
                <a:latin typeface="Ubuntu"/>
                <a:ea typeface="Times New Roman"/>
              </a:rPr>
              <a:t>endorced</a:t>
            </a:r>
            <a:r>
              <a:rPr lang="en-US" sz="1600" dirty="0" smtClean="0">
                <a:solidFill>
                  <a:srgbClr val="000000"/>
                </a:solidFill>
                <a:latin typeface="Ubuntu"/>
                <a:ea typeface="Times New Roman"/>
              </a:rPr>
              <a:t> by "</a:t>
            </a:r>
            <a:r>
              <a:rPr lang="en-US" sz="1600" dirty="0" err="1" smtClean="0">
                <a:solidFill>
                  <a:srgbClr val="000000"/>
                </a:solidFill>
                <a:latin typeface="Ubuntu"/>
                <a:ea typeface="Times New Roman"/>
              </a:rPr>
              <a:t>Tübitak</a:t>
            </a:r>
            <a:r>
              <a:rPr lang="en-US" sz="1600" dirty="0" smtClean="0">
                <a:solidFill>
                  <a:srgbClr val="000000"/>
                </a:solidFill>
                <a:latin typeface="Ubuntu"/>
                <a:ea typeface="Times New Roman"/>
              </a:rPr>
              <a:t> 2209 - b – Industry</a:t>
            </a:r>
            <a:r>
              <a:rPr lang="tr-TR" sz="1600" dirty="0" smtClean="0">
                <a:solidFill>
                  <a:srgbClr val="000000"/>
                </a:solidFill>
                <a:latin typeface="Ubuntu"/>
                <a:ea typeface="Times New Roman"/>
              </a:rPr>
              <a:t> </a:t>
            </a:r>
            <a:r>
              <a:rPr lang="en-US" sz="1600" dirty="0" smtClean="0">
                <a:solidFill>
                  <a:srgbClr val="000000"/>
                </a:solidFill>
                <a:latin typeface="Ubuntu"/>
                <a:ea typeface="Times New Roman"/>
              </a:rPr>
              <a:t>-</a:t>
            </a:r>
            <a:r>
              <a:rPr lang="tr-TR" sz="1600" dirty="0" smtClean="0">
                <a:solidFill>
                  <a:srgbClr val="000000"/>
                </a:solidFill>
                <a:latin typeface="Ubuntu"/>
                <a:ea typeface="Times New Roman"/>
              </a:rPr>
              <a:t> </a:t>
            </a:r>
            <a:r>
              <a:rPr lang="en-US" sz="1600" dirty="0" smtClean="0">
                <a:solidFill>
                  <a:srgbClr val="000000"/>
                </a:solidFill>
                <a:latin typeface="Ubuntu"/>
                <a:ea typeface="Times New Roman"/>
              </a:rPr>
              <a:t>Oriented Undergraduate Thesis Support Program".</a:t>
            </a:r>
            <a:endParaRPr sz="1600" dirty="0"/>
          </a:p>
        </p:txBody>
      </p:sp>
      <p:sp>
        <p:nvSpPr>
          <p:cNvPr id="47" name="CustomShape 9"/>
          <p:cNvSpPr/>
          <p:nvPr/>
        </p:nvSpPr>
        <p:spPr>
          <a:xfrm>
            <a:off x="10186101" y="17628264"/>
            <a:ext cx="4572000" cy="3532616"/>
          </a:xfrm>
          <a:prstGeom prst="rect">
            <a:avLst/>
          </a:prstGeom>
          <a:solidFill>
            <a:srgbClr val="E6E6E6"/>
          </a:solidFill>
          <a:ln>
            <a:solidFill>
              <a:srgbClr val="C5000B"/>
            </a:solidFill>
          </a:ln>
        </p:spPr>
      </p:sp>
      <p:sp>
        <p:nvSpPr>
          <p:cNvPr id="51" name="CustomShape 11"/>
          <p:cNvSpPr/>
          <p:nvPr/>
        </p:nvSpPr>
        <p:spPr>
          <a:xfrm>
            <a:off x="5297761" y="11386080"/>
            <a:ext cx="4572000" cy="3063605"/>
          </a:xfrm>
          <a:prstGeom prst="rect">
            <a:avLst/>
          </a:prstGeom>
          <a:solidFill>
            <a:srgbClr val="E6E6E6"/>
          </a:solidFill>
          <a:ln>
            <a:solidFill>
              <a:srgbClr val="C5000B"/>
            </a:solidFill>
          </a:ln>
        </p:spPr>
      </p:sp>
      <p:sp>
        <p:nvSpPr>
          <p:cNvPr id="58" name="TextShape 18"/>
          <p:cNvSpPr txBox="1"/>
          <p:nvPr/>
        </p:nvSpPr>
        <p:spPr>
          <a:xfrm>
            <a:off x="6382440" y="6963120"/>
            <a:ext cx="2355480" cy="346320"/>
          </a:xfrm>
          <a:prstGeom prst="rect">
            <a:avLst/>
          </a:prstGeom>
        </p:spPr>
        <p:txBody>
          <a:bodyPr wrap="none" lIns="90000" tIns="45000" rIns="90000" bIns="45000"/>
          <a:lstStyle/>
          <a:p>
            <a:r>
              <a:rPr lang="en-US" b="1" dirty="0">
                <a:solidFill>
                  <a:srgbClr val="C5000B"/>
                </a:solidFill>
              </a:rPr>
              <a:t>Figure </a:t>
            </a:r>
            <a:r>
              <a:rPr lang="tr-TR" b="1" dirty="0" smtClean="0">
                <a:solidFill>
                  <a:srgbClr val="C5000B"/>
                </a:solidFill>
              </a:rPr>
              <a:t>2</a:t>
            </a:r>
            <a:r>
              <a:rPr lang="en-US" b="1" dirty="0" smtClean="0">
                <a:solidFill>
                  <a:srgbClr val="C5000B"/>
                </a:solidFill>
              </a:rPr>
              <a:t> </a:t>
            </a:r>
            <a:r>
              <a:rPr lang="en-US" b="1" dirty="0">
                <a:solidFill>
                  <a:srgbClr val="C5000B"/>
                </a:solidFill>
              </a:rPr>
              <a:t>- Flowchart</a:t>
            </a:r>
            <a:endParaRPr dirty="0"/>
          </a:p>
        </p:txBody>
      </p:sp>
      <p:sp>
        <p:nvSpPr>
          <p:cNvPr id="92" name="TextShape 52"/>
          <p:cNvSpPr txBox="1"/>
          <p:nvPr/>
        </p:nvSpPr>
        <p:spPr>
          <a:xfrm>
            <a:off x="5951920" y="10679670"/>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smtClean="0">
                <a:solidFill>
                  <a:srgbClr val="C5000B"/>
                </a:solidFill>
              </a:rPr>
              <a:t>3</a:t>
            </a:r>
            <a:r>
              <a:rPr lang="en-US" sz="2000" b="1" dirty="0" smtClean="0">
                <a:solidFill>
                  <a:srgbClr val="C5000B"/>
                </a:solidFill>
              </a:rPr>
              <a:t> </a:t>
            </a:r>
            <a:r>
              <a:rPr lang="en-US" sz="2000" b="1" dirty="0">
                <a:solidFill>
                  <a:srgbClr val="C5000B"/>
                </a:solidFill>
              </a:rPr>
              <a:t>– </a:t>
            </a:r>
            <a:r>
              <a:rPr lang="tr-TR" sz="2000" b="1" dirty="0" smtClean="0">
                <a:solidFill>
                  <a:srgbClr val="C5000B"/>
                </a:solidFill>
              </a:rPr>
              <a:t>Class Diagram</a:t>
            </a:r>
            <a:endParaRPr dirty="0"/>
          </a:p>
        </p:txBody>
      </p:sp>
      <p:sp>
        <p:nvSpPr>
          <p:cNvPr id="93" name="TextShape 53"/>
          <p:cNvSpPr txBox="1"/>
          <p:nvPr/>
        </p:nvSpPr>
        <p:spPr>
          <a:xfrm>
            <a:off x="5891651" y="14076005"/>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smtClean="0">
                <a:solidFill>
                  <a:srgbClr val="C5000B"/>
                </a:solidFill>
              </a:rPr>
              <a:t>4</a:t>
            </a:r>
            <a:r>
              <a:rPr lang="en-US" sz="2000" b="1" dirty="0" smtClean="0">
                <a:solidFill>
                  <a:srgbClr val="C5000B"/>
                </a:solidFill>
              </a:rPr>
              <a:t> </a:t>
            </a:r>
            <a:r>
              <a:rPr lang="en-US" sz="2000" b="1" dirty="0">
                <a:solidFill>
                  <a:srgbClr val="C5000B"/>
                </a:solidFill>
              </a:rPr>
              <a:t>– Finished Product</a:t>
            </a:r>
            <a:endParaRPr dirty="0"/>
          </a:p>
        </p:txBody>
      </p:sp>
      <p:sp>
        <p:nvSpPr>
          <p:cNvPr id="112" name="CustomShape 72"/>
          <p:cNvSpPr/>
          <p:nvPr/>
        </p:nvSpPr>
        <p:spPr>
          <a:xfrm>
            <a:off x="10188000" y="7251355"/>
            <a:ext cx="4572000" cy="2449751"/>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2" name="Picture 1"/>
          <p:cNvPicPr>
            <a:picLocks noChangeAspect="1"/>
          </p:cNvPicPr>
          <p:nvPr/>
        </p:nvPicPr>
        <p:blipFill>
          <a:blip r:embed="rId4"/>
          <a:stretch>
            <a:fillRect/>
          </a:stretch>
        </p:blipFill>
        <p:spPr>
          <a:xfrm>
            <a:off x="5572081" y="4089862"/>
            <a:ext cx="4023360" cy="2789298"/>
          </a:xfrm>
          <a:prstGeom prst="rect">
            <a:avLst/>
          </a:prstGeom>
        </p:spPr>
      </p:pic>
      <p:pic>
        <p:nvPicPr>
          <p:cNvPr id="118" name="Picture 117" descr="C:\Users\hdikb\AppData\Local\Microsoft\Windows\INetCache\Content.Word\IMG_20190403_122228.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03463" y="17675625"/>
            <a:ext cx="3436838" cy="2983520"/>
          </a:xfrm>
          <a:prstGeom prst="rect">
            <a:avLst/>
          </a:prstGeom>
          <a:noFill/>
          <a:ln>
            <a:noFill/>
          </a:ln>
        </p:spPr>
      </p:pic>
      <p:sp>
        <p:nvSpPr>
          <p:cNvPr id="119" name="TextShape 53"/>
          <p:cNvSpPr txBox="1"/>
          <p:nvPr/>
        </p:nvSpPr>
        <p:spPr>
          <a:xfrm>
            <a:off x="10757342" y="20637360"/>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7</a:t>
            </a:r>
            <a:r>
              <a:rPr lang="en-US" sz="2000" b="1" dirty="0" smtClean="0">
                <a:solidFill>
                  <a:srgbClr val="C5000B"/>
                </a:solidFill>
              </a:rPr>
              <a:t>– </a:t>
            </a:r>
            <a:r>
              <a:rPr lang="tr-TR" sz="2000" b="1" dirty="0" smtClean="0">
                <a:solidFill>
                  <a:srgbClr val="C5000B"/>
                </a:solidFill>
              </a:rPr>
              <a:t>Project Memebers</a:t>
            </a:r>
            <a:endParaRPr dirty="0"/>
          </a:p>
        </p:txBody>
      </p:sp>
      <p:pic>
        <p:nvPicPr>
          <p:cNvPr id="8" name="Picture 7"/>
          <p:cNvPicPr>
            <a:picLocks noChangeAspect="1"/>
          </p:cNvPicPr>
          <p:nvPr/>
        </p:nvPicPr>
        <p:blipFill>
          <a:blip r:embed="rId6"/>
          <a:stretch>
            <a:fillRect/>
          </a:stretch>
        </p:blipFill>
        <p:spPr>
          <a:xfrm>
            <a:off x="5668561" y="7651171"/>
            <a:ext cx="3830400" cy="3028499"/>
          </a:xfrm>
          <a:prstGeom prst="rect">
            <a:avLst/>
          </a:prstGeom>
        </p:spPr>
      </p:pic>
      <p:pic>
        <p:nvPicPr>
          <p:cNvPr id="9" name="Picture 8"/>
          <p:cNvPicPr>
            <a:picLocks noChangeAspect="1"/>
          </p:cNvPicPr>
          <p:nvPr/>
        </p:nvPicPr>
        <p:blipFill>
          <a:blip r:embed="rId7"/>
          <a:stretch>
            <a:fillRect/>
          </a:stretch>
        </p:blipFill>
        <p:spPr>
          <a:xfrm>
            <a:off x="11153107" y="7344154"/>
            <a:ext cx="2461785" cy="1811424"/>
          </a:xfrm>
          <a:prstGeom prst="rect">
            <a:avLst/>
          </a:prstGeom>
        </p:spPr>
      </p:pic>
      <p:pic>
        <p:nvPicPr>
          <p:cNvPr id="11" name="Picture 10"/>
          <p:cNvPicPr>
            <a:picLocks noChangeAspect="1"/>
          </p:cNvPicPr>
          <p:nvPr/>
        </p:nvPicPr>
        <p:blipFill>
          <a:blip r:embed="rId8"/>
          <a:stretch>
            <a:fillRect/>
          </a:stretch>
        </p:blipFill>
        <p:spPr>
          <a:xfrm>
            <a:off x="5373118" y="11480800"/>
            <a:ext cx="4421285" cy="2595205"/>
          </a:xfrm>
          <a:prstGeom prst="rect">
            <a:avLst/>
          </a:prstGeom>
        </p:spPr>
      </p:pic>
      <p:pic>
        <p:nvPicPr>
          <p:cNvPr id="12" name="Picture 11"/>
          <p:cNvPicPr>
            <a:picLocks noChangeAspect="1"/>
          </p:cNvPicPr>
          <p:nvPr/>
        </p:nvPicPr>
        <p:blipFill>
          <a:blip r:embed="rId9"/>
          <a:stretch>
            <a:fillRect/>
          </a:stretch>
        </p:blipFill>
        <p:spPr>
          <a:xfrm>
            <a:off x="5373119" y="14725991"/>
            <a:ext cx="4421286" cy="2461983"/>
          </a:xfrm>
          <a:prstGeom prst="rect">
            <a:avLst/>
          </a:prstGeom>
        </p:spPr>
      </p:pic>
      <p:sp>
        <p:nvSpPr>
          <p:cNvPr id="122" name="TextShape 53"/>
          <p:cNvSpPr txBox="1"/>
          <p:nvPr/>
        </p:nvSpPr>
        <p:spPr>
          <a:xfrm>
            <a:off x="5891651" y="17254584"/>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smtClean="0">
                <a:solidFill>
                  <a:srgbClr val="C5000B"/>
                </a:solidFill>
              </a:rPr>
              <a:t> </a:t>
            </a:r>
            <a:r>
              <a:rPr lang="en-US" sz="2000" b="1" dirty="0">
                <a:solidFill>
                  <a:srgbClr val="C5000B"/>
                </a:solidFill>
              </a:rPr>
              <a:t>– Finished Product</a:t>
            </a:r>
            <a:endParaRPr dirty="0"/>
          </a:p>
        </p:txBody>
      </p:sp>
      <p:pic>
        <p:nvPicPr>
          <p:cNvPr id="14" name="Picture 13"/>
          <p:cNvPicPr>
            <a:picLocks noChangeAspect="1"/>
          </p:cNvPicPr>
          <p:nvPr/>
        </p:nvPicPr>
        <p:blipFill>
          <a:blip r:embed="rId10"/>
          <a:stretch>
            <a:fillRect/>
          </a:stretch>
        </p:blipFill>
        <p:spPr>
          <a:xfrm>
            <a:off x="5399074" y="19799743"/>
            <a:ext cx="4369371" cy="1024457"/>
          </a:xfrm>
          <a:prstGeom prst="rect">
            <a:avLst/>
          </a:prstGeom>
        </p:spPr>
      </p:pic>
      <p:pic>
        <p:nvPicPr>
          <p:cNvPr id="15" name="Picture 14"/>
          <p:cNvPicPr>
            <a:picLocks noChangeAspect="1"/>
          </p:cNvPicPr>
          <p:nvPr/>
        </p:nvPicPr>
        <p:blipFill>
          <a:blip r:embed="rId11"/>
          <a:stretch>
            <a:fillRect/>
          </a:stretch>
        </p:blipFill>
        <p:spPr>
          <a:xfrm>
            <a:off x="5479593" y="18151345"/>
            <a:ext cx="1108440" cy="990124"/>
          </a:xfrm>
          <a:prstGeom prst="rect">
            <a:avLst/>
          </a:prstGeom>
        </p:spPr>
      </p:pic>
      <p:pic>
        <p:nvPicPr>
          <p:cNvPr id="16" name="Picture 15"/>
          <p:cNvPicPr>
            <a:picLocks noChangeAspect="1"/>
          </p:cNvPicPr>
          <p:nvPr/>
        </p:nvPicPr>
        <p:blipFill>
          <a:blip r:embed="rId12"/>
          <a:stretch>
            <a:fillRect/>
          </a:stretch>
        </p:blipFill>
        <p:spPr>
          <a:xfrm>
            <a:off x="6588033" y="18353343"/>
            <a:ext cx="3106789" cy="628711"/>
          </a:xfrm>
          <a:prstGeom prst="rect">
            <a:avLst/>
          </a:prstGeom>
        </p:spPr>
      </p:pic>
      <p:pic>
        <p:nvPicPr>
          <p:cNvPr id="17" name="Picture 16"/>
          <p:cNvPicPr>
            <a:picLocks noChangeAspect="1"/>
          </p:cNvPicPr>
          <p:nvPr/>
        </p:nvPicPr>
        <p:blipFill>
          <a:blip r:embed="rId13"/>
          <a:stretch>
            <a:fillRect/>
          </a:stretch>
        </p:blipFill>
        <p:spPr>
          <a:xfrm>
            <a:off x="985498" y="18699480"/>
            <a:ext cx="3307590" cy="2159130"/>
          </a:xfrm>
          <a:prstGeom prst="rect">
            <a:avLst/>
          </a:prstGeom>
        </p:spPr>
      </p:pic>
      <p:sp>
        <p:nvSpPr>
          <p:cNvPr id="126" name="TextShape 53"/>
          <p:cNvSpPr txBox="1"/>
          <p:nvPr/>
        </p:nvSpPr>
        <p:spPr>
          <a:xfrm>
            <a:off x="599280" y="20787199"/>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smtClean="0">
                <a:solidFill>
                  <a:srgbClr val="C5000B"/>
                </a:solidFill>
              </a:rPr>
              <a:t>1 </a:t>
            </a:r>
            <a:r>
              <a:rPr lang="en-US" b="1" dirty="0" smtClean="0">
                <a:solidFill>
                  <a:srgbClr val="C5000B"/>
                </a:solidFill>
              </a:rPr>
              <a:t>–</a:t>
            </a:r>
            <a:r>
              <a:rPr lang="tr-TR" b="1" dirty="0" smtClean="0">
                <a:solidFill>
                  <a:srgbClr val="C5000B"/>
                </a:solidFill>
              </a:rPr>
              <a:t> Modularization of System</a:t>
            </a:r>
            <a:endParaRPr dirty="0"/>
          </a:p>
        </p:txBody>
      </p:sp>
      <p:sp>
        <p:nvSpPr>
          <p:cNvPr id="127" name="TextShape 53"/>
          <p:cNvSpPr txBox="1"/>
          <p:nvPr/>
        </p:nvSpPr>
        <p:spPr>
          <a:xfrm>
            <a:off x="10619459" y="9233973"/>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smtClean="0">
                <a:solidFill>
                  <a:srgbClr val="C5000B"/>
                </a:solidFill>
              </a:rPr>
              <a:t>6</a:t>
            </a:r>
            <a:r>
              <a:rPr lang="en-US" sz="2000" b="1" dirty="0" smtClean="0">
                <a:solidFill>
                  <a:srgbClr val="C5000B"/>
                </a:solidFill>
              </a:rPr>
              <a:t>– </a:t>
            </a:r>
            <a:r>
              <a:rPr lang="tr-TR" sz="2000" b="1" dirty="0" smtClean="0">
                <a:solidFill>
                  <a:srgbClr val="C5000B"/>
                </a:solidFill>
              </a:rPr>
              <a:t>Company Logo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783</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DejaVu Sans</vt:lpstr>
      <vt:lpstr>StarSymbol</vt:lpstr>
      <vt:lpstr>Times New Roman</vt:lpstr>
      <vt:lpstr>Ubuntu</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Saygin Dikbayir</dc:creator>
  <cp:lastModifiedBy>Saygin Dikbayir</cp:lastModifiedBy>
  <cp:revision>18</cp:revision>
  <dcterms:modified xsi:type="dcterms:W3CDTF">2019-05-30T12:25:17Z</dcterms:modified>
</cp:coreProperties>
</file>