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2"/>
  </p:notesMasterIdLst>
  <p:sldIdLst>
    <p:sldId id="256" r:id="rId2"/>
    <p:sldId id="257" r:id="rId3"/>
    <p:sldId id="266" r:id="rId4"/>
    <p:sldId id="268" r:id="rId5"/>
    <p:sldId id="264" r:id="rId6"/>
    <p:sldId id="269" r:id="rId7"/>
    <p:sldId id="270" r:id="rId8"/>
    <p:sldId id="271" r:id="rId9"/>
    <p:sldId id="273" r:id="rId10"/>
    <p:sldId id="272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94660"/>
  </p:normalViewPr>
  <p:slideViewPr>
    <p:cSldViewPr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8C82-A9E1-4276-ABA9-B33DB6E4C974}" type="datetimeFigureOut">
              <a:rPr lang="tr-TR" smtClean="0"/>
              <a:pPr/>
              <a:t>15.01.2019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48C7-4D59-4F9F-8DF1-B88103B7BD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4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AE342D3-ED73-4597-A5F9-15DADAF038D1}" type="datetime1">
              <a:rPr lang="tr-TR" smtClean="0"/>
              <a:pPr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202826C-212F-4612-ABBE-FC45A1562B6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INTERFACE DEVICE</a:t>
            </a:r>
            <a:br>
              <a:rPr lang="tr-T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POINTER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789040"/>
            <a:ext cx="6838528" cy="230425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Arzu KARATAŞ</a:t>
            </a:r>
          </a:p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Göktürk BİLGETÜK</a:t>
            </a:r>
          </a:p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Metehan Göksel KURTULAN</a:t>
            </a: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</a:p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Serdar TAŞEL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30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dirty="0"/>
            </a:br>
            <a:endParaRPr lang="tr-TR" dirty="0"/>
          </a:p>
          <a:p>
            <a:pPr marL="0" indent="0" algn="ctr">
              <a:buNone/>
            </a:pPr>
            <a:endParaRPr lang="tr-TR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3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tr-TR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202826C-212F-4612-ABBE-FC45A1562B62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71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7924800" cy="417646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Anaylsis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202826C-212F-4612-ABBE-FC45A1562B6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6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57200" y="1752600"/>
            <a:ext cx="8291264" cy="4373563"/>
          </a:xfrm>
        </p:spPr>
        <p:txBody>
          <a:bodyPr/>
          <a:lstStyle/>
          <a:p>
            <a:pPr marL="0" indent="0" algn="ctr">
              <a:buNone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Device: 3D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an API(Application Programming Interface) and hardware design of a 3D pointer device which is composed of multiple ultrasonic distance sensor connected to an Arduino device.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826C-212F-4612-ABBE-FC45A1562B62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870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7924800" cy="41764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ather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multiple ultrasonic distance sensors in real time by using Arduino.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omput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position of the pointer object.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ecogniz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gestures.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repar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package comprising an API.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in virtual 3D environment.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202826C-212F-4612-ABBE-FC45A1562B62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29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47248" cy="4373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study is to transfer the spatial data in real life to the computer in 3D and visualize it in various field. </a:t>
            </a:r>
            <a:endParaRPr lang="tr-TR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nstallation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sage areas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202826C-212F-4612-ABBE-FC45A1562B62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71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47248" cy="4373563"/>
          </a:xfrm>
        </p:spPr>
        <p:txBody>
          <a:bodyPr/>
          <a:lstStyle/>
          <a:p>
            <a:pPr marL="0" indent="0" algn="ctr">
              <a:buNone/>
            </a:pPr>
            <a:r>
              <a:rPr lang="tr-TR" sz="2000" dirty="0" err="1"/>
              <a:t>Trilateration</a:t>
            </a:r>
            <a:r>
              <a:rPr lang="tr-TR" sz="2000" dirty="0"/>
              <a:t> </a:t>
            </a:r>
            <a:r>
              <a:rPr lang="tr-TR" sz="2000" dirty="0" err="1"/>
              <a:t>Technique</a:t>
            </a:r>
            <a:endParaRPr lang="tr-TR" sz="2000" dirty="0"/>
          </a:p>
          <a:p>
            <a:pPr marL="0" indent="0" algn="ctr">
              <a:buNone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202826C-212F-4612-ABBE-FC45A1562B62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2050" name="Picture 2" descr="C:\Users\yasemin&amp;fatih\Desktop\WhatsApp Image 2019-01-14 at 23.11.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04" y="2924944"/>
            <a:ext cx="64008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2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endParaRPr lang="tr-TR" dirty="0">
              <a:cs typeface="Arial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Ultrasonic</a:t>
            </a:r>
            <a:r>
              <a:rPr lang="en-US" dirty="0"/>
              <a:t> Sensors</a:t>
            </a:r>
            <a:endParaRPr lang="en-US" dirty="0">
              <a:cs typeface="Arial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cs typeface="Arial"/>
              </a:rPr>
              <a:t>Trilateration</a:t>
            </a:r>
            <a:endParaRPr lang="tr-TR" sz="2000" dirty="0">
              <a:cs typeface="Arial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Arduino</a:t>
            </a:r>
            <a:endParaRPr lang="tr-TR" dirty="0">
              <a:cs typeface="Arial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Unity</a:t>
            </a:r>
            <a:endParaRPr lang="en-US" sz="2000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202826C-212F-4612-ABBE-FC45A1562B62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5" name="Picture 2" descr="C:\Users\yasemin&amp;fatih\Desktop\Yeni klasör\Flo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2547168" cy="472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3C8B01C-F3C2-453D-9BDC-808F8E3F6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91" y="3934551"/>
            <a:ext cx="2133509" cy="21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tr-T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373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companies have developed such devices to mainly use for virtual reality and entertainment. Haptic devices are also used in industry.</a:t>
            </a:r>
            <a:r>
              <a:rPr lang="tr-T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a cost efficient, easy-to-setup device will be designed which can be controlled by free hand.</a:t>
            </a:r>
            <a:endParaRPr lang="tr-T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3D applications interactively</a:t>
            </a:r>
            <a:r>
              <a:rPr lang="tr-T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maintenance</a:t>
            </a:r>
            <a:r>
              <a:rPr lang="tr-T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installation</a:t>
            </a:r>
            <a:r>
              <a:rPr lang="tr-T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desired sizes</a:t>
            </a:r>
            <a:r>
              <a:rPr lang="tr-T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</a:t>
            </a:r>
            <a:r>
              <a:rPr lang="tr-T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input</a:t>
            </a:r>
            <a:r>
              <a:rPr lang="tr-T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  <a:r>
              <a:rPr lang="tr-T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202826C-212F-4612-ABBE-FC45A1562B62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6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tr-T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373563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1. Othman, S. N. (2010). Node positioning in </a:t>
            </a:r>
            <a:r>
              <a:rPr lang="en-US" b="0" dirty="0" err="1"/>
              <a:t>zigbee</a:t>
            </a:r>
            <a:r>
              <a:rPr lang="en-US" b="0" dirty="0"/>
              <a:t> network using trilateration method based on the received signal strength indicator (RSSI). European Journal of Scientific Research, 46(1), 048-061. </a:t>
            </a:r>
          </a:p>
          <a:p>
            <a:r>
              <a:rPr lang="tr-TR" b="0" dirty="0"/>
              <a:t>2. </a:t>
            </a:r>
            <a:r>
              <a:rPr lang="tr-TR" b="0" dirty="0" err="1"/>
              <a:t>Bowman</a:t>
            </a:r>
            <a:r>
              <a:rPr lang="tr-TR" b="0" dirty="0"/>
              <a:t>, D., </a:t>
            </a:r>
            <a:r>
              <a:rPr lang="tr-TR" b="0" dirty="0" err="1"/>
              <a:t>Kruijff</a:t>
            </a:r>
            <a:r>
              <a:rPr lang="tr-TR" b="0" dirty="0"/>
              <a:t>, E., </a:t>
            </a:r>
            <a:r>
              <a:rPr lang="tr-TR" b="0" dirty="0" err="1"/>
              <a:t>LaViola</a:t>
            </a:r>
            <a:r>
              <a:rPr lang="tr-TR" b="0" dirty="0"/>
              <a:t> </a:t>
            </a:r>
            <a:r>
              <a:rPr lang="tr-TR" b="0" dirty="0" err="1"/>
              <a:t>Jr</a:t>
            </a:r>
            <a:r>
              <a:rPr lang="tr-TR" b="0" dirty="0"/>
              <a:t>, J. J., &amp; </a:t>
            </a:r>
            <a:r>
              <a:rPr lang="tr-TR" b="0" dirty="0" err="1"/>
              <a:t>Poupyrev</a:t>
            </a:r>
            <a:r>
              <a:rPr lang="tr-TR" b="0" dirty="0"/>
              <a:t>, I. P. (2004). 3D User </a:t>
            </a:r>
            <a:r>
              <a:rPr lang="tr-TR" b="0" dirty="0" err="1"/>
              <a:t>interfaces</a:t>
            </a:r>
            <a:r>
              <a:rPr lang="tr-TR" b="0" dirty="0"/>
              <a:t>: </a:t>
            </a:r>
            <a:r>
              <a:rPr lang="tr-TR" b="0" dirty="0" err="1"/>
              <a:t>theory</a:t>
            </a:r>
            <a:r>
              <a:rPr lang="tr-TR" b="0" dirty="0"/>
              <a:t> </a:t>
            </a:r>
            <a:r>
              <a:rPr lang="tr-TR" b="0" dirty="0" err="1"/>
              <a:t>and</a:t>
            </a:r>
            <a:r>
              <a:rPr lang="tr-TR" b="0" dirty="0"/>
              <a:t> </a:t>
            </a:r>
            <a:r>
              <a:rPr lang="tr-TR" b="0" dirty="0" err="1"/>
              <a:t>practice</a:t>
            </a:r>
            <a:r>
              <a:rPr lang="tr-TR" b="0" dirty="0"/>
              <a:t>, </a:t>
            </a:r>
            <a:r>
              <a:rPr lang="tr-TR" b="0" dirty="0" err="1"/>
              <a:t>CourseSmart</a:t>
            </a:r>
            <a:r>
              <a:rPr lang="tr-TR" b="0" dirty="0"/>
              <a:t> </a:t>
            </a:r>
            <a:r>
              <a:rPr lang="tr-TR" b="0" dirty="0" err="1"/>
              <a:t>eTextbook</a:t>
            </a:r>
            <a:r>
              <a:rPr lang="tr-TR" b="0" dirty="0"/>
              <a:t>. </a:t>
            </a:r>
            <a:r>
              <a:rPr lang="tr-TR" b="0" dirty="0" err="1"/>
              <a:t>Addison-Wesley</a:t>
            </a:r>
            <a:r>
              <a:rPr lang="tr-TR" b="0" dirty="0"/>
              <a:t>. </a:t>
            </a:r>
          </a:p>
          <a:p>
            <a:r>
              <a:rPr lang="tr-TR" b="0" dirty="0"/>
              <a:t>3. </a:t>
            </a:r>
            <a:r>
              <a:rPr lang="tr-TR" b="0" dirty="0" err="1"/>
              <a:t>Nishida</a:t>
            </a:r>
            <a:r>
              <a:rPr lang="tr-TR" b="0" dirty="0"/>
              <a:t>, Y., </a:t>
            </a:r>
            <a:r>
              <a:rPr lang="tr-TR" b="0" dirty="0" err="1"/>
              <a:t>Aizawa</a:t>
            </a:r>
            <a:r>
              <a:rPr lang="tr-TR" b="0" dirty="0"/>
              <a:t>, H., </a:t>
            </a:r>
            <a:r>
              <a:rPr lang="tr-TR" b="0" dirty="0" err="1"/>
              <a:t>Hori</a:t>
            </a:r>
            <a:r>
              <a:rPr lang="tr-TR" b="0" dirty="0"/>
              <a:t>, T., </a:t>
            </a:r>
            <a:r>
              <a:rPr lang="tr-TR" b="0" dirty="0" err="1"/>
              <a:t>Hoffman</a:t>
            </a:r>
            <a:r>
              <a:rPr lang="tr-TR" b="0" dirty="0"/>
              <a:t>, N. H., </a:t>
            </a:r>
            <a:r>
              <a:rPr lang="tr-TR" b="0" dirty="0" err="1"/>
              <a:t>Kanade</a:t>
            </a:r>
            <a:r>
              <a:rPr lang="tr-TR" b="0" dirty="0"/>
              <a:t>, T., &amp; </a:t>
            </a:r>
            <a:r>
              <a:rPr lang="tr-TR" b="0" dirty="0" err="1"/>
              <a:t>Kakikura</a:t>
            </a:r>
            <a:r>
              <a:rPr lang="tr-TR" b="0" dirty="0"/>
              <a:t>, M. (2003, </a:t>
            </a:r>
            <a:r>
              <a:rPr lang="tr-TR" b="0" dirty="0" err="1"/>
              <a:t>October</a:t>
            </a:r>
            <a:r>
              <a:rPr lang="tr-TR" b="0" dirty="0"/>
              <a:t>). 3D </a:t>
            </a:r>
            <a:r>
              <a:rPr lang="tr-TR" b="0" dirty="0" err="1"/>
              <a:t>ultrasonic</a:t>
            </a:r>
            <a:r>
              <a:rPr lang="tr-TR" b="0" dirty="0"/>
              <a:t> </a:t>
            </a:r>
            <a:r>
              <a:rPr lang="tr-TR" b="0" dirty="0" err="1"/>
              <a:t>tagging</a:t>
            </a:r>
            <a:r>
              <a:rPr lang="tr-TR" b="0" dirty="0"/>
              <a:t> </a:t>
            </a:r>
            <a:r>
              <a:rPr lang="tr-TR" b="0" dirty="0" err="1"/>
              <a:t>system</a:t>
            </a:r>
            <a:r>
              <a:rPr lang="tr-TR" b="0" dirty="0"/>
              <a:t> </a:t>
            </a:r>
            <a:r>
              <a:rPr lang="tr-TR" b="0" dirty="0" err="1"/>
              <a:t>for</a:t>
            </a:r>
            <a:r>
              <a:rPr lang="tr-TR" b="0" dirty="0"/>
              <a:t> </a:t>
            </a:r>
            <a:r>
              <a:rPr lang="tr-TR" b="0" dirty="0" err="1"/>
              <a:t>observing</a:t>
            </a:r>
            <a:r>
              <a:rPr lang="tr-TR" b="0" dirty="0"/>
              <a:t> </a:t>
            </a:r>
            <a:r>
              <a:rPr lang="tr-TR" b="0" dirty="0" err="1"/>
              <a:t>human</a:t>
            </a:r>
            <a:r>
              <a:rPr lang="tr-TR" b="0" dirty="0"/>
              <a:t> </a:t>
            </a:r>
            <a:r>
              <a:rPr lang="tr-TR" b="0" dirty="0" err="1"/>
              <a:t>activity</a:t>
            </a:r>
            <a:r>
              <a:rPr lang="tr-TR" b="0" dirty="0"/>
              <a:t>. </a:t>
            </a:r>
            <a:r>
              <a:rPr lang="tr-TR" b="0" dirty="0" err="1"/>
              <a:t>In</a:t>
            </a:r>
            <a:r>
              <a:rPr lang="tr-TR" b="0" dirty="0"/>
              <a:t> </a:t>
            </a:r>
            <a:r>
              <a:rPr lang="tr-TR" b="0" dirty="0" err="1"/>
              <a:t>Intelligent</a:t>
            </a:r>
            <a:r>
              <a:rPr lang="tr-TR" b="0" dirty="0"/>
              <a:t> </a:t>
            </a:r>
            <a:r>
              <a:rPr lang="tr-TR" b="0" dirty="0" err="1"/>
              <a:t>Robots</a:t>
            </a:r>
            <a:r>
              <a:rPr lang="tr-TR" b="0" dirty="0"/>
              <a:t> </a:t>
            </a:r>
            <a:r>
              <a:rPr lang="tr-TR" b="0" dirty="0" err="1"/>
              <a:t>and</a:t>
            </a:r>
            <a:r>
              <a:rPr lang="tr-TR" b="0" dirty="0"/>
              <a:t> </a:t>
            </a:r>
            <a:r>
              <a:rPr lang="tr-TR" b="0" dirty="0" err="1"/>
              <a:t>Systems</a:t>
            </a:r>
            <a:r>
              <a:rPr lang="tr-TR" b="0" dirty="0"/>
              <a:t>, 2003.(IROS 2003). </a:t>
            </a:r>
            <a:r>
              <a:rPr lang="tr-TR" b="0" dirty="0" err="1"/>
              <a:t>Proceedings</a:t>
            </a:r>
            <a:r>
              <a:rPr lang="tr-TR" b="0" dirty="0"/>
              <a:t>. 2003 IEEE/RSJ International Conference on (</a:t>
            </a:r>
            <a:r>
              <a:rPr lang="tr-TR" b="0" dirty="0" err="1"/>
              <a:t>Vol</a:t>
            </a:r>
            <a:r>
              <a:rPr lang="tr-TR" b="0" dirty="0"/>
              <a:t>. 1, </a:t>
            </a:r>
            <a:r>
              <a:rPr lang="tr-TR" b="0" dirty="0" err="1"/>
              <a:t>pp</a:t>
            </a:r>
            <a:r>
              <a:rPr lang="tr-TR" b="0" dirty="0"/>
              <a:t>. 785-791). IEEE. </a:t>
            </a:r>
          </a:p>
          <a:p>
            <a:r>
              <a:rPr lang="en-US" b="0" dirty="0"/>
              <a:t>4. </a:t>
            </a:r>
            <a:r>
              <a:rPr lang="en-US" b="0" dirty="0" err="1"/>
              <a:t>Hazas</a:t>
            </a:r>
            <a:r>
              <a:rPr lang="en-US" b="0" dirty="0"/>
              <a:t>, M., &amp; Hopper, A. (2006). Broadband ultrasonic location systems for improved indoor positioning. IEEE Transactions on mobile Computing, (5), 536-547. </a:t>
            </a:r>
          </a:p>
          <a:p>
            <a:r>
              <a:rPr lang="en-US" b="0" dirty="0"/>
              <a:t>5. </a:t>
            </a:r>
            <a:r>
              <a:rPr lang="en-US" b="0" dirty="0" err="1"/>
              <a:t>Manolakis</a:t>
            </a:r>
            <a:r>
              <a:rPr lang="en-US" b="0" dirty="0"/>
              <a:t>, D. E. (1996). Efficient solution and performance analysis of 3-D position estimation by trilateration. IEEE Transactions on Aerospace and Electronic systems, 32(4), 1239-1248. </a:t>
            </a:r>
          </a:p>
          <a:p>
            <a:pPr marL="0" indent="0">
              <a:buNone/>
            </a:pP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202826C-212F-4612-ABBE-FC45A1562B62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56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1095</TotalTime>
  <Words>482</Words>
  <Application>Microsoft Office PowerPoint</Application>
  <PresentationFormat>Ekran Gösterisi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Temel</vt:lpstr>
      <vt:lpstr>HUMAN INTERFACE DEVICE 3D POINTER</vt:lpstr>
      <vt:lpstr>CONTENTS</vt:lpstr>
      <vt:lpstr>DEFINITION</vt:lpstr>
      <vt:lpstr>PURPOSE</vt:lpstr>
      <vt:lpstr>PROBLEM</vt:lpstr>
      <vt:lpstr>ANALYSIS</vt:lpstr>
      <vt:lpstr>SOLUTION</vt:lpstr>
      <vt:lpstr>Result and ConclusIon</vt:lpstr>
      <vt:lpstr>References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Ugur</dc:creator>
  <cp:lastModifiedBy>Jarvis</cp:lastModifiedBy>
  <cp:revision>42</cp:revision>
  <dcterms:created xsi:type="dcterms:W3CDTF">2013-04-23T05:32:07Z</dcterms:created>
  <dcterms:modified xsi:type="dcterms:W3CDTF">2019-01-15T08:09:29Z</dcterms:modified>
</cp:coreProperties>
</file>