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58" r:id="rId6"/>
    <p:sldId id="261" r:id="rId7"/>
    <p:sldId id="262" r:id="rId8"/>
    <p:sldId id="263" r:id="rId9"/>
    <p:sldId id="266" r:id="rId10"/>
    <p:sldId id="267" r:id="rId11"/>
    <p:sldId id="273" r:id="rId12"/>
    <p:sldId id="265" r:id="rId13"/>
    <p:sldId id="274" r:id="rId14"/>
    <p:sldId id="271" r:id="rId15"/>
    <p:sldId id="272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000000"/>
          </p15:clr>
        </p15:guide>
        <p15:guide id="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4C157D-D14C-4027-863D-0D3E707DFF02}">
  <a:tblStyle styleId="{DD4C157D-D14C-4027-863D-0D3E707DF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671dccf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671dccf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c671dccf1_1_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f2d4f81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f2d4f81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4af2d4f81c_0_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66054b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c66054b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67e0af3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67e0af3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g4c67e0af3e_0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aUnvP357KM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aUnvP357KM?feature=oembed" TargetMode="Externa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-faq.com/automatic-number-plate-recogni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orbes.com/sites/bernardmarr/2018/10/01/what-is-deep-learning-ai-a-simple-guide-with-8-practical-exampl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257300" y="2689750"/>
            <a:ext cx="66294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tr-TR" sz="2400" b="1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Mert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Yumuşak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tr-TR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201411071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Mert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Sert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201411052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Bengisu </a:t>
            </a: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Şeyma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Aydoğdu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   201411008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Rüştü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Kaan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Varlı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                   201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i="0" u="none" strike="noStrike" cap="none" dirty="0">
                <a:latin typeface="Calibri"/>
                <a:ea typeface="Calibri"/>
                <a:cs typeface="Calibri"/>
                <a:sym typeface="Calibri"/>
              </a:rPr>
              <a:t>11064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Advisors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tr-TR" sz="2400" b="1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Prof. Dr.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Erdoğan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DOĞDU 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Assoc. Prof. Dr. Reza ZARE HASSANPOUR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14400" y="747725"/>
            <a:ext cx="7324500" cy="18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accent4"/>
                </a:solidFill>
              </a:rPr>
              <a:t>License</a:t>
            </a:r>
            <a:r>
              <a:rPr lang="en-US" sz="36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Plate Recognition Using Deep Learning</a:t>
            </a:r>
            <a:endParaRPr sz="3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BA6A5CE-2BC5-49C3-82AD-A08324F3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88" y="1849956"/>
            <a:ext cx="6536038" cy="3630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737438-B80E-4FC6-B7CE-17D14979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BD89ACE-6E01-4CBC-B810-F66A4BB6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3" y="1417637"/>
            <a:ext cx="4051693" cy="50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7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2"/>
          <p:cNvGraphicFramePr/>
          <p:nvPr>
            <p:extLst>
              <p:ext uri="{D42A27DB-BD31-4B8C-83A1-F6EECF244321}">
                <p14:modId xmlns:p14="http://schemas.microsoft.com/office/powerpoint/2010/main" val="314107519"/>
              </p:ext>
            </p:extLst>
          </p:nvPr>
        </p:nvGraphicFramePr>
        <p:xfrm>
          <a:off x="672750" y="1592212"/>
          <a:ext cx="7798500" cy="4491330"/>
        </p:xfrm>
        <a:graphic>
          <a:graphicData uri="http://schemas.openxmlformats.org/drawingml/2006/table">
            <a:tbl>
              <a:tblPr>
                <a:noFill/>
                <a:tableStyleId>{DD4C157D-D14C-4027-863D-0D3E707DFF02}</a:tableStyleId>
              </a:tblPr>
              <a:tblGrid>
                <a:gridCol w="380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LICENCE PLATE RECOGNITION USING IMAGE PROCESSING</a:t>
                      </a:r>
                      <a:endParaRPr sz="2400" b="1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/>
                        <a:t>PLATE RECOGNITION USING DEEP LEARNING </a:t>
                      </a:r>
                      <a:endParaRPr sz="2400" b="1" dirty="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noProof="0" dirty="0"/>
                        <a:t>Lower</a:t>
                      </a:r>
                      <a:r>
                        <a:rPr lang="en-US" sz="2400" dirty="0"/>
                        <a:t> CPU cost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noProof="0" dirty="0"/>
                        <a:t>Higher</a:t>
                      </a:r>
                      <a:r>
                        <a:rPr lang="en-US" sz="2400" dirty="0"/>
                        <a:t> CPU cost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noProof="0" dirty="0">
                          <a:solidFill>
                            <a:schemeClr val="dk1"/>
                          </a:solidFill>
                        </a:rPr>
                        <a:t>Faster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noProof="0" dirty="0"/>
                        <a:t>Slower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noProof="0" dirty="0"/>
                        <a:t>Higher</a:t>
                      </a:r>
                      <a:r>
                        <a:rPr lang="en-US" sz="2400" dirty="0"/>
                        <a:t> Accuracy Rate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noProof="0" dirty="0"/>
                        <a:t>Lower</a:t>
                      </a:r>
                      <a:r>
                        <a:rPr lang="en-US" sz="2400" dirty="0"/>
                        <a:t> Accuracy Rate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Static solutions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Learning Solutions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190;p26">
            <a:extLst>
              <a:ext uri="{FF2B5EF4-FFF2-40B4-BE49-F238E27FC236}">
                <a16:creationId xmlns:a16="http://schemas.microsoft.com/office/drawing/2014/main" id="{C816B1A6-3D06-4925-A873-FF3C28E97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E49767-DC2E-4BD5-98BD-8D21653B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Demo</a:t>
            </a:r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F0D250-3F6A-421A-9A71-5CEEADCBB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https://youtu.be/YaUnvP357KM</a:t>
            </a:r>
            <a:endParaRPr lang="en-US" dirty="0"/>
          </a:p>
        </p:txBody>
      </p:sp>
      <p:pic>
        <p:nvPicPr>
          <p:cNvPr id="5" name="Çevrimiçi Medya 4" title="License Plate Recognition Using Deep Learning">
            <a:hlinkClick r:id="" action="ppaction://media"/>
            <a:extLst>
              <a:ext uri="{FF2B5EF4-FFF2-40B4-BE49-F238E27FC236}">
                <a16:creationId xmlns:a16="http://schemas.microsoft.com/office/drawing/2014/main" id="{892F39CF-501E-44FB-9864-92626DFB94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597" y="1600200"/>
            <a:ext cx="8593584" cy="46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Acknowledgement </a:t>
            </a:r>
            <a:endParaRPr dirty="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Prof. Dr. Erdoğan DOĞDU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333333"/>
                </a:solidFill>
              </a:rPr>
              <a:t>Assoc. Prof. Dr. Reza ZARE HASSANPOUR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85715B4-7AB9-4520-BB56-F3C22AD1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915"/>
            <a:ext cx="9154185" cy="51581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417625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81000">
              <a:buSzPts val="2400"/>
            </a:pPr>
            <a:r>
              <a:rPr lang="en-US" sz="2400" dirty="0"/>
              <a:t>In collaboration with</a:t>
            </a:r>
            <a:endParaRPr lang="tr-TR" sz="2400" dirty="0"/>
          </a:p>
          <a:p>
            <a:pPr lvl="0" indent="-381000">
              <a:buSzPts val="2400"/>
            </a:pPr>
            <a:r>
              <a:rPr lang="tr-TR" sz="2400" dirty="0"/>
              <a:t>TÜBİTAK</a:t>
            </a: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License Plate Recognition</a:t>
            </a:r>
            <a:endParaRPr lang="tr-TR" sz="2400" dirty="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tr-TR" sz="2400" dirty="0"/>
              <a:t>Problem</a:t>
            </a: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tr-TR" sz="2400" dirty="0"/>
              <a:t>Solution</a:t>
            </a:r>
          </a:p>
          <a:p>
            <a:pPr lvl="0" indent="-381000">
              <a:buSzPts val="2400"/>
            </a:pPr>
            <a:r>
              <a:rPr lang="en-US" sz="2400" dirty="0"/>
              <a:t>Technology Used</a:t>
            </a:r>
            <a:endParaRPr lang="tr-TR" sz="2400" dirty="0"/>
          </a:p>
          <a:p>
            <a:pPr lvl="0" indent="-381000">
              <a:buSzPts val="2400"/>
            </a:pPr>
            <a:r>
              <a:rPr lang="en-US" sz="2400" dirty="0"/>
              <a:t>Potential Risk</a:t>
            </a:r>
            <a:endParaRPr lang="tr-TR" sz="2400" dirty="0"/>
          </a:p>
          <a:p>
            <a:pPr lvl="0" indent="-381000">
              <a:buSzPts val="2400"/>
            </a:pPr>
            <a:r>
              <a:rPr lang="en-US" sz="2400" dirty="0"/>
              <a:t>Application</a:t>
            </a:r>
            <a:endParaRPr lang="tr-TR" sz="2400" dirty="0"/>
          </a:p>
          <a:p>
            <a:pPr lvl="0" indent="-381000">
              <a:buSzPts val="2400"/>
            </a:pPr>
            <a:r>
              <a:rPr lang="en-US" sz="2400" dirty="0"/>
              <a:t>Result</a:t>
            </a:r>
          </a:p>
          <a:p>
            <a:pPr lvl="0" indent="-381000">
              <a:buSzPts val="2400"/>
            </a:pPr>
            <a:r>
              <a:rPr lang="tr-TR" sz="2400" dirty="0"/>
              <a:t>Demo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 collaboration with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319" y="1923129"/>
            <a:ext cx="4331362" cy="333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/>
              <a:t>Ü</a:t>
            </a: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BİTAK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457200" y="1320925"/>
            <a:ext cx="8229600" cy="26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dirty="0"/>
              <a:t>2209/B Industry Oriented Graduate Thesis Support</a:t>
            </a:r>
            <a:endParaRPr sz="2800" dirty="0"/>
          </a:p>
          <a:p>
            <a:pPr marL="342900" marR="0" lvl="0" indent="-1397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dirty="0"/>
              <a:t>(2209/B Sanayi </a:t>
            </a:r>
            <a:r>
              <a:rPr lang="en-US" sz="2800" dirty="0" err="1"/>
              <a:t>Odaklı</a:t>
            </a:r>
            <a:r>
              <a:rPr lang="en-US" sz="2800" dirty="0"/>
              <a:t> </a:t>
            </a:r>
            <a:r>
              <a:rPr lang="en-US" sz="2800" dirty="0" err="1"/>
              <a:t>Lisans</a:t>
            </a:r>
            <a:r>
              <a:rPr lang="en-US" sz="2800" dirty="0"/>
              <a:t> </a:t>
            </a:r>
            <a:r>
              <a:rPr lang="en-US" sz="2800" dirty="0" err="1"/>
              <a:t>Bitirme</a:t>
            </a:r>
            <a:r>
              <a:rPr lang="en-US" sz="2800" dirty="0"/>
              <a:t> </a:t>
            </a:r>
            <a:r>
              <a:rPr lang="en-US" sz="2800" dirty="0" err="1"/>
              <a:t>Tezi</a:t>
            </a:r>
            <a:r>
              <a:rPr lang="en-US" sz="2800" dirty="0"/>
              <a:t> </a:t>
            </a:r>
            <a:r>
              <a:rPr lang="en-US" sz="2800" dirty="0" err="1"/>
              <a:t>Destekleme</a:t>
            </a:r>
            <a:r>
              <a:rPr lang="en-US" sz="2800" dirty="0"/>
              <a:t> </a:t>
            </a:r>
            <a:r>
              <a:rPr lang="en-US" sz="2800" dirty="0" err="1"/>
              <a:t>Programı</a:t>
            </a:r>
            <a:r>
              <a:rPr lang="en-US" sz="2800" dirty="0"/>
              <a:t>) (</a:t>
            </a:r>
            <a:r>
              <a:rPr lang="tr-TR" sz="2800" dirty="0" err="1"/>
              <a:t>Approved</a:t>
            </a:r>
            <a:r>
              <a:rPr lang="en-US" sz="2800" dirty="0"/>
              <a:t> on </a:t>
            </a:r>
            <a:r>
              <a:rPr lang="tr-TR" sz="2800" dirty="0" err="1"/>
              <a:t>March</a:t>
            </a:r>
            <a:r>
              <a:rPr lang="en-US" sz="2800" dirty="0"/>
              <a:t> 201</a:t>
            </a:r>
            <a:r>
              <a:rPr lang="tr-TR" sz="2800" dirty="0"/>
              <a:t>9</a:t>
            </a:r>
            <a:r>
              <a:rPr lang="en-US" sz="2800" dirty="0"/>
              <a:t>)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73" y="4093325"/>
            <a:ext cx="38373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600" y="3881250"/>
            <a:ext cx="25527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3200"/>
              <a:buFont typeface="Arial"/>
              <a:buNone/>
            </a:pPr>
            <a:r>
              <a:rPr lang="en-US" i="0" u="none" dirty="0">
                <a:solidFill>
                  <a:srgbClr val="000000"/>
                </a:solidFill>
              </a:rPr>
              <a:t>License Plate Recognition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22168" y="5788057"/>
            <a:ext cx="7362335" cy="7070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200" dirty="0">
                <a:solidFill>
                  <a:srgbClr val="000000"/>
                </a:solidFill>
              </a:rPr>
              <a:t>Source: </a:t>
            </a:r>
            <a:r>
              <a:rPr lang="en-US" sz="1200" dirty="0" err="1">
                <a:solidFill>
                  <a:srgbClr val="000000"/>
                </a:solidFill>
              </a:rPr>
              <a:t>Lichkanenko</a:t>
            </a:r>
            <a:r>
              <a:rPr lang="en-US" sz="1200" dirty="0">
                <a:solidFill>
                  <a:srgbClr val="000000"/>
                </a:solidFill>
              </a:rPr>
              <a:t>, I.. G.(2009). Research of methods and search for an efficient algorithm for the problem of vehicles license plates recognition.</a:t>
            </a:r>
          </a:p>
          <a:p>
            <a:pPr marL="0" lvl="0" indent="0">
              <a:spcBef>
                <a:spcPts val="0"/>
              </a:spcBef>
              <a:buSzPts val="1100"/>
              <a:buNone/>
            </a:pP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http://www.tech-faq.com/automatic-number-plate-recognition.html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79078D-E836-45A1-BC82-EF7C0D25C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23" y="1417637"/>
            <a:ext cx="8804635" cy="41918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tr-TR" dirty="0"/>
              <a:t>Problem</a:t>
            </a:r>
            <a:endParaRPr dirty="0"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l="709" r="719"/>
          <a:stretch/>
        </p:blipFill>
        <p:spPr>
          <a:xfrm>
            <a:off x="1731275" y="1696825"/>
            <a:ext cx="5705845" cy="416752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531300" y="4026575"/>
            <a:ext cx="2501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Plate location detection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6075800" y="5204150"/>
            <a:ext cx="25011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recognition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772425" y="4689350"/>
            <a:ext cx="13212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Solution</a:t>
            </a:r>
            <a:endParaRPr dirty="0"/>
          </a:p>
        </p:txBody>
      </p:sp>
      <p:pic>
        <p:nvPicPr>
          <p:cNvPr id="3" name="Resim 2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C88A5D5D-4ED8-49AB-9D2B-CFF2F31A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33" y="1257778"/>
            <a:ext cx="6865533" cy="4562719"/>
          </a:xfrm>
          <a:prstGeom prst="rect">
            <a:avLst/>
          </a:prstGeom>
        </p:spPr>
      </p:pic>
      <p:sp>
        <p:nvSpPr>
          <p:cNvPr id="16" name="Google Shape;178;p24">
            <a:extLst>
              <a:ext uri="{FF2B5EF4-FFF2-40B4-BE49-F238E27FC236}">
                <a16:creationId xmlns:a16="http://schemas.microsoft.com/office/drawing/2014/main" id="{77777B7C-A2F8-4947-9848-1717B6529372}"/>
              </a:ext>
            </a:extLst>
          </p:cNvPr>
          <p:cNvSpPr txBox="1"/>
          <p:nvPr/>
        </p:nvSpPr>
        <p:spPr>
          <a:xfrm>
            <a:off x="262799" y="5972263"/>
            <a:ext cx="86184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tr-T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(201</a:t>
            </a:r>
            <a:r>
              <a:rPr lang="tr-T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What Is Deep Learning AI? A Simple Guide With 8 Practical Examples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https://www.forbes.com/sites/bernardmarr/2018/10/01/what-is-deep-learning-ai-a-simple-guide-with-8-practical-examples/</a:t>
            </a:r>
            <a:b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Technology Used</a:t>
            </a: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Python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Tensorflow</a:t>
            </a:r>
            <a:endParaRPr lang="en-US"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Flask 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Angular.js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0F4532-53C9-47B0-948D-0C2CAE7C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78" y="5173838"/>
            <a:ext cx="1610867" cy="1003956"/>
          </a:xfrm>
          <a:prstGeom prst="rect">
            <a:avLst/>
          </a:prstGeom>
        </p:spPr>
      </p:pic>
      <p:pic>
        <p:nvPicPr>
          <p:cNvPr id="7" name="Resim 6" descr="işaret, açık hava, metin içeren bir resim&#10;&#10;Açıklama otomatik olarak oluşturuldu">
            <a:extLst>
              <a:ext uri="{FF2B5EF4-FFF2-40B4-BE49-F238E27FC236}">
                <a16:creationId xmlns:a16="http://schemas.microsoft.com/office/drawing/2014/main" id="{71BF8E56-1ACF-4584-9570-C0226D702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710" y="5164519"/>
            <a:ext cx="831224" cy="8312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5DFAE96-0733-43B1-BB73-58806B653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119" y="4938908"/>
            <a:ext cx="2279904" cy="128244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F0BAE67-A918-4C97-96B2-F0DA77E7B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02" y="5257800"/>
            <a:ext cx="2279904" cy="644663"/>
          </a:xfrm>
          <a:prstGeom prst="rect">
            <a:avLst/>
          </a:prstGeom>
        </p:spPr>
      </p:pic>
      <p:pic>
        <p:nvPicPr>
          <p:cNvPr id="3" name="Resim 2" descr="küçük resim içeren bir resim&#10;&#10;Açıklama otomatik olarak oluşturuldu">
            <a:extLst>
              <a:ext uri="{FF2B5EF4-FFF2-40B4-BE49-F238E27FC236}">
                <a16:creationId xmlns:a16="http://schemas.microsoft.com/office/drawing/2014/main" id="{09CA9835-65C1-4506-975F-12B84B432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4859" y="5337208"/>
            <a:ext cx="1610867" cy="4674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Potential 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 dirty="0"/>
          </a:p>
        </p:txBody>
      </p:sp>
      <p:graphicFrame>
        <p:nvGraphicFramePr>
          <p:cNvPr id="171" name="Google Shape;171;p23"/>
          <p:cNvGraphicFramePr/>
          <p:nvPr>
            <p:extLst>
              <p:ext uri="{D42A27DB-BD31-4B8C-83A1-F6EECF244321}">
                <p14:modId xmlns:p14="http://schemas.microsoft.com/office/powerpoint/2010/main" val="827826933"/>
              </p:ext>
            </p:extLst>
          </p:nvPr>
        </p:nvGraphicFramePr>
        <p:xfrm>
          <a:off x="-25" y="1765647"/>
          <a:ext cx="9144025" cy="3326706"/>
        </p:xfrm>
        <a:graphic>
          <a:graphicData uri="http://schemas.openxmlformats.org/drawingml/2006/table">
            <a:tbl>
              <a:tblPr>
                <a:noFill/>
                <a:tableStyleId>{DD4C157D-D14C-4027-863D-0D3E707DFF02}</a:tableStyleId>
              </a:tblPr>
              <a:tblGrid>
                <a:gridCol w="161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Risk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Precautions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Potential Impact 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Plan B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Priority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Problem in vehicle or plate detection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 algorithms.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System can not  find plate.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 image again.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Blurred, dark images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Upload correctly focused and illuminated images.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Characters can not read.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Apply image processing.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Wrong character 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detection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Extend data set.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Inaccurate character recognition.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Process image again.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High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E0E2CCE-E94C-42BD-AC14-AAFBDB818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46338"/>
              </p:ext>
            </p:extLst>
          </p:nvPr>
        </p:nvGraphicFramePr>
        <p:xfrm>
          <a:off x="-26" y="5092353"/>
          <a:ext cx="9144024" cy="1036290"/>
        </p:xfrm>
        <a:graphic>
          <a:graphicData uri="http://schemas.openxmlformats.org/drawingml/2006/table">
            <a:tbl>
              <a:tblPr>
                <a:noFill/>
                <a:tableStyleId>{DD4C157D-D14C-4027-863D-0D3E707DFF02}</a:tableStyleId>
              </a:tblPr>
              <a:tblGrid>
                <a:gridCol w="1621562">
                  <a:extLst>
                    <a:ext uri="{9D8B030D-6E8A-4147-A177-3AD203B41FA5}">
                      <a16:colId xmlns:a16="http://schemas.microsoft.com/office/drawing/2014/main" val="2233969579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319393124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611022094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4261468320"/>
                    </a:ext>
                  </a:extLst>
                </a:gridCol>
                <a:gridCol w="1975102">
                  <a:extLst>
                    <a:ext uri="{9D8B030D-6E8A-4147-A177-3AD203B41FA5}">
                      <a16:colId xmlns:a16="http://schemas.microsoft.com/office/drawing/2014/main" val="3434963937"/>
                    </a:ext>
                  </a:extLst>
                </a:gridCol>
              </a:tblGrid>
              <a:tr h="8573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/>
                        <a:t>CPU </a:t>
                      </a:r>
                      <a:r>
                        <a:rPr lang="en-US" noProof="0" dirty="0"/>
                        <a:t>overheating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/>
                        <a:t>Train </a:t>
                      </a:r>
                      <a:r>
                        <a:rPr lang="en-US" noProof="0" dirty="0"/>
                        <a:t>dataset</a:t>
                      </a:r>
                      <a:r>
                        <a:rPr lang="tr-TR" dirty="0"/>
                        <a:t> in </a:t>
                      </a:r>
                      <a:r>
                        <a:rPr lang="en-US" noProof="0" dirty="0"/>
                        <a:t>smaller</a:t>
                      </a:r>
                      <a:r>
                        <a:rPr lang="tr-TR" dirty="0"/>
                        <a:t> </a:t>
                      </a:r>
                      <a:r>
                        <a:rPr lang="en-US" noProof="0" dirty="0"/>
                        <a:t>chunks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/>
                        <a:t>Damaging</a:t>
                      </a:r>
                      <a:r>
                        <a:rPr lang="tr-TR" dirty="0"/>
                        <a:t> </a:t>
                      </a:r>
                      <a:r>
                        <a:rPr lang="en-US" noProof="0" dirty="0"/>
                        <a:t>the</a:t>
                      </a:r>
                      <a:r>
                        <a:rPr lang="tr-TR" dirty="0"/>
                        <a:t> CPU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noProof="0" dirty="0">
                          <a:solidFill>
                            <a:schemeClr val="dk1"/>
                          </a:solidFill>
                        </a:rPr>
                        <a:t>Use Intel </a:t>
                      </a:r>
                      <a:r>
                        <a:rPr lang="en-US" noProof="0" dirty="0" err="1">
                          <a:solidFill>
                            <a:schemeClr val="dk1"/>
                          </a:solidFill>
                        </a:rPr>
                        <a:t>Movidius</a:t>
                      </a:r>
                      <a:r>
                        <a:rPr lang="en-US" noProof="0" dirty="0">
                          <a:solidFill>
                            <a:schemeClr val="dk1"/>
                          </a:solidFill>
                        </a:rPr>
                        <a:t> or upgrade CPU cooling hardware</a:t>
                      </a:r>
                      <a:endParaRPr lang="en-US" noProof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High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935955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330</Words>
  <Application>Microsoft Office PowerPoint</Application>
  <PresentationFormat>Ekran Gösterisi (4:3)</PresentationFormat>
  <Paragraphs>92</Paragraphs>
  <Slides>15</Slides>
  <Notes>13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Sunusu</vt:lpstr>
      <vt:lpstr>Outline</vt:lpstr>
      <vt:lpstr>In collaboration with</vt:lpstr>
      <vt:lpstr>TÜBİTAK</vt:lpstr>
      <vt:lpstr>License Plate Recognition</vt:lpstr>
      <vt:lpstr>Problem</vt:lpstr>
      <vt:lpstr>Solution</vt:lpstr>
      <vt:lpstr>Technology Used</vt:lpstr>
      <vt:lpstr>Potential Risk</vt:lpstr>
      <vt:lpstr>Application</vt:lpstr>
      <vt:lpstr>Application</vt:lpstr>
      <vt:lpstr>Result</vt:lpstr>
      <vt:lpstr>Demo</vt:lpstr>
      <vt:lpstr>Acknowledgement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Mert Yumuşak</cp:lastModifiedBy>
  <cp:revision>16</cp:revision>
  <dcterms:modified xsi:type="dcterms:W3CDTF">2019-06-11T01:06:20Z</dcterms:modified>
</cp:coreProperties>
</file>