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412" y="-1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emf"/><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37" name="CustomShape 1"/>
          <p:cNvSpPr/>
          <p:nvPr/>
        </p:nvSpPr>
        <p:spPr>
          <a:xfrm>
            <a:off x="360000" y="360000"/>
            <a:ext cx="14400000" cy="3240000"/>
          </a:xfrm>
          <a:prstGeom prst="rect">
            <a:avLst/>
          </a:prstGeom>
          <a:solidFill>
            <a:srgbClr val="E6E6E6"/>
          </a:solidFill>
          <a:ln>
            <a:solidFill>
              <a:srgbClr val="C5000B"/>
            </a:solidFill>
          </a:ln>
        </p:spPr>
        <p:txBody>
          <a:bodyPr wrap="none" lIns="90000" tIns="45000" rIns="90000" bIns="45000" anchor="ctr"/>
          <a:lstStyle/>
          <a:p>
            <a:pPr algn="ctr"/>
            <a:r>
              <a:rPr lang="tr-TR" sz="3200" b="1" dirty="0">
                <a:solidFill>
                  <a:srgbClr val="C5000B"/>
                </a:solidFill>
                <a:latin typeface="Ubuntu"/>
              </a:rPr>
              <a:t>LICENSE PLATE RECOGNITION USING DEEP LEARNING</a:t>
            </a:r>
            <a:endParaRPr sz="3200" dirty="0"/>
          </a:p>
          <a:p>
            <a:pPr algn="ctr"/>
            <a:endParaRPr dirty="0"/>
          </a:p>
          <a:p>
            <a:pPr algn="ctr"/>
            <a:r>
              <a:rPr lang="tr-TR" sz="2000" dirty="0">
                <a:latin typeface="Ubuntu"/>
              </a:rPr>
              <a:t>Mert Yumuşak </a:t>
            </a:r>
            <a:r>
              <a:rPr lang="en-US" sz="2000" dirty="0">
                <a:latin typeface="Ubuntu"/>
              </a:rPr>
              <a:t>– </a:t>
            </a:r>
            <a:r>
              <a:rPr lang="tr-TR" sz="2000" dirty="0">
                <a:latin typeface="Ubuntu"/>
              </a:rPr>
              <a:t>R. Kaan Varlı </a:t>
            </a:r>
            <a:r>
              <a:rPr lang="en-US" sz="2000" dirty="0">
                <a:latin typeface="Ubuntu"/>
              </a:rPr>
              <a:t>–</a:t>
            </a:r>
            <a:r>
              <a:rPr lang="tr-TR" sz="2000" dirty="0">
                <a:latin typeface="Ubuntu"/>
              </a:rPr>
              <a:t> Bengisu Şeyma Aydoğdu </a:t>
            </a:r>
            <a:r>
              <a:rPr lang="en-US" sz="2000" dirty="0">
                <a:latin typeface="Ubuntu"/>
              </a:rPr>
              <a:t>–</a:t>
            </a:r>
            <a:r>
              <a:rPr lang="tr-TR" sz="2000" dirty="0">
                <a:latin typeface="Ubuntu"/>
              </a:rPr>
              <a:t> Mert Sert</a:t>
            </a:r>
            <a:endParaRPr sz="2000" dirty="0"/>
          </a:p>
          <a:p>
            <a:pPr algn="ctr"/>
            <a:r>
              <a:rPr lang="en-US" sz="2000" dirty="0">
                <a:latin typeface="Ubuntu"/>
              </a:rPr>
              <a:t>Prof. Dr. </a:t>
            </a:r>
            <a:r>
              <a:rPr lang="en-US" sz="2000" dirty="0" err="1">
                <a:latin typeface="Ubuntu"/>
              </a:rPr>
              <a:t>Erdoğan</a:t>
            </a:r>
            <a:r>
              <a:rPr lang="en-US" sz="2000" dirty="0">
                <a:latin typeface="Ubuntu"/>
              </a:rPr>
              <a:t> </a:t>
            </a:r>
            <a:r>
              <a:rPr lang="en-US" sz="2000" dirty="0" err="1">
                <a:latin typeface="Ubuntu"/>
              </a:rPr>
              <a:t>Doğdu</a:t>
            </a:r>
            <a:endParaRPr lang="tr-TR" sz="2000" dirty="0">
              <a:latin typeface="Ubuntu"/>
            </a:endParaRPr>
          </a:p>
          <a:p>
            <a:pPr algn="ctr"/>
            <a:r>
              <a:rPr lang="en-US" sz="2000" dirty="0" err="1">
                <a:latin typeface="Ubuntu"/>
              </a:rPr>
              <a:t>Doç</a:t>
            </a:r>
            <a:r>
              <a:rPr lang="en-US" sz="2000" dirty="0">
                <a:latin typeface="Ubuntu"/>
              </a:rPr>
              <a:t>. Dr. Reza </a:t>
            </a:r>
            <a:r>
              <a:rPr lang="en-US" sz="2000" dirty="0" err="1">
                <a:latin typeface="Ubuntu"/>
              </a:rPr>
              <a:t>Hassanpour</a:t>
            </a:r>
            <a:endParaRPr sz="2000" dirty="0"/>
          </a:p>
          <a:p>
            <a:pPr algn="ctr"/>
            <a:r>
              <a:rPr lang="en-US" sz="3000" b="1" dirty="0" err="1">
                <a:solidFill>
                  <a:srgbClr val="C5000B"/>
                </a:solidFill>
                <a:latin typeface="Ubuntu"/>
              </a:rPr>
              <a:t>Çankaya</a:t>
            </a:r>
            <a:r>
              <a:rPr lang="en-US" sz="3000" b="1" dirty="0">
                <a:solidFill>
                  <a:srgbClr val="C5000B"/>
                </a:solidFill>
                <a:latin typeface="Ubuntu"/>
              </a:rPr>
              <a:t> University, Department of Computer Engineering</a:t>
            </a:r>
            <a:endParaRPr dirty="0"/>
          </a:p>
        </p:txBody>
      </p:sp>
      <p:pic>
        <p:nvPicPr>
          <p:cNvPr id="38" name="Resim 37"/>
          <p:cNvPicPr/>
          <p:nvPr/>
        </p:nvPicPr>
        <p:blipFill>
          <a:blip r:embed="rId2"/>
          <a:stretch>
            <a:fillRect/>
          </a:stretch>
        </p:blipFill>
        <p:spPr>
          <a:xfrm>
            <a:off x="576000" y="576000"/>
            <a:ext cx="2160000" cy="2160000"/>
          </a:xfrm>
          <a:prstGeom prst="rect">
            <a:avLst/>
          </a:prstGeom>
        </p:spPr>
      </p:pic>
      <p:pic>
        <p:nvPicPr>
          <p:cNvPr id="39" name="Resim 38"/>
          <p:cNvPicPr/>
          <p:nvPr/>
        </p:nvPicPr>
        <p:blipFill>
          <a:blip r:embed="rId3"/>
          <a:stretch>
            <a:fillRect/>
          </a:stretch>
        </p:blipFill>
        <p:spPr>
          <a:xfrm>
            <a:off x="12384000" y="576000"/>
            <a:ext cx="2160000" cy="2160000"/>
          </a:xfrm>
          <a:prstGeom prst="rect">
            <a:avLst/>
          </a:prstGeom>
        </p:spPr>
      </p:pic>
      <p:sp>
        <p:nvSpPr>
          <p:cNvPr id="40" name="CustomShape 2"/>
          <p:cNvSpPr/>
          <p:nvPr/>
        </p:nvSpPr>
        <p:spPr>
          <a:xfrm>
            <a:off x="360000" y="3960000"/>
            <a:ext cx="4572000" cy="3493745"/>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Abstract</a:t>
            </a:r>
            <a:endParaRPr dirty="0">
              <a:latin typeface="Ubuntu"/>
            </a:endParaRPr>
          </a:p>
          <a:p>
            <a:r>
              <a:rPr lang="tr-TR" sz="1400" dirty="0" err="1">
                <a:latin typeface="Ubuntu"/>
              </a:rPr>
              <a:t>Plate</a:t>
            </a:r>
            <a:r>
              <a:rPr lang="tr-TR" sz="1400" dirty="0">
                <a:latin typeface="Ubuntu"/>
              </a:rPr>
              <a:t> </a:t>
            </a:r>
            <a:r>
              <a:rPr lang="tr-TR" sz="1400" dirty="0" err="1">
                <a:latin typeface="Ubuntu"/>
              </a:rPr>
              <a:t>recognition</a:t>
            </a:r>
            <a:r>
              <a:rPr lang="tr-TR" sz="1400" dirty="0">
                <a:latin typeface="Ubuntu"/>
              </a:rPr>
              <a:t> </a:t>
            </a:r>
            <a:r>
              <a:rPr lang="tr-TR" sz="1400" dirty="0" err="1">
                <a:latin typeface="Ubuntu"/>
              </a:rPr>
              <a:t>systems</a:t>
            </a:r>
            <a:r>
              <a:rPr lang="tr-TR" sz="1400" dirty="0">
                <a:latin typeface="Ubuntu"/>
              </a:rPr>
              <a:t> </a:t>
            </a:r>
            <a:r>
              <a:rPr lang="tr-TR" sz="1400" dirty="0" err="1">
                <a:latin typeface="Ubuntu"/>
              </a:rPr>
              <a:t>are</a:t>
            </a:r>
            <a:r>
              <a:rPr lang="tr-TR" sz="1400" dirty="0">
                <a:latin typeface="Ubuntu"/>
              </a:rPr>
              <a:t> </a:t>
            </a:r>
            <a:r>
              <a:rPr lang="tr-TR" sz="1400" dirty="0" err="1">
                <a:latin typeface="Ubuntu"/>
              </a:rPr>
              <a:t>widely</a:t>
            </a:r>
            <a:r>
              <a:rPr lang="tr-TR" sz="1400" dirty="0">
                <a:latin typeface="Ubuntu"/>
              </a:rPr>
              <a:t> </a:t>
            </a:r>
            <a:r>
              <a:rPr lang="tr-TR" sz="1400" dirty="0" err="1">
                <a:latin typeface="Ubuntu"/>
              </a:rPr>
              <a:t>used</a:t>
            </a:r>
            <a:r>
              <a:rPr lang="tr-TR" sz="1400" dirty="0">
                <a:latin typeface="Ubuntu"/>
              </a:rPr>
              <a:t> </a:t>
            </a:r>
            <a:r>
              <a:rPr lang="tr-TR" sz="1400" dirty="0" err="1">
                <a:latin typeface="Ubuntu"/>
              </a:rPr>
              <a:t>around</a:t>
            </a:r>
            <a:r>
              <a:rPr lang="tr-TR" sz="1400" dirty="0">
                <a:latin typeface="Ubuntu"/>
              </a:rPr>
              <a:t> </a:t>
            </a:r>
            <a:r>
              <a:rPr lang="tr-TR" sz="1400" dirty="0" err="1">
                <a:latin typeface="Ubuntu"/>
              </a:rPr>
              <a:t>the</a:t>
            </a:r>
            <a:r>
              <a:rPr lang="tr-TR" sz="1400" dirty="0">
                <a:latin typeface="Ubuntu"/>
              </a:rPr>
              <a:t> </a:t>
            </a:r>
            <a:r>
              <a:rPr lang="tr-TR" sz="1400" dirty="0" err="1">
                <a:latin typeface="Ubuntu"/>
              </a:rPr>
              <a:t>world</a:t>
            </a:r>
            <a:r>
              <a:rPr lang="tr-TR" sz="1400" dirty="0">
                <a:latin typeface="Ubuntu"/>
              </a:rPr>
              <a:t> </a:t>
            </a:r>
            <a:r>
              <a:rPr lang="tr-TR" sz="1400" dirty="0" err="1">
                <a:latin typeface="Ubuntu"/>
              </a:rPr>
              <a:t>to</a:t>
            </a:r>
            <a:r>
              <a:rPr lang="tr-TR" sz="1400" dirty="0">
                <a:latin typeface="Ubuntu"/>
              </a:rPr>
              <a:t> </a:t>
            </a:r>
            <a:r>
              <a:rPr lang="tr-TR" sz="1400" dirty="0" err="1">
                <a:latin typeface="Ubuntu"/>
              </a:rPr>
              <a:t>produce</a:t>
            </a:r>
            <a:r>
              <a:rPr lang="tr-TR" sz="1400" dirty="0">
                <a:latin typeface="Ubuntu"/>
              </a:rPr>
              <a:t> </a:t>
            </a:r>
            <a:r>
              <a:rPr lang="tr-TR" sz="1400" dirty="0" err="1">
                <a:latin typeface="Ubuntu"/>
              </a:rPr>
              <a:t>automated</a:t>
            </a:r>
            <a:r>
              <a:rPr lang="tr-TR" sz="1400" dirty="0">
                <a:latin typeface="Ubuntu"/>
              </a:rPr>
              <a:t> </a:t>
            </a:r>
            <a:r>
              <a:rPr lang="tr-TR" sz="1400" dirty="0" err="1">
                <a:latin typeface="Ubuntu"/>
              </a:rPr>
              <a:t>running</a:t>
            </a:r>
            <a:r>
              <a:rPr lang="tr-TR" sz="1400" dirty="0">
                <a:latin typeface="Ubuntu"/>
              </a:rPr>
              <a:t> </a:t>
            </a:r>
            <a:r>
              <a:rPr lang="tr-TR" sz="1400" dirty="0" err="1">
                <a:latin typeface="Ubuntu"/>
              </a:rPr>
              <a:t>solutions</a:t>
            </a:r>
            <a:r>
              <a:rPr lang="tr-TR" sz="1400" dirty="0">
                <a:latin typeface="Ubuntu"/>
              </a:rPr>
              <a:t> in </a:t>
            </a:r>
            <a:r>
              <a:rPr lang="tr-TR" sz="1400" dirty="0" err="1">
                <a:latin typeface="Ubuntu"/>
              </a:rPr>
              <a:t>the</a:t>
            </a:r>
            <a:r>
              <a:rPr lang="tr-TR" sz="1400" dirty="0">
                <a:latin typeface="Ubuntu"/>
              </a:rPr>
              <a:t> </a:t>
            </a:r>
            <a:r>
              <a:rPr lang="tr-TR" sz="1400" dirty="0" err="1">
                <a:latin typeface="Ubuntu"/>
              </a:rPr>
              <a:t>field</a:t>
            </a:r>
            <a:r>
              <a:rPr lang="tr-TR" sz="1400" dirty="0">
                <a:latin typeface="Ubuntu"/>
              </a:rPr>
              <a:t> of </a:t>
            </a:r>
            <a:r>
              <a:rPr lang="tr-TR" sz="1400" dirty="0" err="1">
                <a:latin typeface="Ubuntu"/>
              </a:rPr>
              <a:t>traffic</a:t>
            </a:r>
            <a:r>
              <a:rPr lang="tr-TR" sz="1400" dirty="0">
                <a:latin typeface="Ubuntu"/>
              </a:rPr>
              <a:t> </a:t>
            </a:r>
            <a:r>
              <a:rPr lang="tr-TR" sz="1400" dirty="0" err="1">
                <a:latin typeface="Ubuntu"/>
              </a:rPr>
              <a:t>and</a:t>
            </a:r>
            <a:r>
              <a:rPr lang="tr-TR" sz="1400" dirty="0">
                <a:latin typeface="Ubuntu"/>
              </a:rPr>
              <a:t> </a:t>
            </a:r>
            <a:r>
              <a:rPr lang="tr-TR" sz="1400" dirty="0" err="1">
                <a:latin typeface="Ubuntu"/>
              </a:rPr>
              <a:t>security</a:t>
            </a:r>
            <a:r>
              <a:rPr lang="tr-TR" sz="1400" dirty="0">
                <a:latin typeface="Ubuntu"/>
              </a:rPr>
              <a:t>. </a:t>
            </a:r>
            <a:r>
              <a:rPr lang="tr-TR" sz="1400" dirty="0" err="1">
                <a:latin typeface="Ubuntu"/>
              </a:rPr>
              <a:t>These</a:t>
            </a:r>
            <a:r>
              <a:rPr lang="tr-TR" sz="1400" dirty="0">
                <a:latin typeface="Ubuntu"/>
              </a:rPr>
              <a:t> </a:t>
            </a:r>
            <a:r>
              <a:rPr lang="tr-TR" sz="1400" dirty="0" err="1">
                <a:latin typeface="Ubuntu"/>
              </a:rPr>
              <a:t>common</a:t>
            </a:r>
            <a:r>
              <a:rPr lang="tr-TR" sz="1400" dirty="0">
                <a:latin typeface="Ubuntu"/>
              </a:rPr>
              <a:t> </a:t>
            </a:r>
            <a:r>
              <a:rPr lang="tr-TR" sz="1400" dirty="0" err="1">
                <a:latin typeface="Ubuntu"/>
              </a:rPr>
              <a:t>systems</a:t>
            </a:r>
            <a:r>
              <a:rPr lang="tr-TR" sz="1400" dirty="0">
                <a:latin typeface="Ubuntu"/>
              </a:rPr>
              <a:t> </a:t>
            </a:r>
            <a:r>
              <a:rPr lang="tr-TR" sz="1400" dirty="0" err="1">
                <a:latin typeface="Ubuntu"/>
              </a:rPr>
              <a:t>bring</a:t>
            </a:r>
            <a:r>
              <a:rPr lang="tr-TR" sz="1400" dirty="0">
                <a:latin typeface="Ubuntu"/>
              </a:rPr>
              <a:t> </a:t>
            </a:r>
            <a:r>
              <a:rPr lang="tr-TR" sz="1400" dirty="0" err="1">
                <a:latin typeface="Ubuntu"/>
              </a:rPr>
              <a:t>complexity</a:t>
            </a:r>
            <a:r>
              <a:rPr lang="tr-TR" sz="1400" dirty="0">
                <a:latin typeface="Ubuntu"/>
              </a:rPr>
              <a:t>. </a:t>
            </a:r>
            <a:r>
              <a:rPr lang="tr-TR" sz="1400" dirty="0" err="1">
                <a:latin typeface="Ubuntu"/>
              </a:rPr>
              <a:t>Current</a:t>
            </a:r>
            <a:r>
              <a:rPr lang="tr-TR" sz="1400" dirty="0">
                <a:latin typeface="Ubuntu"/>
              </a:rPr>
              <a:t> </a:t>
            </a:r>
            <a:r>
              <a:rPr lang="tr-TR" sz="1400" dirty="0" err="1">
                <a:latin typeface="Ubuntu"/>
              </a:rPr>
              <a:t>license</a:t>
            </a:r>
            <a:r>
              <a:rPr lang="tr-TR" sz="1400" dirty="0">
                <a:latin typeface="Ubuntu"/>
              </a:rPr>
              <a:t> </a:t>
            </a:r>
            <a:r>
              <a:rPr lang="tr-TR" sz="1400" dirty="0" err="1">
                <a:latin typeface="Ubuntu"/>
              </a:rPr>
              <a:t>plate</a:t>
            </a:r>
            <a:r>
              <a:rPr lang="tr-TR" sz="1400" dirty="0">
                <a:latin typeface="Ubuntu"/>
              </a:rPr>
              <a:t> </a:t>
            </a:r>
            <a:r>
              <a:rPr lang="tr-TR" sz="1400" dirty="0" err="1">
                <a:latin typeface="Ubuntu"/>
              </a:rPr>
              <a:t>recognition</a:t>
            </a:r>
            <a:r>
              <a:rPr lang="tr-TR" sz="1400" dirty="0">
                <a:latin typeface="Ubuntu"/>
              </a:rPr>
              <a:t> </a:t>
            </a:r>
            <a:r>
              <a:rPr lang="tr-TR" sz="1400" dirty="0" err="1">
                <a:latin typeface="Ubuntu"/>
              </a:rPr>
              <a:t>systems</a:t>
            </a:r>
            <a:r>
              <a:rPr lang="tr-TR" sz="1400" dirty="0">
                <a:latin typeface="Ubuntu"/>
              </a:rPr>
              <a:t> </a:t>
            </a:r>
            <a:r>
              <a:rPr lang="tr-TR" sz="1400" dirty="0" err="1">
                <a:latin typeface="Ubuntu"/>
              </a:rPr>
              <a:t>use</a:t>
            </a:r>
            <a:r>
              <a:rPr lang="tr-TR" sz="1400" dirty="0">
                <a:latin typeface="Ubuntu"/>
              </a:rPr>
              <a:t> </a:t>
            </a:r>
            <a:r>
              <a:rPr lang="tr-TR" sz="1400" dirty="0" err="1">
                <a:latin typeface="Ubuntu"/>
              </a:rPr>
              <a:t>image</a:t>
            </a:r>
            <a:r>
              <a:rPr lang="tr-TR" sz="1400" dirty="0">
                <a:latin typeface="Ubuntu"/>
              </a:rPr>
              <a:t> </a:t>
            </a:r>
            <a:r>
              <a:rPr lang="tr-TR" sz="1400" dirty="0" err="1">
                <a:latin typeface="Ubuntu"/>
              </a:rPr>
              <a:t>processing</a:t>
            </a:r>
            <a:r>
              <a:rPr lang="tr-TR" sz="1400" dirty="0">
                <a:latin typeface="Ubuntu"/>
              </a:rPr>
              <a:t>, but </a:t>
            </a:r>
            <a:r>
              <a:rPr lang="tr-TR" sz="1400" dirty="0" err="1">
                <a:latin typeface="Ubuntu"/>
              </a:rPr>
              <a:t>deep</a:t>
            </a:r>
            <a:r>
              <a:rPr lang="tr-TR" sz="1400" dirty="0">
                <a:latin typeface="Ubuntu"/>
              </a:rPr>
              <a:t> </a:t>
            </a:r>
            <a:r>
              <a:rPr lang="tr-TR" sz="1400" dirty="0" err="1">
                <a:latin typeface="Ubuntu"/>
              </a:rPr>
              <a:t>learning</a:t>
            </a:r>
            <a:r>
              <a:rPr lang="tr-TR" sz="1400" dirty="0">
                <a:latin typeface="Ubuntu"/>
              </a:rPr>
              <a:t> has </a:t>
            </a:r>
            <a:r>
              <a:rPr lang="tr-TR" sz="1400" dirty="0" err="1">
                <a:latin typeface="Ubuntu"/>
              </a:rPr>
              <a:t>become</a:t>
            </a:r>
            <a:r>
              <a:rPr lang="tr-TR" sz="1400" dirty="0">
                <a:latin typeface="Ubuntu"/>
              </a:rPr>
              <a:t> </a:t>
            </a:r>
            <a:r>
              <a:rPr lang="tr-TR" sz="1400" dirty="0" err="1">
                <a:latin typeface="Ubuntu"/>
              </a:rPr>
              <a:t>the</a:t>
            </a:r>
            <a:r>
              <a:rPr lang="tr-TR" sz="1400" dirty="0">
                <a:latin typeface="Ubuntu"/>
              </a:rPr>
              <a:t> </a:t>
            </a:r>
            <a:r>
              <a:rPr lang="tr-TR" sz="1400" dirty="0" err="1">
                <a:latin typeface="Ubuntu"/>
              </a:rPr>
              <a:t>state</a:t>
            </a:r>
            <a:r>
              <a:rPr lang="tr-TR" sz="1400" dirty="0">
                <a:latin typeface="Ubuntu"/>
              </a:rPr>
              <a:t> of art in </a:t>
            </a:r>
            <a:r>
              <a:rPr lang="tr-TR" sz="1400" dirty="0" err="1">
                <a:latin typeface="Ubuntu"/>
              </a:rPr>
              <a:t>character</a:t>
            </a:r>
            <a:r>
              <a:rPr lang="tr-TR" sz="1400" dirty="0">
                <a:latin typeface="Ubuntu"/>
              </a:rPr>
              <a:t> </a:t>
            </a:r>
            <a:r>
              <a:rPr lang="tr-TR" sz="1400" dirty="0" err="1">
                <a:latin typeface="Ubuntu"/>
              </a:rPr>
              <a:t>recognition</a:t>
            </a:r>
            <a:r>
              <a:rPr lang="tr-TR" sz="1400" dirty="0">
                <a:latin typeface="Ubuntu"/>
              </a:rPr>
              <a:t>. </a:t>
            </a:r>
            <a:r>
              <a:rPr lang="tr-TR" sz="1400" dirty="0" err="1">
                <a:latin typeface="Ubuntu"/>
              </a:rPr>
              <a:t>The</a:t>
            </a:r>
            <a:r>
              <a:rPr lang="tr-TR" sz="1400" dirty="0">
                <a:latin typeface="Ubuntu"/>
              </a:rPr>
              <a:t> </a:t>
            </a:r>
            <a:r>
              <a:rPr lang="tr-TR" sz="1400" dirty="0" err="1">
                <a:latin typeface="Ubuntu"/>
              </a:rPr>
              <a:t>purpose</a:t>
            </a:r>
            <a:r>
              <a:rPr lang="tr-TR" sz="1400" dirty="0">
                <a:latin typeface="Ubuntu"/>
              </a:rPr>
              <a:t> of License </a:t>
            </a:r>
            <a:r>
              <a:rPr lang="tr-TR" sz="1400" dirty="0" err="1">
                <a:latin typeface="Ubuntu"/>
              </a:rPr>
              <a:t>Plate</a:t>
            </a:r>
            <a:r>
              <a:rPr lang="tr-TR" sz="1400" dirty="0">
                <a:latin typeface="Ubuntu"/>
              </a:rPr>
              <a:t> </a:t>
            </a:r>
            <a:r>
              <a:rPr lang="tr-TR" sz="1400" dirty="0" err="1">
                <a:latin typeface="Ubuntu"/>
              </a:rPr>
              <a:t>Recognition</a:t>
            </a:r>
            <a:r>
              <a:rPr lang="tr-TR" sz="1400" dirty="0">
                <a:latin typeface="Ubuntu"/>
              </a:rPr>
              <a:t> </a:t>
            </a:r>
            <a:r>
              <a:rPr lang="tr-TR" sz="1400" dirty="0" err="1">
                <a:latin typeface="Ubuntu"/>
              </a:rPr>
              <a:t>with</a:t>
            </a:r>
            <a:r>
              <a:rPr lang="tr-TR" sz="1400" dirty="0">
                <a:latin typeface="Ubuntu"/>
              </a:rPr>
              <a:t> </a:t>
            </a:r>
            <a:r>
              <a:rPr lang="tr-TR" sz="1400" dirty="0" err="1">
                <a:latin typeface="Ubuntu"/>
              </a:rPr>
              <a:t>Deep</a:t>
            </a:r>
            <a:r>
              <a:rPr lang="tr-TR" sz="1400" dirty="0">
                <a:latin typeface="Ubuntu"/>
              </a:rPr>
              <a:t> Learning is </a:t>
            </a:r>
            <a:r>
              <a:rPr lang="tr-TR" sz="1400" dirty="0" err="1">
                <a:latin typeface="Ubuntu"/>
              </a:rPr>
              <a:t>using</a:t>
            </a:r>
            <a:r>
              <a:rPr lang="tr-TR" sz="1400" dirty="0">
                <a:latin typeface="Ubuntu"/>
              </a:rPr>
              <a:t> </a:t>
            </a:r>
            <a:r>
              <a:rPr lang="tr-TR" sz="1400" dirty="0" err="1">
                <a:latin typeface="Ubuntu"/>
              </a:rPr>
              <a:t>deep</a:t>
            </a:r>
            <a:r>
              <a:rPr lang="tr-TR" sz="1400" dirty="0">
                <a:latin typeface="Ubuntu"/>
              </a:rPr>
              <a:t> </a:t>
            </a:r>
            <a:r>
              <a:rPr lang="tr-TR" sz="1400" dirty="0" err="1">
                <a:latin typeface="Ubuntu"/>
              </a:rPr>
              <a:t>learning</a:t>
            </a:r>
            <a:r>
              <a:rPr lang="tr-TR" sz="1400" dirty="0">
                <a:latin typeface="Ubuntu"/>
              </a:rPr>
              <a:t> </a:t>
            </a:r>
            <a:r>
              <a:rPr lang="tr-TR" sz="1400" dirty="0" err="1">
                <a:latin typeface="Ubuntu"/>
              </a:rPr>
              <a:t>techniques</a:t>
            </a:r>
            <a:r>
              <a:rPr lang="tr-TR" sz="1400" dirty="0">
                <a:latin typeface="Ubuntu"/>
              </a:rPr>
              <a:t> </a:t>
            </a:r>
            <a:r>
              <a:rPr lang="tr-TR" sz="1400" dirty="0" err="1">
                <a:latin typeface="Ubuntu"/>
              </a:rPr>
              <a:t>for</a:t>
            </a:r>
            <a:r>
              <a:rPr lang="tr-TR" sz="1400" dirty="0">
                <a:latin typeface="Ubuntu"/>
              </a:rPr>
              <a:t> </a:t>
            </a:r>
            <a:r>
              <a:rPr lang="tr-TR" sz="1400" dirty="0" err="1">
                <a:latin typeface="Ubuntu"/>
              </a:rPr>
              <a:t>character</a:t>
            </a:r>
            <a:r>
              <a:rPr lang="tr-TR" sz="1400" dirty="0">
                <a:latin typeface="Ubuntu"/>
              </a:rPr>
              <a:t> </a:t>
            </a:r>
            <a:r>
              <a:rPr lang="tr-TR" sz="1400" dirty="0" err="1">
                <a:latin typeface="Ubuntu"/>
              </a:rPr>
              <a:t>recognition</a:t>
            </a:r>
            <a:r>
              <a:rPr lang="tr-TR" sz="1400" dirty="0">
                <a:latin typeface="Ubuntu"/>
              </a:rPr>
              <a:t> </a:t>
            </a:r>
            <a:r>
              <a:rPr lang="tr-TR" sz="1400" dirty="0" err="1">
                <a:latin typeface="Ubuntu"/>
              </a:rPr>
              <a:t>instead</a:t>
            </a:r>
            <a:r>
              <a:rPr lang="tr-TR" sz="1400" dirty="0">
                <a:latin typeface="Ubuntu"/>
              </a:rPr>
              <a:t> of </a:t>
            </a:r>
            <a:r>
              <a:rPr lang="tr-TR" sz="1400" dirty="0" err="1">
                <a:latin typeface="Ubuntu"/>
              </a:rPr>
              <a:t>image</a:t>
            </a:r>
            <a:r>
              <a:rPr lang="tr-TR" sz="1400" dirty="0">
                <a:latin typeface="Ubuntu"/>
              </a:rPr>
              <a:t> </a:t>
            </a:r>
            <a:r>
              <a:rPr lang="tr-TR" sz="1400" dirty="0" err="1">
                <a:latin typeface="Ubuntu"/>
              </a:rPr>
              <a:t>processing</a:t>
            </a:r>
            <a:r>
              <a:rPr lang="tr-TR" sz="1400" dirty="0">
                <a:latin typeface="Ubuntu"/>
              </a:rPr>
              <a:t> </a:t>
            </a:r>
            <a:r>
              <a:rPr lang="tr-TR" sz="1400" dirty="0" err="1">
                <a:latin typeface="Ubuntu"/>
              </a:rPr>
              <a:t>techniques</a:t>
            </a:r>
            <a:r>
              <a:rPr lang="tr-TR" sz="1400" dirty="0">
                <a:latin typeface="Ubuntu"/>
              </a:rPr>
              <a:t>. </a:t>
            </a:r>
            <a:r>
              <a:rPr lang="tr-TR" sz="1400" dirty="0" err="1">
                <a:latin typeface="Ubuntu"/>
              </a:rPr>
              <a:t>Deep</a:t>
            </a:r>
            <a:r>
              <a:rPr lang="tr-TR" sz="1400" dirty="0">
                <a:latin typeface="Ubuntu"/>
              </a:rPr>
              <a:t> </a:t>
            </a:r>
            <a:r>
              <a:rPr lang="tr-TR" sz="1400" dirty="0" err="1">
                <a:latin typeface="Ubuntu"/>
              </a:rPr>
              <a:t>learning</a:t>
            </a:r>
            <a:r>
              <a:rPr lang="tr-TR" sz="1400" dirty="0">
                <a:latin typeface="Ubuntu"/>
              </a:rPr>
              <a:t> </a:t>
            </a:r>
            <a:r>
              <a:rPr lang="tr-TR" sz="1400" dirty="0" err="1">
                <a:latin typeface="Ubuntu"/>
              </a:rPr>
              <a:t>systems</a:t>
            </a:r>
            <a:r>
              <a:rPr lang="tr-TR" sz="1400" dirty="0">
                <a:latin typeface="Ubuntu"/>
              </a:rPr>
              <a:t> </a:t>
            </a:r>
            <a:r>
              <a:rPr lang="tr-TR" sz="1400" dirty="0" err="1">
                <a:latin typeface="Ubuntu"/>
              </a:rPr>
              <a:t>become</a:t>
            </a:r>
            <a:r>
              <a:rPr lang="tr-TR" sz="1400" dirty="0">
                <a:latin typeface="Ubuntu"/>
              </a:rPr>
              <a:t> </a:t>
            </a:r>
            <a:r>
              <a:rPr lang="tr-TR" sz="1400" dirty="0" err="1">
                <a:latin typeface="Ubuntu"/>
              </a:rPr>
              <a:t>better</a:t>
            </a:r>
            <a:r>
              <a:rPr lang="tr-TR" sz="1400" dirty="0">
                <a:latin typeface="Ubuntu"/>
              </a:rPr>
              <a:t> at </a:t>
            </a:r>
            <a:r>
              <a:rPr lang="tr-TR" sz="1400" dirty="0" err="1">
                <a:latin typeface="Ubuntu"/>
              </a:rPr>
              <a:t>performance</a:t>
            </a:r>
            <a:r>
              <a:rPr lang="tr-TR" sz="1400" dirty="0">
                <a:latin typeface="Ubuntu"/>
              </a:rPr>
              <a:t> as </a:t>
            </a:r>
            <a:r>
              <a:rPr lang="tr-TR" sz="1400" dirty="0" err="1">
                <a:latin typeface="Ubuntu"/>
              </a:rPr>
              <a:t>the</a:t>
            </a:r>
            <a:r>
              <a:rPr lang="tr-TR" sz="1400" dirty="0">
                <a:latin typeface="Ubuntu"/>
              </a:rPr>
              <a:t> data </a:t>
            </a:r>
            <a:r>
              <a:rPr lang="tr-TR" sz="1400" dirty="0" err="1">
                <a:latin typeface="Ubuntu"/>
              </a:rPr>
              <a:t>used</a:t>
            </a:r>
            <a:r>
              <a:rPr lang="tr-TR" sz="1400" dirty="0">
                <a:latin typeface="Ubuntu"/>
              </a:rPr>
              <a:t> </a:t>
            </a:r>
            <a:r>
              <a:rPr lang="tr-TR" sz="1400" dirty="0" err="1">
                <a:latin typeface="Ubuntu"/>
              </a:rPr>
              <a:t>over</a:t>
            </a:r>
            <a:r>
              <a:rPr lang="tr-TR" sz="1400" dirty="0">
                <a:latin typeface="Ubuntu"/>
              </a:rPr>
              <a:t> time </a:t>
            </a:r>
            <a:r>
              <a:rPr lang="tr-TR" sz="1400" dirty="0" err="1">
                <a:latin typeface="Ubuntu"/>
              </a:rPr>
              <a:t>increases</a:t>
            </a:r>
            <a:r>
              <a:rPr lang="tr-TR" sz="1400" dirty="0">
                <a:latin typeface="Ubuntu"/>
              </a:rPr>
              <a:t>. Image-</a:t>
            </a:r>
            <a:r>
              <a:rPr lang="tr-TR" sz="1400" dirty="0" err="1">
                <a:latin typeface="Ubuntu"/>
              </a:rPr>
              <a:t>based</a:t>
            </a:r>
            <a:r>
              <a:rPr lang="tr-TR" sz="1400" dirty="0">
                <a:latin typeface="Ubuntu"/>
              </a:rPr>
              <a:t> </a:t>
            </a:r>
            <a:r>
              <a:rPr lang="tr-TR" sz="1400" dirty="0" err="1">
                <a:latin typeface="Ubuntu"/>
              </a:rPr>
              <a:t>systems</a:t>
            </a:r>
            <a:r>
              <a:rPr lang="tr-TR" sz="1400" dirty="0">
                <a:latin typeface="Ubuntu"/>
              </a:rPr>
              <a:t> </a:t>
            </a:r>
            <a:r>
              <a:rPr lang="tr-TR" sz="1400" dirty="0" err="1">
                <a:latin typeface="Ubuntu"/>
              </a:rPr>
              <a:t>produce</a:t>
            </a:r>
            <a:r>
              <a:rPr lang="tr-TR" sz="1400" dirty="0">
                <a:latin typeface="Ubuntu"/>
              </a:rPr>
              <a:t> </a:t>
            </a:r>
            <a:r>
              <a:rPr lang="tr-TR" sz="1400" dirty="0" err="1">
                <a:latin typeface="Ubuntu"/>
              </a:rPr>
              <a:t>static</a:t>
            </a:r>
            <a:r>
              <a:rPr lang="tr-TR" sz="1400" dirty="0">
                <a:latin typeface="Ubuntu"/>
              </a:rPr>
              <a:t> </a:t>
            </a:r>
            <a:r>
              <a:rPr lang="tr-TR" sz="1400" dirty="0" err="1">
                <a:latin typeface="Ubuntu"/>
              </a:rPr>
              <a:t>solutions</a:t>
            </a:r>
            <a:r>
              <a:rPr lang="tr-TR" sz="1400" dirty="0">
                <a:latin typeface="Ubuntu"/>
              </a:rPr>
              <a:t> </a:t>
            </a:r>
            <a:r>
              <a:rPr lang="tr-TR" sz="1400" dirty="0" err="1">
                <a:latin typeface="Ubuntu"/>
              </a:rPr>
              <a:t>and</a:t>
            </a:r>
            <a:r>
              <a:rPr lang="tr-TR" sz="1400" dirty="0">
                <a:latin typeface="Ubuntu"/>
              </a:rPr>
              <a:t> </a:t>
            </a:r>
            <a:r>
              <a:rPr lang="tr-TR" sz="1400" dirty="0" err="1">
                <a:latin typeface="Ubuntu"/>
              </a:rPr>
              <a:t>are</a:t>
            </a:r>
            <a:r>
              <a:rPr lang="tr-TR" sz="1400" dirty="0">
                <a:latin typeface="Ubuntu"/>
              </a:rPr>
              <a:t> </a:t>
            </a:r>
            <a:r>
              <a:rPr lang="tr-TR" sz="1400" dirty="0" err="1">
                <a:latin typeface="Ubuntu"/>
              </a:rPr>
              <a:t>difficult</a:t>
            </a:r>
            <a:r>
              <a:rPr lang="tr-TR" sz="1400" dirty="0">
                <a:latin typeface="Ubuntu"/>
              </a:rPr>
              <a:t> </a:t>
            </a:r>
            <a:r>
              <a:rPr lang="tr-TR" sz="1400" dirty="0" err="1">
                <a:latin typeface="Ubuntu"/>
              </a:rPr>
              <a:t>to</a:t>
            </a:r>
            <a:r>
              <a:rPr lang="tr-TR" sz="1400" dirty="0">
                <a:latin typeface="Ubuntu"/>
              </a:rPr>
              <a:t> </a:t>
            </a:r>
            <a:r>
              <a:rPr lang="tr-TR" sz="1400" dirty="0" err="1">
                <a:latin typeface="Ubuntu"/>
              </a:rPr>
              <a:t>improve</a:t>
            </a:r>
            <a:r>
              <a:rPr lang="tr-TR" sz="1400" dirty="0">
                <a:latin typeface="Ubuntu"/>
              </a:rPr>
              <a:t> </a:t>
            </a:r>
            <a:r>
              <a:rPr lang="tr-TR" sz="1400" dirty="0" err="1">
                <a:latin typeface="Ubuntu"/>
              </a:rPr>
              <a:t>over</a:t>
            </a:r>
            <a:r>
              <a:rPr lang="tr-TR" sz="1400" dirty="0">
                <a:latin typeface="Ubuntu"/>
              </a:rPr>
              <a:t> time. </a:t>
            </a:r>
            <a:r>
              <a:rPr lang="tr-TR" sz="1400" dirty="0" err="1">
                <a:latin typeface="Ubuntu"/>
              </a:rPr>
              <a:t>This</a:t>
            </a:r>
            <a:r>
              <a:rPr lang="tr-TR" sz="1400" dirty="0">
                <a:latin typeface="Ubuntu"/>
              </a:rPr>
              <a:t> is </a:t>
            </a:r>
            <a:r>
              <a:rPr lang="tr-TR" sz="1400" dirty="0" err="1">
                <a:latin typeface="Ubuntu"/>
              </a:rPr>
              <a:t>the</a:t>
            </a:r>
            <a:r>
              <a:rPr lang="tr-TR" sz="1400" dirty="0">
                <a:latin typeface="Ubuntu"/>
              </a:rPr>
              <a:t> </a:t>
            </a:r>
            <a:r>
              <a:rPr lang="tr-TR" sz="1400" dirty="0" err="1">
                <a:latin typeface="Ubuntu"/>
              </a:rPr>
              <a:t>success</a:t>
            </a:r>
            <a:r>
              <a:rPr lang="tr-TR" sz="1400" dirty="0">
                <a:latin typeface="Ubuntu"/>
              </a:rPr>
              <a:t> of </a:t>
            </a:r>
            <a:r>
              <a:rPr lang="tr-TR" sz="1400" dirty="0" err="1">
                <a:latin typeface="Ubuntu"/>
              </a:rPr>
              <a:t>deep</a:t>
            </a:r>
            <a:r>
              <a:rPr lang="tr-TR" sz="1400" dirty="0">
                <a:latin typeface="Ubuntu"/>
              </a:rPr>
              <a:t> </a:t>
            </a:r>
            <a:r>
              <a:rPr lang="tr-TR" sz="1400" dirty="0" err="1">
                <a:latin typeface="Ubuntu"/>
              </a:rPr>
              <a:t>learning</a:t>
            </a:r>
            <a:r>
              <a:rPr lang="tr-TR" sz="1400" dirty="0">
                <a:latin typeface="Ubuntu"/>
              </a:rPr>
              <a:t> </a:t>
            </a:r>
            <a:r>
              <a:rPr lang="tr-TR" sz="1400" dirty="0" err="1">
                <a:latin typeface="Ubuntu"/>
              </a:rPr>
              <a:t>methods</a:t>
            </a:r>
            <a:r>
              <a:rPr lang="tr-TR" sz="1400" dirty="0">
                <a:latin typeface="Ubuntu"/>
              </a:rPr>
              <a:t>.</a:t>
            </a:r>
          </a:p>
          <a:p>
            <a:endParaRPr dirty="0"/>
          </a:p>
        </p:txBody>
      </p:sp>
      <p:sp>
        <p:nvSpPr>
          <p:cNvPr id="41" name="CustomShape 3"/>
          <p:cNvSpPr/>
          <p:nvPr/>
        </p:nvSpPr>
        <p:spPr>
          <a:xfrm>
            <a:off x="5274000" y="3960000"/>
            <a:ext cx="4572000" cy="6606400"/>
          </a:xfrm>
          <a:prstGeom prst="rect">
            <a:avLst/>
          </a:prstGeom>
          <a:solidFill>
            <a:srgbClr val="E6E6E6"/>
          </a:solidFill>
          <a:ln>
            <a:solidFill>
              <a:srgbClr val="C5000B"/>
            </a:solidFill>
          </a:ln>
        </p:spPr>
      </p:sp>
      <p:sp>
        <p:nvSpPr>
          <p:cNvPr id="42" name="CustomShape 4"/>
          <p:cNvSpPr/>
          <p:nvPr/>
        </p:nvSpPr>
        <p:spPr>
          <a:xfrm>
            <a:off x="360000" y="7520400"/>
            <a:ext cx="4572000" cy="362952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Introduction</a:t>
            </a:r>
            <a:endParaRPr sz="3000" dirty="0">
              <a:latin typeface="Ubuntu"/>
            </a:endParaRPr>
          </a:p>
          <a:p>
            <a:endParaRPr sz="1400" dirty="0">
              <a:latin typeface="Ubuntu"/>
            </a:endParaRPr>
          </a:p>
          <a:p>
            <a:r>
              <a:rPr lang="tr-TR" sz="1400" dirty="0" err="1">
                <a:latin typeface="Ubuntu"/>
              </a:rPr>
              <a:t>With</a:t>
            </a:r>
            <a:r>
              <a:rPr lang="tr-TR" sz="1400" dirty="0">
                <a:latin typeface="Ubuntu"/>
              </a:rPr>
              <a:t> </a:t>
            </a:r>
            <a:r>
              <a:rPr lang="tr-TR" sz="1400" dirty="0" err="1">
                <a:latin typeface="Ubuntu"/>
              </a:rPr>
              <a:t>the</a:t>
            </a:r>
            <a:r>
              <a:rPr lang="tr-TR" sz="1400" dirty="0">
                <a:latin typeface="Ubuntu"/>
              </a:rPr>
              <a:t> </a:t>
            </a:r>
            <a:r>
              <a:rPr lang="tr-TR" sz="1400" dirty="0" err="1">
                <a:latin typeface="Ubuntu"/>
              </a:rPr>
              <a:t>increasing</a:t>
            </a:r>
            <a:r>
              <a:rPr lang="tr-TR" sz="1400" dirty="0">
                <a:latin typeface="Ubuntu"/>
              </a:rPr>
              <a:t> </a:t>
            </a:r>
            <a:r>
              <a:rPr lang="tr-TR" sz="1400" dirty="0" err="1">
                <a:latin typeface="Ubuntu"/>
              </a:rPr>
              <a:t>number</a:t>
            </a:r>
            <a:r>
              <a:rPr lang="tr-TR" sz="1400" dirty="0">
                <a:latin typeface="Ubuntu"/>
              </a:rPr>
              <a:t> in </a:t>
            </a:r>
            <a:r>
              <a:rPr lang="tr-TR" sz="1400" dirty="0" err="1">
                <a:latin typeface="Ubuntu"/>
              </a:rPr>
              <a:t>vehicles</a:t>
            </a:r>
            <a:r>
              <a:rPr lang="tr-TR" sz="1400" dirty="0">
                <a:latin typeface="Ubuntu"/>
              </a:rPr>
              <a:t>, </a:t>
            </a:r>
            <a:r>
              <a:rPr lang="tr-TR" sz="1400" dirty="0" err="1">
                <a:latin typeface="Ubuntu"/>
              </a:rPr>
              <a:t>traffic</a:t>
            </a:r>
            <a:r>
              <a:rPr lang="tr-TR" sz="1400" dirty="0">
                <a:latin typeface="Ubuntu"/>
              </a:rPr>
              <a:t> problem has </a:t>
            </a:r>
            <a:r>
              <a:rPr lang="tr-TR" sz="1400" dirty="0" err="1">
                <a:latin typeface="Ubuntu"/>
              </a:rPr>
              <a:t>become</a:t>
            </a:r>
            <a:r>
              <a:rPr lang="tr-TR" sz="1400" dirty="0">
                <a:latin typeface="Ubuntu"/>
              </a:rPr>
              <a:t> a </a:t>
            </a:r>
            <a:r>
              <a:rPr lang="tr-TR" sz="1400" dirty="0" err="1">
                <a:latin typeface="Ubuntu"/>
              </a:rPr>
              <a:t>major</a:t>
            </a:r>
            <a:r>
              <a:rPr lang="tr-TR" sz="1400" dirty="0">
                <a:latin typeface="Ubuntu"/>
              </a:rPr>
              <a:t> </a:t>
            </a:r>
            <a:r>
              <a:rPr lang="tr-TR" sz="1400" dirty="0" err="1">
                <a:latin typeface="Ubuntu"/>
              </a:rPr>
              <a:t>part</a:t>
            </a:r>
            <a:r>
              <a:rPr lang="tr-TR" sz="1400" dirty="0">
                <a:latin typeface="Ubuntu"/>
              </a:rPr>
              <a:t> in </a:t>
            </a:r>
            <a:r>
              <a:rPr lang="tr-TR" sz="1400" dirty="0" err="1">
                <a:latin typeface="Ubuntu"/>
              </a:rPr>
              <a:t>our</a:t>
            </a:r>
            <a:r>
              <a:rPr lang="tr-TR" sz="1400" dirty="0">
                <a:latin typeface="Ubuntu"/>
              </a:rPr>
              <a:t> </a:t>
            </a:r>
            <a:r>
              <a:rPr lang="tr-TR" sz="1400" dirty="0" err="1">
                <a:latin typeface="Ubuntu"/>
              </a:rPr>
              <a:t>society</a:t>
            </a:r>
            <a:r>
              <a:rPr lang="tr-TR" sz="1400" dirty="0">
                <a:latin typeface="Ubuntu"/>
              </a:rPr>
              <a:t>. </a:t>
            </a:r>
            <a:r>
              <a:rPr lang="tr-TR" sz="1400" dirty="0" err="1">
                <a:latin typeface="Ubuntu"/>
              </a:rPr>
              <a:t>The</a:t>
            </a:r>
            <a:r>
              <a:rPr lang="tr-TR" sz="1400" dirty="0">
                <a:latin typeface="Ubuntu"/>
              </a:rPr>
              <a:t> </a:t>
            </a:r>
            <a:r>
              <a:rPr lang="tr-TR" sz="1400" dirty="0" err="1">
                <a:latin typeface="Ubuntu"/>
              </a:rPr>
              <a:t>traffic</a:t>
            </a:r>
            <a:r>
              <a:rPr lang="tr-TR" sz="1400" dirty="0">
                <a:latin typeface="Ubuntu"/>
              </a:rPr>
              <a:t> problem in </a:t>
            </a:r>
            <a:r>
              <a:rPr lang="tr-TR" sz="1400" dirty="0" err="1">
                <a:latin typeface="Ubuntu"/>
              </a:rPr>
              <a:t>the</a:t>
            </a:r>
            <a:r>
              <a:rPr lang="tr-TR" sz="1400" dirty="0">
                <a:latin typeface="Ubuntu"/>
              </a:rPr>
              <a:t> </a:t>
            </a:r>
            <a:r>
              <a:rPr lang="tr-TR" sz="1400" dirty="0" err="1">
                <a:latin typeface="Ubuntu"/>
              </a:rPr>
              <a:t>world</a:t>
            </a:r>
            <a:r>
              <a:rPr lang="tr-TR" sz="1400" dirty="0">
                <a:latin typeface="Ubuntu"/>
              </a:rPr>
              <a:t> is </a:t>
            </a:r>
            <a:r>
              <a:rPr lang="tr-TR" sz="1400" dirty="0" err="1">
                <a:latin typeface="Ubuntu"/>
              </a:rPr>
              <a:t>getting</a:t>
            </a:r>
            <a:r>
              <a:rPr lang="tr-TR" sz="1400" dirty="0">
                <a:latin typeface="Ubuntu"/>
              </a:rPr>
              <a:t> </a:t>
            </a:r>
            <a:r>
              <a:rPr lang="tr-TR" sz="1400" dirty="0" err="1">
                <a:latin typeface="Ubuntu"/>
              </a:rPr>
              <a:t>bigger</a:t>
            </a:r>
            <a:r>
              <a:rPr lang="tr-TR" sz="1400" dirty="0">
                <a:latin typeface="Ubuntu"/>
              </a:rPr>
              <a:t>, </a:t>
            </a:r>
            <a:r>
              <a:rPr lang="tr-TR" sz="1400" dirty="0" err="1">
                <a:latin typeface="Ubuntu"/>
              </a:rPr>
              <a:t>complexity</a:t>
            </a:r>
            <a:r>
              <a:rPr lang="tr-TR" sz="1400" dirty="0">
                <a:latin typeface="Ubuntu"/>
              </a:rPr>
              <a:t> </a:t>
            </a:r>
            <a:r>
              <a:rPr lang="tr-TR" sz="1400" dirty="0" err="1">
                <a:latin typeface="Ubuntu"/>
              </a:rPr>
              <a:t>rises</a:t>
            </a:r>
            <a:r>
              <a:rPr lang="tr-TR" sz="1400" dirty="0">
                <a:latin typeface="Ubuntu"/>
              </a:rPr>
              <a:t> </a:t>
            </a:r>
            <a:r>
              <a:rPr lang="tr-TR" sz="1400" dirty="0" err="1">
                <a:latin typeface="Ubuntu"/>
              </a:rPr>
              <a:t>despite</a:t>
            </a:r>
            <a:r>
              <a:rPr lang="tr-TR" sz="1400" dirty="0">
                <a:latin typeface="Ubuntu"/>
              </a:rPr>
              <a:t> </a:t>
            </a:r>
            <a:r>
              <a:rPr lang="tr-TR" sz="1400" dirty="0" err="1">
                <a:latin typeface="Ubuntu"/>
              </a:rPr>
              <a:t>the</a:t>
            </a:r>
            <a:r>
              <a:rPr lang="tr-TR" sz="1400" dirty="0">
                <a:latin typeface="Ubuntu"/>
              </a:rPr>
              <a:t> </a:t>
            </a:r>
            <a:r>
              <a:rPr lang="tr-TR" sz="1400" dirty="0" err="1">
                <a:latin typeface="Ubuntu"/>
              </a:rPr>
              <a:t>work</a:t>
            </a:r>
            <a:r>
              <a:rPr lang="tr-TR" sz="1400" dirty="0">
                <a:latin typeface="Ubuntu"/>
              </a:rPr>
              <a:t> on </a:t>
            </a:r>
            <a:r>
              <a:rPr lang="tr-TR" sz="1400" dirty="0" err="1">
                <a:latin typeface="Ubuntu"/>
              </a:rPr>
              <a:t>this</a:t>
            </a:r>
            <a:r>
              <a:rPr lang="tr-TR" sz="1400" dirty="0">
                <a:latin typeface="Ubuntu"/>
              </a:rPr>
              <a:t> </a:t>
            </a:r>
            <a:r>
              <a:rPr lang="tr-TR" sz="1400" dirty="0" err="1">
                <a:latin typeface="Ubuntu"/>
              </a:rPr>
              <a:t>field</a:t>
            </a:r>
            <a:r>
              <a:rPr lang="tr-TR" sz="1400" dirty="0">
                <a:latin typeface="Ubuntu"/>
              </a:rPr>
              <a:t>. </a:t>
            </a:r>
            <a:r>
              <a:rPr lang="tr-TR" sz="1400" dirty="0" err="1">
                <a:latin typeface="Ubuntu"/>
              </a:rPr>
              <a:t>There</a:t>
            </a:r>
            <a:r>
              <a:rPr lang="tr-TR" sz="1400" dirty="0">
                <a:latin typeface="Ubuntu"/>
              </a:rPr>
              <a:t> </a:t>
            </a:r>
            <a:r>
              <a:rPr lang="tr-TR" sz="1400" dirty="0" err="1">
                <a:latin typeface="Ubuntu"/>
              </a:rPr>
              <a:t>are</a:t>
            </a:r>
            <a:r>
              <a:rPr lang="tr-TR" sz="1400" dirty="0">
                <a:latin typeface="Ubuntu"/>
              </a:rPr>
              <a:t> </a:t>
            </a:r>
            <a:r>
              <a:rPr lang="tr-TR" sz="1400" dirty="0" err="1">
                <a:latin typeface="Ubuntu"/>
              </a:rPr>
              <a:t>many</a:t>
            </a:r>
            <a:r>
              <a:rPr lang="tr-TR" sz="1400" dirty="0">
                <a:latin typeface="Ubuntu"/>
              </a:rPr>
              <a:t> </a:t>
            </a:r>
            <a:r>
              <a:rPr lang="tr-TR" sz="1400" dirty="0" err="1">
                <a:latin typeface="Ubuntu"/>
              </a:rPr>
              <a:t>different</a:t>
            </a:r>
            <a:r>
              <a:rPr lang="tr-TR" sz="1400" dirty="0">
                <a:latin typeface="Ubuntu"/>
              </a:rPr>
              <a:t> </a:t>
            </a:r>
            <a:r>
              <a:rPr lang="tr-TR" sz="1400" dirty="0" err="1">
                <a:latin typeface="Ubuntu"/>
              </a:rPr>
              <a:t>areas</a:t>
            </a:r>
            <a:r>
              <a:rPr lang="tr-TR" sz="1400" dirty="0">
                <a:latin typeface="Ubuntu"/>
              </a:rPr>
              <a:t> of </a:t>
            </a:r>
            <a:r>
              <a:rPr lang="tr-TR" sz="1400" dirty="0" err="1">
                <a:latin typeface="Ubuntu"/>
              </a:rPr>
              <a:t>the</a:t>
            </a:r>
            <a:r>
              <a:rPr lang="tr-TR" sz="1400" dirty="0">
                <a:latin typeface="Ubuntu"/>
              </a:rPr>
              <a:t> </a:t>
            </a:r>
            <a:r>
              <a:rPr lang="tr-TR" sz="1400" dirty="0" err="1">
                <a:latin typeface="Ubuntu"/>
              </a:rPr>
              <a:t>work</a:t>
            </a:r>
            <a:r>
              <a:rPr lang="tr-TR" sz="1400" dirty="0">
                <a:latin typeface="Ubuntu"/>
              </a:rPr>
              <a:t> done </a:t>
            </a:r>
            <a:r>
              <a:rPr lang="tr-TR" sz="1400" dirty="0" err="1">
                <a:latin typeface="Ubuntu"/>
              </a:rPr>
              <a:t>with</a:t>
            </a:r>
            <a:r>
              <a:rPr lang="tr-TR" sz="1400" dirty="0">
                <a:latin typeface="Ubuntu"/>
              </a:rPr>
              <a:t> </a:t>
            </a:r>
            <a:r>
              <a:rPr lang="tr-TR" sz="1400" dirty="0" err="1">
                <a:latin typeface="Ubuntu"/>
              </a:rPr>
              <a:t>traffic</a:t>
            </a:r>
            <a:r>
              <a:rPr lang="tr-TR" sz="1400" dirty="0">
                <a:latin typeface="Ubuntu"/>
              </a:rPr>
              <a:t> in </a:t>
            </a:r>
            <a:r>
              <a:rPr lang="tr-TR" sz="1400" dirty="0" err="1">
                <a:latin typeface="Ubuntu"/>
              </a:rPr>
              <a:t>the</a:t>
            </a:r>
            <a:r>
              <a:rPr lang="tr-TR" sz="1400" dirty="0">
                <a:latin typeface="Ubuntu"/>
              </a:rPr>
              <a:t> </a:t>
            </a:r>
            <a:r>
              <a:rPr lang="tr-TR" sz="1400" dirty="0" err="1">
                <a:latin typeface="Ubuntu"/>
              </a:rPr>
              <a:t>world</a:t>
            </a:r>
            <a:r>
              <a:rPr lang="tr-TR" sz="1400" dirty="0">
                <a:latin typeface="Ubuntu"/>
              </a:rPr>
              <a:t>. </a:t>
            </a:r>
            <a:r>
              <a:rPr lang="tr-TR" sz="1400" dirty="0" err="1">
                <a:latin typeface="Ubuntu"/>
              </a:rPr>
              <a:t>Nowadays</a:t>
            </a:r>
            <a:r>
              <a:rPr lang="tr-TR" sz="1400" dirty="0">
                <a:latin typeface="Ubuntu"/>
              </a:rPr>
              <a:t>, </a:t>
            </a:r>
            <a:r>
              <a:rPr lang="tr-TR" sz="1400" dirty="0" err="1">
                <a:latin typeface="Ubuntu"/>
              </a:rPr>
              <a:t>the</a:t>
            </a:r>
            <a:r>
              <a:rPr lang="tr-TR" sz="1400" dirty="0">
                <a:latin typeface="Ubuntu"/>
              </a:rPr>
              <a:t> </a:t>
            </a:r>
            <a:r>
              <a:rPr lang="tr-TR" sz="1400" dirty="0" err="1">
                <a:latin typeface="Ubuntu"/>
              </a:rPr>
              <a:t>technologies</a:t>
            </a:r>
            <a:r>
              <a:rPr lang="tr-TR" sz="1400" dirty="0">
                <a:latin typeface="Ubuntu"/>
              </a:rPr>
              <a:t> </a:t>
            </a:r>
            <a:r>
              <a:rPr lang="tr-TR" sz="1400" dirty="0" err="1">
                <a:latin typeface="Ubuntu"/>
              </a:rPr>
              <a:t>that</a:t>
            </a:r>
            <a:r>
              <a:rPr lang="tr-TR" sz="1400" dirty="0">
                <a:latin typeface="Ubuntu"/>
              </a:rPr>
              <a:t> </a:t>
            </a:r>
            <a:r>
              <a:rPr lang="tr-TR" sz="1400" dirty="0" err="1">
                <a:latin typeface="Ubuntu"/>
              </a:rPr>
              <a:t>are</a:t>
            </a:r>
            <a:r>
              <a:rPr lang="tr-TR" sz="1400" dirty="0">
                <a:latin typeface="Ubuntu"/>
              </a:rPr>
              <a:t> in </a:t>
            </a:r>
            <a:r>
              <a:rPr lang="tr-TR" sz="1400" dirty="0" err="1">
                <a:latin typeface="Ubuntu"/>
              </a:rPr>
              <a:t>place</a:t>
            </a:r>
            <a:r>
              <a:rPr lang="tr-TR" sz="1400" dirty="0">
                <a:latin typeface="Ubuntu"/>
              </a:rPr>
              <a:t> can </a:t>
            </a:r>
            <a:r>
              <a:rPr lang="tr-TR" sz="1400" dirty="0" err="1">
                <a:latin typeface="Ubuntu"/>
              </a:rPr>
              <a:t>cause</a:t>
            </a:r>
            <a:r>
              <a:rPr lang="tr-TR" sz="1400" dirty="0">
                <a:latin typeface="Ubuntu"/>
              </a:rPr>
              <a:t> </a:t>
            </a:r>
            <a:r>
              <a:rPr lang="tr-TR" sz="1400" dirty="0" err="1">
                <a:latin typeface="Ubuntu"/>
              </a:rPr>
              <a:t>too</a:t>
            </a:r>
            <a:r>
              <a:rPr lang="tr-TR" sz="1400" dirty="0">
                <a:latin typeface="Ubuntu"/>
              </a:rPr>
              <a:t> </a:t>
            </a:r>
            <a:r>
              <a:rPr lang="tr-TR" sz="1400" dirty="0" err="1">
                <a:latin typeface="Ubuntu"/>
              </a:rPr>
              <a:t>much</a:t>
            </a:r>
            <a:r>
              <a:rPr lang="tr-TR" sz="1400" dirty="0">
                <a:latin typeface="Ubuntu"/>
              </a:rPr>
              <a:t> </a:t>
            </a:r>
            <a:r>
              <a:rPr lang="tr-TR" sz="1400" dirty="0" err="1">
                <a:latin typeface="Ubuntu"/>
              </a:rPr>
              <a:t>cost</a:t>
            </a:r>
            <a:r>
              <a:rPr lang="tr-TR" sz="1400" dirty="0">
                <a:latin typeface="Ubuntu"/>
              </a:rPr>
              <a:t> </a:t>
            </a:r>
            <a:r>
              <a:rPr lang="tr-TR" sz="1400" dirty="0" err="1">
                <a:latin typeface="Ubuntu"/>
              </a:rPr>
              <a:t>for</a:t>
            </a:r>
            <a:r>
              <a:rPr lang="tr-TR" sz="1400" dirty="0">
                <a:latin typeface="Ubuntu"/>
              </a:rPr>
              <a:t> </a:t>
            </a:r>
            <a:r>
              <a:rPr lang="tr-TR" sz="1400" dirty="0" err="1">
                <a:latin typeface="Ubuntu"/>
              </a:rPr>
              <a:t>plate</a:t>
            </a:r>
            <a:r>
              <a:rPr lang="tr-TR" sz="1400" dirty="0">
                <a:latin typeface="Ubuntu"/>
              </a:rPr>
              <a:t> </a:t>
            </a:r>
            <a:r>
              <a:rPr lang="tr-TR" sz="1400" dirty="0" err="1">
                <a:latin typeface="Ubuntu"/>
              </a:rPr>
              <a:t>recognition</a:t>
            </a:r>
            <a:r>
              <a:rPr lang="tr-TR" sz="1400" dirty="0">
                <a:latin typeface="Ubuntu"/>
              </a:rPr>
              <a:t> </a:t>
            </a:r>
            <a:r>
              <a:rPr lang="tr-TR" sz="1400" dirty="0" err="1">
                <a:latin typeface="Ubuntu"/>
              </a:rPr>
              <a:t>systems</a:t>
            </a:r>
            <a:r>
              <a:rPr lang="tr-TR" sz="1400" dirty="0">
                <a:latin typeface="Ubuntu"/>
              </a:rPr>
              <a:t>. </a:t>
            </a:r>
            <a:r>
              <a:rPr lang="tr-TR" sz="1400" dirty="0" err="1">
                <a:latin typeface="Ubuntu"/>
              </a:rPr>
              <a:t>Developing</a:t>
            </a:r>
            <a:r>
              <a:rPr lang="tr-TR" sz="1400" dirty="0">
                <a:latin typeface="Ubuntu"/>
              </a:rPr>
              <a:t> a </a:t>
            </a:r>
            <a:r>
              <a:rPr lang="tr-TR" sz="1400" dirty="0" err="1">
                <a:latin typeface="Ubuntu"/>
              </a:rPr>
              <a:t>dataset</a:t>
            </a:r>
            <a:r>
              <a:rPr lang="tr-TR" sz="1400" dirty="0">
                <a:latin typeface="Ubuntu"/>
              </a:rPr>
              <a:t> </a:t>
            </a:r>
            <a:r>
              <a:rPr lang="tr-TR" sz="1400" dirty="0" err="1">
                <a:latin typeface="Ubuntu"/>
              </a:rPr>
              <a:t>with</a:t>
            </a:r>
            <a:r>
              <a:rPr lang="tr-TR" sz="1400" dirty="0">
                <a:latin typeface="Ubuntu"/>
              </a:rPr>
              <a:t> </a:t>
            </a:r>
            <a:r>
              <a:rPr lang="tr-TR" sz="1400" dirty="0" err="1">
                <a:latin typeface="Ubuntu"/>
              </a:rPr>
              <a:t>Turkish</a:t>
            </a:r>
            <a:r>
              <a:rPr lang="tr-TR" sz="1400" dirty="0">
                <a:latin typeface="Ubuntu"/>
              </a:rPr>
              <a:t> </a:t>
            </a:r>
            <a:r>
              <a:rPr lang="tr-TR" sz="1400" dirty="0" err="1">
                <a:latin typeface="Ubuntu"/>
              </a:rPr>
              <a:t>plates</a:t>
            </a:r>
            <a:r>
              <a:rPr lang="tr-TR" sz="1400" dirty="0">
                <a:latin typeface="Ubuntu"/>
              </a:rPr>
              <a:t> </a:t>
            </a:r>
            <a:r>
              <a:rPr lang="tr-TR" sz="1400" dirty="0" err="1">
                <a:latin typeface="Ubuntu"/>
              </a:rPr>
              <a:t>for</a:t>
            </a:r>
            <a:r>
              <a:rPr lang="tr-TR" sz="1400" dirty="0">
                <a:latin typeface="Ubuntu"/>
              </a:rPr>
              <a:t> </a:t>
            </a:r>
            <a:r>
              <a:rPr lang="tr-TR" sz="1400" dirty="0" err="1">
                <a:latin typeface="Ubuntu"/>
              </a:rPr>
              <a:t>deep</a:t>
            </a:r>
            <a:r>
              <a:rPr lang="tr-TR" sz="1400" dirty="0">
                <a:latin typeface="Ubuntu"/>
              </a:rPr>
              <a:t> </a:t>
            </a:r>
            <a:r>
              <a:rPr lang="tr-TR" sz="1400" dirty="0" err="1">
                <a:latin typeface="Ubuntu"/>
              </a:rPr>
              <a:t>learning</a:t>
            </a:r>
            <a:r>
              <a:rPr lang="tr-TR" sz="1400" dirty="0">
                <a:latin typeface="Ubuntu"/>
              </a:rPr>
              <a:t> model, </a:t>
            </a:r>
            <a:r>
              <a:rPr lang="tr-TR" sz="1400" dirty="0" err="1">
                <a:latin typeface="Ubuntu"/>
              </a:rPr>
              <a:t>which</a:t>
            </a:r>
            <a:r>
              <a:rPr lang="tr-TR" sz="1400" dirty="0">
                <a:latin typeface="Ubuntu"/>
              </a:rPr>
              <a:t> is </a:t>
            </a:r>
            <a:r>
              <a:rPr lang="tr-TR" sz="1400" dirty="0" err="1">
                <a:latin typeface="Ubuntu"/>
              </a:rPr>
              <a:t>one</a:t>
            </a:r>
            <a:r>
              <a:rPr lang="tr-TR" sz="1400" dirty="0">
                <a:latin typeface="Ubuntu"/>
              </a:rPr>
              <a:t> of </a:t>
            </a:r>
            <a:r>
              <a:rPr lang="tr-TR" sz="1400" dirty="0" err="1">
                <a:latin typeface="Ubuntu"/>
              </a:rPr>
              <a:t>the</a:t>
            </a:r>
            <a:r>
              <a:rPr lang="tr-TR" sz="1400" dirty="0">
                <a:latin typeface="Ubuntu"/>
              </a:rPr>
              <a:t> </a:t>
            </a:r>
            <a:r>
              <a:rPr lang="tr-TR" sz="1400" dirty="0" err="1">
                <a:latin typeface="Ubuntu"/>
              </a:rPr>
              <a:t>sub-branches</a:t>
            </a:r>
            <a:r>
              <a:rPr lang="tr-TR" sz="1400" dirty="0">
                <a:latin typeface="Ubuntu"/>
              </a:rPr>
              <a:t> of data </a:t>
            </a:r>
            <a:r>
              <a:rPr lang="tr-TR" sz="1400" dirty="0" err="1">
                <a:latin typeface="Ubuntu"/>
              </a:rPr>
              <a:t>science</a:t>
            </a:r>
            <a:r>
              <a:rPr lang="tr-TR" sz="1400" dirty="0">
                <a:latin typeface="Ubuntu"/>
              </a:rPr>
              <a:t>, </a:t>
            </a:r>
            <a:r>
              <a:rPr lang="tr-TR" sz="1400" dirty="0" err="1">
                <a:latin typeface="Ubuntu"/>
              </a:rPr>
              <a:t>aims</a:t>
            </a:r>
            <a:r>
              <a:rPr lang="tr-TR" sz="1400" dirty="0">
                <a:latin typeface="Ubuntu"/>
              </a:rPr>
              <a:t> </a:t>
            </a:r>
            <a:r>
              <a:rPr lang="tr-TR" sz="1400" dirty="0" err="1">
                <a:latin typeface="Ubuntu"/>
              </a:rPr>
              <a:t>to</a:t>
            </a:r>
            <a:r>
              <a:rPr lang="tr-TR" sz="1400" dirty="0">
                <a:latin typeface="Ubuntu"/>
              </a:rPr>
              <a:t> </a:t>
            </a:r>
            <a:r>
              <a:rPr lang="tr-TR" sz="1400" dirty="0" err="1">
                <a:latin typeface="Ubuntu"/>
              </a:rPr>
              <a:t>decrease</a:t>
            </a:r>
            <a:r>
              <a:rPr lang="tr-TR" sz="1400" dirty="0">
                <a:latin typeface="Ubuntu"/>
              </a:rPr>
              <a:t> </a:t>
            </a:r>
            <a:r>
              <a:rPr lang="tr-TR" sz="1400" dirty="0" err="1">
                <a:latin typeface="Ubuntu"/>
              </a:rPr>
              <a:t>the</a:t>
            </a:r>
            <a:r>
              <a:rPr lang="tr-TR" sz="1400" dirty="0">
                <a:latin typeface="Ubuntu"/>
              </a:rPr>
              <a:t> CPU </a:t>
            </a:r>
            <a:r>
              <a:rPr lang="tr-TR" sz="1400" dirty="0" err="1">
                <a:latin typeface="Ubuntu"/>
              </a:rPr>
              <a:t>cost</a:t>
            </a:r>
            <a:r>
              <a:rPr lang="tr-TR" sz="1400" dirty="0">
                <a:latin typeface="Ubuntu"/>
              </a:rPr>
              <a:t> </a:t>
            </a:r>
            <a:r>
              <a:rPr lang="tr-TR" sz="1400" dirty="0" err="1">
                <a:latin typeface="Ubuntu"/>
              </a:rPr>
              <a:t>used</a:t>
            </a:r>
            <a:r>
              <a:rPr lang="tr-TR" sz="1400" dirty="0">
                <a:latin typeface="Ubuntu"/>
              </a:rPr>
              <a:t> in </a:t>
            </a:r>
            <a:r>
              <a:rPr lang="tr-TR" sz="1400" dirty="0" err="1">
                <a:latin typeface="Ubuntu"/>
              </a:rPr>
              <a:t>character</a:t>
            </a:r>
            <a:r>
              <a:rPr lang="tr-TR" sz="1400" dirty="0">
                <a:latin typeface="Ubuntu"/>
              </a:rPr>
              <a:t> </a:t>
            </a:r>
            <a:r>
              <a:rPr lang="tr-TR" sz="1400" dirty="0" err="1">
                <a:latin typeface="Ubuntu"/>
              </a:rPr>
              <a:t>detecting</a:t>
            </a:r>
            <a:r>
              <a:rPr lang="tr-TR" sz="1400" dirty="0">
                <a:latin typeface="Ubuntu"/>
              </a:rPr>
              <a:t> on </a:t>
            </a:r>
            <a:r>
              <a:rPr lang="tr-TR" sz="1400" dirty="0" err="1">
                <a:latin typeface="Ubuntu"/>
              </a:rPr>
              <a:t>Turkish</a:t>
            </a:r>
            <a:r>
              <a:rPr lang="tr-TR" sz="1400" dirty="0">
                <a:latin typeface="Ubuntu"/>
              </a:rPr>
              <a:t> </a:t>
            </a:r>
            <a:r>
              <a:rPr lang="tr-TR" sz="1400" dirty="0" err="1">
                <a:latin typeface="Ubuntu"/>
              </a:rPr>
              <a:t>plates</a:t>
            </a:r>
            <a:r>
              <a:rPr lang="tr-TR" sz="1400" dirty="0">
                <a:latin typeface="Ubuntu"/>
              </a:rPr>
              <a:t> </a:t>
            </a:r>
            <a:r>
              <a:rPr lang="tr-TR" sz="1400" dirty="0" err="1">
                <a:latin typeface="Ubuntu"/>
              </a:rPr>
              <a:t>and</a:t>
            </a:r>
            <a:r>
              <a:rPr lang="tr-TR" sz="1400" dirty="0">
                <a:latin typeface="Ubuntu"/>
              </a:rPr>
              <a:t> </a:t>
            </a:r>
            <a:r>
              <a:rPr lang="tr-TR" sz="1400" dirty="0" err="1">
                <a:latin typeface="Ubuntu"/>
              </a:rPr>
              <a:t>increase</a:t>
            </a:r>
            <a:r>
              <a:rPr lang="tr-TR" sz="1400" dirty="0">
                <a:latin typeface="Ubuntu"/>
              </a:rPr>
              <a:t> </a:t>
            </a:r>
            <a:r>
              <a:rPr lang="tr-TR" sz="1400" dirty="0" err="1">
                <a:latin typeface="Ubuntu"/>
              </a:rPr>
              <a:t>the</a:t>
            </a:r>
            <a:r>
              <a:rPr lang="tr-TR" sz="1400" dirty="0">
                <a:latin typeface="Ubuntu"/>
              </a:rPr>
              <a:t> </a:t>
            </a:r>
            <a:r>
              <a:rPr lang="tr-TR" sz="1400" dirty="0" err="1">
                <a:latin typeface="Ubuntu"/>
              </a:rPr>
              <a:t>accuracy</a:t>
            </a:r>
            <a:r>
              <a:rPr lang="tr-TR" sz="1400" dirty="0">
                <a:latin typeface="Ubuntu"/>
              </a:rPr>
              <a:t> rate </a:t>
            </a:r>
            <a:r>
              <a:rPr lang="tr-TR" sz="1400" dirty="0" err="1">
                <a:latin typeface="Ubuntu"/>
              </a:rPr>
              <a:t>and</a:t>
            </a:r>
            <a:r>
              <a:rPr lang="tr-TR" sz="1400" dirty="0">
                <a:latin typeface="Ubuntu"/>
              </a:rPr>
              <a:t> </a:t>
            </a:r>
            <a:r>
              <a:rPr lang="tr-TR" sz="1400" dirty="0" err="1">
                <a:latin typeface="Ubuntu"/>
              </a:rPr>
              <a:t>compare</a:t>
            </a:r>
            <a:r>
              <a:rPr lang="tr-TR" sz="1400" dirty="0">
                <a:latin typeface="Ubuntu"/>
              </a:rPr>
              <a:t> it </a:t>
            </a:r>
            <a:r>
              <a:rPr lang="tr-TR" sz="1400" dirty="0" err="1">
                <a:latin typeface="Ubuntu"/>
              </a:rPr>
              <a:t>with</a:t>
            </a:r>
            <a:r>
              <a:rPr lang="tr-TR" sz="1400" dirty="0">
                <a:latin typeface="Ubuntu"/>
              </a:rPr>
              <a:t> </a:t>
            </a:r>
            <a:r>
              <a:rPr lang="tr-TR" sz="1400" dirty="0" err="1">
                <a:latin typeface="Ubuntu"/>
              </a:rPr>
              <a:t>the</a:t>
            </a:r>
            <a:r>
              <a:rPr lang="tr-TR" sz="1400" dirty="0">
                <a:latin typeface="Ubuntu"/>
              </a:rPr>
              <a:t> </a:t>
            </a:r>
            <a:r>
              <a:rPr lang="tr-TR" sz="1400" dirty="0" err="1">
                <a:latin typeface="Ubuntu"/>
              </a:rPr>
              <a:t>image</a:t>
            </a:r>
            <a:r>
              <a:rPr lang="tr-TR" sz="1400" dirty="0">
                <a:latin typeface="Ubuntu"/>
              </a:rPr>
              <a:t> </a:t>
            </a:r>
            <a:r>
              <a:rPr lang="tr-TR" sz="1400" dirty="0" err="1">
                <a:latin typeface="Ubuntu"/>
              </a:rPr>
              <a:t>processing</a:t>
            </a:r>
            <a:r>
              <a:rPr lang="tr-TR" sz="1400" dirty="0">
                <a:latin typeface="Ubuntu"/>
              </a:rPr>
              <a:t>.</a:t>
            </a:r>
          </a:p>
        </p:txBody>
      </p:sp>
      <p:sp>
        <p:nvSpPr>
          <p:cNvPr id="43" name="CustomShape 5"/>
          <p:cNvSpPr/>
          <p:nvPr/>
        </p:nvSpPr>
        <p:spPr>
          <a:xfrm>
            <a:off x="360000" y="11509920"/>
            <a:ext cx="4572000" cy="552679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Solution</a:t>
            </a:r>
            <a:endParaRPr dirty="0"/>
          </a:p>
          <a:p>
            <a:endParaRPr dirty="0"/>
          </a:p>
          <a:p>
            <a:pPr algn="just"/>
            <a:r>
              <a:rPr lang="en-US" sz="1400" dirty="0">
                <a:latin typeface="Ubuntu"/>
              </a:rPr>
              <a:t>In the current plate recognition systems, image processing algorithms are used. </a:t>
            </a:r>
            <a:r>
              <a:rPr lang="tr-TR" sz="1400" dirty="0">
                <a:latin typeface="Ubuntu"/>
              </a:rPr>
              <a:t>I</a:t>
            </a:r>
            <a:r>
              <a:rPr lang="en-US" sz="1400" dirty="0">
                <a:latin typeface="Ubuntu"/>
              </a:rPr>
              <a:t>t requires very high processing power, but also the accuracy rate of the plates cannot always give the expected performance. It requires very high processing power, but also the accuracy of the plates cannot always give the expected performance. Developing a new approach to achieving higher accuracy rates with higher performance than existing systems by using deep learning techniques, which is the sub-study area of the widely used data sciences branch, is one of the main objectives of this project. In this project, we aim to compare the existing plate recognition systems with the deep learning-based plate recognition systems and to develop a low cost and high-performance plate recognition system</a:t>
            </a:r>
            <a:r>
              <a:rPr lang="tr-TR" sz="1400" dirty="0">
                <a:latin typeface="Ubuntu"/>
              </a:rPr>
              <a:t>.</a:t>
            </a:r>
            <a:endParaRPr sz="1400" dirty="0">
              <a:latin typeface="Ubuntu"/>
            </a:endParaRPr>
          </a:p>
        </p:txBody>
      </p:sp>
      <p:sp>
        <p:nvSpPr>
          <p:cNvPr id="44" name="CustomShape 6"/>
          <p:cNvSpPr/>
          <p:nvPr/>
        </p:nvSpPr>
        <p:spPr>
          <a:xfrm>
            <a:off x="10188000" y="3960000"/>
            <a:ext cx="4572000" cy="502776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Company Info</a:t>
            </a:r>
            <a:endParaRPr sz="3000" dirty="0">
              <a:latin typeface="Ubuntu"/>
            </a:endParaRPr>
          </a:p>
          <a:p>
            <a:endParaRPr sz="1400" dirty="0">
              <a:latin typeface="Ubuntu"/>
            </a:endParaRPr>
          </a:p>
          <a:p>
            <a:pPr algn="just"/>
            <a:r>
              <a:rPr lang="en-US" sz="1400" dirty="0">
                <a:latin typeface="Ubuntu"/>
              </a:rPr>
              <a:t>Our project partner ISSD company, system design and integration in Turkey, digital signal processing, software development and is a company operating in the electronics design issues, companies in the digital circuit designs and application specific algorithms, starting with developing and developed all the software which ended with the transfer of embedded platforms the whole process is realized. ISSD also manufactures solutions for traffic management, dynamic junction control system, license plate recognition and electronic monitoring and develops products that are market leaders. Solutions for plate recognition and electronic monitoring are generally based on image processing algorithms. The image processing algorithms developed by the company consist of processes that require high processing power as in most image processing algorithms. In addition, other solutions within our knowledge on producing plate recognition systems company in Turkey are developing the system with the image processing methods.</a:t>
            </a:r>
            <a:endParaRPr sz="1400" dirty="0">
              <a:latin typeface="Ubuntu"/>
            </a:endParaRPr>
          </a:p>
        </p:txBody>
      </p:sp>
      <p:sp>
        <p:nvSpPr>
          <p:cNvPr id="45" name="CustomShape 7"/>
          <p:cNvSpPr/>
          <p:nvPr/>
        </p:nvSpPr>
        <p:spPr>
          <a:xfrm>
            <a:off x="10188000" y="9347760"/>
            <a:ext cx="4572000" cy="463680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&amp; Conclusion</a:t>
            </a:r>
            <a:endParaRPr sz="3000" dirty="0">
              <a:latin typeface="Ubuntu"/>
            </a:endParaRPr>
          </a:p>
          <a:p>
            <a:endParaRPr sz="1400" dirty="0">
              <a:latin typeface="Ubuntu"/>
            </a:endParaRPr>
          </a:p>
          <a:p>
            <a:r>
              <a:rPr lang="en-US" sz="1400" dirty="0">
                <a:latin typeface="Ubuntu"/>
              </a:rPr>
              <a:t>Developing a plate recognition system using image processing and deep learning is relevant to each other. Both</a:t>
            </a:r>
          </a:p>
          <a:p>
            <a:r>
              <a:rPr lang="en-US" sz="1400" dirty="0">
                <a:latin typeface="Ubuntu"/>
              </a:rPr>
              <a:t>relate to processing input data, but they have different mythologies. Image processing is a conventional method</a:t>
            </a:r>
          </a:p>
          <a:p>
            <a:r>
              <a:rPr lang="en-US" sz="1400" dirty="0">
                <a:latin typeface="Ubuntu"/>
              </a:rPr>
              <a:t>that is better for high processing power. Image processing techniques can be used to increase the power of deep</a:t>
            </a:r>
          </a:p>
          <a:p>
            <a:r>
              <a:rPr lang="en-US" sz="1400" dirty="0">
                <a:latin typeface="Ubuntu"/>
              </a:rPr>
              <a:t>learning methods. Deep learning is the most recent approach to its use in the world. It has better and faster</a:t>
            </a:r>
          </a:p>
          <a:p>
            <a:r>
              <a:rPr lang="en-US" sz="1400" dirty="0">
                <a:latin typeface="Ubuntu"/>
              </a:rPr>
              <a:t>solutions for high processing power. It also has the ability to better estimate because it uses large data sets. The</a:t>
            </a:r>
          </a:p>
          <a:p>
            <a:r>
              <a:rPr lang="en-US" sz="1400" dirty="0">
                <a:latin typeface="Ubuntu"/>
              </a:rPr>
              <a:t>biggest expectation in our project is that the system performance is sufficient for the user.</a:t>
            </a:r>
            <a:endParaRPr sz="1400" dirty="0">
              <a:latin typeface="Ubuntu"/>
            </a:endParaRPr>
          </a:p>
        </p:txBody>
      </p:sp>
      <p:sp>
        <p:nvSpPr>
          <p:cNvPr id="46" name="CustomShape 8"/>
          <p:cNvSpPr/>
          <p:nvPr/>
        </p:nvSpPr>
        <p:spPr>
          <a:xfrm>
            <a:off x="10188000" y="14344560"/>
            <a:ext cx="4572000" cy="292608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Acknowledgement</a:t>
            </a:r>
            <a:endParaRPr dirty="0"/>
          </a:p>
          <a:p>
            <a:pPr algn="just"/>
            <a:endParaRPr dirty="0"/>
          </a:p>
          <a:p>
            <a:pPr algn="just"/>
            <a:r>
              <a:rPr lang="en-US" sz="1400" dirty="0">
                <a:latin typeface="Ubuntu"/>
              </a:rPr>
              <a:t>We are grateful for guidance we have received from Prof. Dr. </a:t>
            </a:r>
            <a:r>
              <a:rPr lang="en-US" sz="1400" dirty="0" err="1">
                <a:latin typeface="Ubuntu"/>
              </a:rPr>
              <a:t>Erdoğan</a:t>
            </a:r>
            <a:r>
              <a:rPr lang="en-US" sz="1400" dirty="0">
                <a:latin typeface="Ubuntu"/>
              </a:rPr>
              <a:t> </a:t>
            </a:r>
            <a:r>
              <a:rPr lang="en-US" sz="1400" dirty="0" err="1">
                <a:latin typeface="Ubuntu"/>
              </a:rPr>
              <a:t>Doğdu</a:t>
            </a:r>
            <a:r>
              <a:rPr lang="en-US" sz="1400" dirty="0">
                <a:latin typeface="Ubuntu"/>
              </a:rPr>
              <a:t> and </a:t>
            </a:r>
            <a:r>
              <a:rPr lang="en-US" sz="1400" dirty="0" err="1">
                <a:latin typeface="Ubuntu"/>
              </a:rPr>
              <a:t>Doç</a:t>
            </a:r>
            <a:r>
              <a:rPr lang="en-US" sz="1400" dirty="0">
                <a:latin typeface="Ubuntu"/>
              </a:rPr>
              <a:t>. Dr. Reza </a:t>
            </a:r>
            <a:r>
              <a:rPr lang="en-US" sz="1400" dirty="0" err="1">
                <a:latin typeface="Ubuntu"/>
              </a:rPr>
              <a:t>Hassanpour</a:t>
            </a:r>
            <a:r>
              <a:rPr lang="en-US" sz="1400" dirty="0">
                <a:latin typeface="Ubuntu"/>
              </a:rPr>
              <a:t>. We received the biggest support and courage from our advisers. We are also grateful to help we received from ISSD Inc. They let us to use company’s data and helped us during the project.</a:t>
            </a:r>
            <a:endParaRPr sz="1400" dirty="0">
              <a:latin typeface="Ubuntu"/>
            </a:endParaRPr>
          </a:p>
        </p:txBody>
      </p:sp>
      <p:sp>
        <p:nvSpPr>
          <p:cNvPr id="47" name="CustomShape 9"/>
          <p:cNvSpPr/>
          <p:nvPr/>
        </p:nvSpPr>
        <p:spPr>
          <a:xfrm>
            <a:off x="10188000" y="17637840"/>
            <a:ext cx="4572000" cy="3386160"/>
          </a:xfrm>
          <a:prstGeom prst="rect">
            <a:avLst/>
          </a:prstGeom>
          <a:solidFill>
            <a:srgbClr val="E6E6E6"/>
          </a:solidFill>
          <a:ln>
            <a:solidFill>
              <a:srgbClr val="C5000B"/>
            </a:solidFill>
          </a:ln>
        </p:spPr>
      </p:sp>
      <p:sp>
        <p:nvSpPr>
          <p:cNvPr id="51" name="CustomShape 11"/>
          <p:cNvSpPr/>
          <p:nvPr/>
        </p:nvSpPr>
        <p:spPr>
          <a:xfrm>
            <a:off x="5222712" y="10932410"/>
            <a:ext cx="4673925" cy="6104300"/>
          </a:xfrm>
          <a:prstGeom prst="rect">
            <a:avLst/>
          </a:prstGeom>
          <a:solidFill>
            <a:srgbClr val="E6E6E6"/>
          </a:solidFill>
          <a:ln>
            <a:solidFill>
              <a:srgbClr val="C5000B"/>
            </a:solidFill>
          </a:ln>
        </p:spPr>
      </p:sp>
      <p:sp>
        <p:nvSpPr>
          <p:cNvPr id="58" name="TextShape 18"/>
          <p:cNvSpPr txBox="1"/>
          <p:nvPr/>
        </p:nvSpPr>
        <p:spPr>
          <a:xfrm>
            <a:off x="6381935" y="10096140"/>
            <a:ext cx="2355480" cy="346320"/>
          </a:xfrm>
          <a:prstGeom prst="rect">
            <a:avLst/>
          </a:prstGeom>
        </p:spPr>
        <p:txBody>
          <a:bodyPr wrap="none" lIns="90000" tIns="45000" rIns="90000" bIns="45000"/>
          <a:lstStyle/>
          <a:p>
            <a:r>
              <a:rPr lang="en-US" b="1" dirty="0">
                <a:solidFill>
                  <a:srgbClr val="C5000B"/>
                </a:solidFill>
              </a:rPr>
              <a:t>Figure </a:t>
            </a:r>
            <a:r>
              <a:rPr lang="tr-TR" b="1" dirty="0">
                <a:solidFill>
                  <a:srgbClr val="C5000B"/>
                </a:solidFill>
              </a:rPr>
              <a:t>2</a:t>
            </a:r>
            <a:r>
              <a:rPr lang="en-US" b="1" dirty="0">
                <a:solidFill>
                  <a:srgbClr val="C5000B"/>
                </a:solidFill>
              </a:rPr>
              <a:t> - Flowchart</a:t>
            </a:r>
            <a:endParaRPr dirty="0"/>
          </a:p>
        </p:txBody>
      </p:sp>
      <p:sp>
        <p:nvSpPr>
          <p:cNvPr id="93" name="TextShape 53"/>
          <p:cNvSpPr txBox="1"/>
          <p:nvPr/>
        </p:nvSpPr>
        <p:spPr>
          <a:xfrm>
            <a:off x="5795460" y="16640690"/>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3</a:t>
            </a:r>
            <a:r>
              <a:rPr lang="en-US" sz="2000" b="1" dirty="0">
                <a:solidFill>
                  <a:srgbClr val="C5000B"/>
                </a:solidFill>
              </a:rPr>
              <a:t> – Finished Product</a:t>
            </a:r>
            <a:endParaRPr dirty="0"/>
          </a:p>
        </p:txBody>
      </p:sp>
      <p:sp>
        <p:nvSpPr>
          <p:cNvPr id="112" name="CustomShape 72"/>
          <p:cNvSpPr/>
          <p:nvPr/>
        </p:nvSpPr>
        <p:spPr>
          <a:xfrm>
            <a:off x="5222711" y="17337291"/>
            <a:ext cx="4673925" cy="1512684"/>
          </a:xfrm>
          <a:prstGeom prst="rect">
            <a:avLst/>
          </a:prstGeom>
          <a:solidFill>
            <a:srgbClr val="E6E6E6"/>
          </a:solidFill>
          <a:ln>
            <a:solidFill>
              <a:srgbClr val="C5000B"/>
            </a:solidFill>
          </a:ln>
        </p:spPr>
        <p:txBody>
          <a:bodyPr wrap="none" lIns="90000" tIns="45000" rIns="90000" bIns="45000" anchor="ctr"/>
          <a:lstStyle/>
          <a:p>
            <a:pPr algn="ctr"/>
            <a:r>
              <a:rPr lang="en-US" dirty="0">
                <a:latin typeface="Ubuntu"/>
              </a:rPr>
              <a:t>[ company logo ]</a:t>
            </a:r>
            <a:endParaRPr dirty="0"/>
          </a:p>
        </p:txBody>
      </p:sp>
      <p:sp>
        <p:nvSpPr>
          <p:cNvPr id="113" name="CustomShape 73"/>
          <p:cNvSpPr/>
          <p:nvPr/>
        </p:nvSpPr>
        <p:spPr>
          <a:xfrm>
            <a:off x="5222711" y="18939450"/>
            <a:ext cx="4673926" cy="2084175"/>
          </a:xfrm>
          <a:prstGeom prst="rect">
            <a:avLst/>
          </a:prstGeom>
          <a:solidFill>
            <a:srgbClr val="E6E6E6"/>
          </a:solidFill>
          <a:ln>
            <a:solidFill>
              <a:srgbClr val="C5000B"/>
            </a:solidFill>
          </a:ln>
        </p:spPr>
        <p:txBody>
          <a:bodyPr wrap="none" lIns="90000" tIns="45000" rIns="90000" bIns="45000" anchor="ctr"/>
          <a:lstStyle/>
          <a:p>
            <a:pPr algn="ctr"/>
            <a:endParaRPr dirty="0"/>
          </a:p>
        </p:txBody>
      </p:sp>
      <p:pic>
        <p:nvPicPr>
          <p:cNvPr id="2" name="Resim 1">
            <a:extLst>
              <a:ext uri="{FF2B5EF4-FFF2-40B4-BE49-F238E27FC236}">
                <a16:creationId xmlns:a16="http://schemas.microsoft.com/office/drawing/2014/main" id="{10094E55-5E36-4803-ADDB-9372730EDFCB}"/>
              </a:ext>
            </a:extLst>
          </p:cNvPr>
          <p:cNvPicPr>
            <a:picLocks noChangeAspect="1"/>
          </p:cNvPicPr>
          <p:nvPr/>
        </p:nvPicPr>
        <p:blipFill>
          <a:blip r:embed="rId4"/>
          <a:stretch>
            <a:fillRect/>
          </a:stretch>
        </p:blipFill>
        <p:spPr>
          <a:xfrm>
            <a:off x="5375366" y="4067177"/>
            <a:ext cx="4368618" cy="5937704"/>
          </a:xfrm>
          <a:prstGeom prst="rect">
            <a:avLst/>
          </a:prstGeom>
        </p:spPr>
      </p:pic>
      <p:pic>
        <p:nvPicPr>
          <p:cNvPr id="5" name="Resim 4">
            <a:extLst>
              <a:ext uri="{FF2B5EF4-FFF2-40B4-BE49-F238E27FC236}">
                <a16:creationId xmlns:a16="http://schemas.microsoft.com/office/drawing/2014/main" id="{31125992-7735-424C-9AAB-F722A8212A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0149" y="10993075"/>
            <a:ext cx="4346352" cy="5620512"/>
          </a:xfrm>
          <a:prstGeom prst="rect">
            <a:avLst/>
          </a:prstGeom>
        </p:spPr>
      </p:pic>
      <p:pic>
        <p:nvPicPr>
          <p:cNvPr id="7" name="Resim 6">
            <a:extLst>
              <a:ext uri="{FF2B5EF4-FFF2-40B4-BE49-F238E27FC236}">
                <a16:creationId xmlns:a16="http://schemas.microsoft.com/office/drawing/2014/main" id="{72AE0F79-FB97-4659-A9AD-8C82339D02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77371" y="17720384"/>
            <a:ext cx="4193258" cy="2845491"/>
          </a:xfrm>
          <a:prstGeom prst="rect">
            <a:avLst/>
          </a:prstGeom>
        </p:spPr>
      </p:pic>
      <p:pic>
        <p:nvPicPr>
          <p:cNvPr id="8" name="Resim 7">
            <a:extLst>
              <a:ext uri="{FF2B5EF4-FFF2-40B4-BE49-F238E27FC236}">
                <a16:creationId xmlns:a16="http://schemas.microsoft.com/office/drawing/2014/main" id="{42BB9DA3-E2F9-4507-823A-0E361CC20D41}"/>
              </a:ext>
            </a:extLst>
          </p:cNvPr>
          <p:cNvPicPr>
            <a:picLocks noChangeAspect="1"/>
          </p:cNvPicPr>
          <p:nvPr/>
        </p:nvPicPr>
        <p:blipFill>
          <a:blip r:embed="rId7"/>
          <a:stretch>
            <a:fillRect/>
          </a:stretch>
        </p:blipFill>
        <p:spPr>
          <a:xfrm>
            <a:off x="5359367" y="19469428"/>
            <a:ext cx="4365114" cy="1024217"/>
          </a:xfrm>
          <a:prstGeom prst="rect">
            <a:avLst/>
          </a:prstGeom>
        </p:spPr>
      </p:pic>
      <p:pic>
        <p:nvPicPr>
          <p:cNvPr id="10" name="Resim 9">
            <a:extLst>
              <a:ext uri="{FF2B5EF4-FFF2-40B4-BE49-F238E27FC236}">
                <a16:creationId xmlns:a16="http://schemas.microsoft.com/office/drawing/2014/main" id="{FF5C29A2-21D6-48C1-A247-C1B9EEA723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31387" y="17478919"/>
            <a:ext cx="4421075" cy="1229427"/>
          </a:xfrm>
          <a:prstGeom prst="rect">
            <a:avLst/>
          </a:prstGeom>
        </p:spPr>
      </p:pic>
      <p:sp>
        <p:nvSpPr>
          <p:cNvPr id="114" name="CustomShape 73">
            <a:extLst>
              <a:ext uri="{FF2B5EF4-FFF2-40B4-BE49-F238E27FC236}">
                <a16:creationId xmlns:a16="http://schemas.microsoft.com/office/drawing/2014/main" id="{5C0E4DE5-BF93-4FD5-8A84-AA398DDC5E99}"/>
              </a:ext>
            </a:extLst>
          </p:cNvPr>
          <p:cNvSpPr/>
          <p:nvPr/>
        </p:nvSpPr>
        <p:spPr>
          <a:xfrm>
            <a:off x="359350" y="17337292"/>
            <a:ext cx="4631106" cy="3686332"/>
          </a:xfrm>
          <a:prstGeom prst="rect">
            <a:avLst/>
          </a:prstGeom>
          <a:solidFill>
            <a:srgbClr val="E6E6E6"/>
          </a:solidFill>
          <a:ln>
            <a:solidFill>
              <a:srgbClr val="C5000B"/>
            </a:solidFill>
          </a:ln>
        </p:spPr>
        <p:txBody>
          <a:bodyPr wrap="none" lIns="90000" tIns="45000" rIns="90000" bIns="45000" anchor="ctr"/>
          <a:lstStyle/>
          <a:p>
            <a:pPr algn="ctr"/>
            <a:endParaRPr dirty="0"/>
          </a:p>
        </p:txBody>
      </p:sp>
      <p:pic>
        <p:nvPicPr>
          <p:cNvPr id="12" name="Resim 11">
            <a:extLst>
              <a:ext uri="{FF2B5EF4-FFF2-40B4-BE49-F238E27FC236}">
                <a16:creationId xmlns:a16="http://schemas.microsoft.com/office/drawing/2014/main" id="{8053EC7C-7103-49C9-8080-F17E1871CD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4203" y="17440820"/>
            <a:ext cx="4373548" cy="3052826"/>
          </a:xfrm>
          <a:prstGeom prst="rect">
            <a:avLst/>
          </a:prstGeom>
        </p:spPr>
      </p:pic>
      <p:sp>
        <p:nvSpPr>
          <p:cNvPr id="115" name="TextShape 53">
            <a:extLst>
              <a:ext uri="{FF2B5EF4-FFF2-40B4-BE49-F238E27FC236}">
                <a16:creationId xmlns:a16="http://schemas.microsoft.com/office/drawing/2014/main" id="{931B6210-5D1B-43F5-B4B9-180AEF0FD5C9}"/>
              </a:ext>
            </a:extLst>
          </p:cNvPr>
          <p:cNvSpPr txBox="1"/>
          <p:nvPr/>
        </p:nvSpPr>
        <p:spPr>
          <a:xfrm>
            <a:off x="1071060" y="20571795"/>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1</a:t>
            </a:r>
            <a:r>
              <a:rPr lang="en-US" sz="2000" b="1" dirty="0">
                <a:solidFill>
                  <a:srgbClr val="C5000B"/>
                </a:solidFill>
              </a:rPr>
              <a:t> – Finished Product</a:t>
            </a:r>
            <a:endParaRPr dirty="0"/>
          </a:p>
        </p:txBody>
      </p:sp>
      <p:sp>
        <p:nvSpPr>
          <p:cNvPr id="116" name="TextShape 53">
            <a:extLst>
              <a:ext uri="{FF2B5EF4-FFF2-40B4-BE49-F238E27FC236}">
                <a16:creationId xmlns:a16="http://schemas.microsoft.com/office/drawing/2014/main" id="{CC6E1689-BC4A-41B3-BFE2-9C2308B7F214}"/>
              </a:ext>
            </a:extLst>
          </p:cNvPr>
          <p:cNvSpPr txBox="1"/>
          <p:nvPr/>
        </p:nvSpPr>
        <p:spPr>
          <a:xfrm>
            <a:off x="10709460" y="20576670"/>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4</a:t>
            </a:r>
            <a:r>
              <a:rPr lang="en-US" sz="2000" b="1" dirty="0">
                <a:solidFill>
                  <a:srgbClr val="C5000B"/>
                </a:solidFill>
              </a:rPr>
              <a:t> – </a:t>
            </a:r>
            <a:r>
              <a:rPr lang="tr-TR" sz="2000" b="1" dirty="0">
                <a:solidFill>
                  <a:srgbClr val="C5000B"/>
                </a:solidFill>
              </a:rPr>
              <a:t>Project </a:t>
            </a:r>
            <a:r>
              <a:rPr lang="tr-TR" sz="2000" b="1" dirty="0" err="1">
                <a:solidFill>
                  <a:srgbClr val="C5000B"/>
                </a:solidFill>
              </a:rPr>
              <a:t>Members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1342</TotalTime>
  <Words>761</Words>
  <Application>Microsoft Office PowerPoint</Application>
  <PresentationFormat>Özel</PresentationFormat>
  <Paragraphs>33</Paragraphs>
  <Slides>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vt:i4>
      </vt:variant>
    </vt:vector>
  </HeadingPairs>
  <TitlesOfParts>
    <vt:vector size="5" baseType="lpstr">
      <vt:lpstr>StarSymbol</vt:lpstr>
      <vt:lpstr>Ubuntu</vt:lpstr>
      <vt:lpstr>Arial</vt:lpstr>
      <vt:lpstr>Office Theme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User</dc:creator>
  <cp:lastModifiedBy>Mert Yumuşak</cp:lastModifiedBy>
  <cp:revision>10</cp:revision>
  <dcterms:modified xsi:type="dcterms:W3CDTF">2019-06-10T15:19:52Z</dcterms:modified>
</cp:coreProperties>
</file>