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8"/>
  </p:sldMasterIdLst>
  <p:notesMasterIdLst>
    <p:notesMasterId r:id="rId31"/>
  </p:notesMasterIdLst>
  <p:sldIdLst>
    <p:sldId id="256" r:id="rId9"/>
    <p:sldId id="257" r:id="rId10"/>
    <p:sldId id="265" r:id="rId11"/>
    <p:sldId id="271" r:id="rId12"/>
    <p:sldId id="273" r:id="rId13"/>
    <p:sldId id="268" r:id="rId14"/>
    <p:sldId id="270" r:id="rId15"/>
    <p:sldId id="278" r:id="rId16"/>
    <p:sldId id="260" r:id="rId17"/>
    <p:sldId id="269" r:id="rId18"/>
    <p:sldId id="274" r:id="rId19"/>
    <p:sldId id="277" r:id="rId20"/>
    <p:sldId id="276" r:id="rId21"/>
    <p:sldId id="275" r:id="rId22"/>
    <p:sldId id="262" r:id="rId23"/>
    <p:sldId id="258" r:id="rId24"/>
    <p:sldId id="264" r:id="rId25"/>
    <p:sldId id="272" r:id="rId26"/>
    <p:sldId id="267" r:id="rId27"/>
    <p:sldId id="263" r:id="rId28"/>
    <p:sldId id="266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1D"/>
    <a:srgbClr val="905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>
      <p:cViewPr>
        <p:scale>
          <a:sx n="75" d="100"/>
          <a:sy n="75" d="100"/>
        </p:scale>
        <p:origin x="1618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8C82-A9E1-4276-ABA9-B33DB6E4C974}" type="datetimeFigureOut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48C7-4D59-4F9F-8DF1-B88103B7BD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114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520036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83553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5802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6217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69497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74553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12632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31717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78546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3399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13703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34640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72751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42443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45331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72168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20461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E342D3-ED73-4597-A5F9-15DADAF038D1}" type="datetime1">
              <a:rPr lang="tr-TR" smtClean="0"/>
              <a:pPr/>
              <a:t>10.06.2019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02826C-212F-4612-ABBE-FC45A1562B62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4683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373" y="1197428"/>
            <a:ext cx="4466345" cy="4463144"/>
          </a:xfrm>
        </p:spPr>
        <p:txBody>
          <a:bodyPr anchor="ctr">
            <a:normAutofit/>
          </a:bodyPr>
          <a:lstStyle/>
          <a:p>
            <a:r>
              <a:rPr lang="en-GB" sz="4200" dirty="0"/>
              <a:t>Mobile Assistant for Cryptocurrency Markets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241173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6391" y="1197428"/>
            <a:ext cx="1910061" cy="4463143"/>
          </a:xfrm>
        </p:spPr>
        <p:txBody>
          <a:bodyPr anchor="ctr">
            <a:normAutofit/>
          </a:bodyPr>
          <a:lstStyle/>
          <a:p>
            <a:pPr algn="l"/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  <a:p>
            <a:pPr algn="l"/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Berkay ÇINAR</a:t>
            </a:r>
            <a:endParaRPr lang="tr-T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GB" sz="1800" dirty="0"/>
              <a:t>Bilge NAS</a:t>
            </a:r>
          </a:p>
          <a:p>
            <a:pPr algn="l"/>
            <a:r>
              <a:rPr lang="en-GB" sz="1800" dirty="0"/>
              <a:t>Celal ŞAHİN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sz="1800" b="1" dirty="0"/>
              <a:t>Advisor:</a:t>
            </a:r>
          </a:p>
          <a:p>
            <a:pPr algn="l"/>
            <a:r>
              <a:rPr lang="en-GB" sz="1800" dirty="0"/>
              <a:t>Dr. Faris Serdar TAŞEL</a:t>
            </a:r>
            <a:endParaRPr lang="tr-TR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008" y="0"/>
            <a:ext cx="1078992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C4CEF3B-4DC3-40D0-8671-93D38DEA8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8195" y="181142"/>
            <a:ext cx="697395" cy="707436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8CF9436-6590-463E-A0DD-4077172A51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4285" y="181142"/>
            <a:ext cx="697395" cy="7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626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A8A8BC-B246-4180-95F2-95CAA342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Success Criteria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098EA0CA-8BE0-4DCD-9E88-3DE2CFCBE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465285"/>
              </p:ext>
            </p:extLst>
          </p:nvPr>
        </p:nvGraphicFramePr>
        <p:xfrm>
          <a:off x="686204" y="2479040"/>
          <a:ext cx="7764464" cy="1899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82232">
                  <a:extLst>
                    <a:ext uri="{9D8B030D-6E8A-4147-A177-3AD203B41FA5}">
                      <a16:colId xmlns:a16="http://schemas.microsoft.com/office/drawing/2014/main" val="93501536"/>
                    </a:ext>
                  </a:extLst>
                </a:gridCol>
                <a:gridCol w="3882232">
                  <a:extLst>
                    <a:ext uri="{9D8B030D-6E8A-4147-A177-3AD203B41FA5}">
                      <a16:colId xmlns:a16="http://schemas.microsoft.com/office/drawing/2014/main" val="370535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Success 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How to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6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/>
                        <a:t>Efficiency of Exchange Paths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Checking if there are alternative routes in case a route is outdated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9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Accuracy of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Checking prices from the market APIs 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General Practicality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User feedbacks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06842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4775A0-5389-4AD4-9B64-085AF01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443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2708B3-03E3-476F-9EC9-A6B5B2A6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AE421D"/>
                </a:solidFill>
              </a:rPr>
              <a:t>Outputs</a:t>
            </a:r>
            <a:endParaRPr lang="en-US" dirty="0">
              <a:solidFill>
                <a:srgbClr val="AE421D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11501F6-C96D-4C3B-BACB-2CE21CA6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11</a:t>
            </a:fld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C005814-081F-4464-975D-45A5945E9F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346" y="1716967"/>
            <a:ext cx="2283320" cy="405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9961578-EA78-4BB4-9261-C875C000C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9607" y="1707124"/>
            <a:ext cx="22860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35D86EE-B299-42C5-9D6C-CC694EA8712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6548" y="1707124"/>
            <a:ext cx="2246709" cy="406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18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C8D2EF-DC68-4ED4-A041-C797DF55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865978"/>
            <a:ext cx="2389399" cy="1979597"/>
          </a:xfrm>
        </p:spPr>
        <p:txBody>
          <a:bodyPr anchor="ctr">
            <a:normAutofit/>
          </a:bodyPr>
          <a:lstStyle/>
          <a:p>
            <a:pPr algn="r"/>
            <a:r>
              <a:rPr lang="tr-TR" sz="3200" dirty="0" err="1">
                <a:solidFill>
                  <a:srgbClr val="AE421D"/>
                </a:solidFill>
              </a:rPr>
              <a:t>Challenges</a:t>
            </a:r>
            <a:endParaRPr lang="en-US" sz="3100" dirty="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3DBA5AD-10C8-4C9E-A2E4-37834152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07" y="773380"/>
            <a:ext cx="24003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48555D5-86AC-499B-AC68-4C014875B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6" y="1389194"/>
            <a:ext cx="2039763" cy="15115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420-C2EF-496D-8511-54DA2D6E3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627" y="773380"/>
            <a:ext cx="24003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EF5A710-3BAC-4117-8575-97496F763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07" y="1040561"/>
            <a:ext cx="1993342" cy="22088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26F8AF-45D6-46BD-B4AF-64E8AA687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7948" y="759482"/>
            <a:ext cx="24003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ABBB2BA-BD5B-4D3E-B441-C70FE214B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43" y="1361344"/>
            <a:ext cx="2027710" cy="1539476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B6B6EE-E87D-426C-99D0-7F11DAA0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873" y="3881658"/>
            <a:ext cx="5089794" cy="19095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Every </a:t>
            </a:r>
            <a:r>
              <a:rPr lang="tr-TR" sz="1900" dirty="0"/>
              <a:t>e</a:t>
            </a:r>
            <a:r>
              <a:rPr lang="en-US" sz="1900" dirty="0" err="1"/>
              <a:t>xchange</a:t>
            </a:r>
            <a:r>
              <a:rPr lang="en-US" sz="1900" dirty="0"/>
              <a:t> market has its own API</a:t>
            </a:r>
            <a:endParaRPr lang="tr-TR" sz="1900" dirty="0"/>
          </a:p>
          <a:p>
            <a:pPr>
              <a:lnSpc>
                <a:spcPct val="90000"/>
              </a:lnSpc>
            </a:pPr>
            <a:r>
              <a:rPr lang="tr-TR" sz="1900" dirty="0" err="1"/>
              <a:t>Some</a:t>
            </a:r>
            <a:r>
              <a:rPr lang="tr-TR" sz="1900" dirty="0"/>
              <a:t> </a:t>
            </a:r>
            <a:r>
              <a:rPr lang="tr-TR" sz="1900" dirty="0" err="1"/>
              <a:t>coin</a:t>
            </a:r>
            <a:r>
              <a:rPr lang="tr-TR" sz="1900" dirty="0"/>
              <a:t>/market data </a:t>
            </a:r>
            <a:r>
              <a:rPr lang="tr-TR" sz="1900" dirty="0" err="1"/>
              <a:t>are</a:t>
            </a:r>
            <a:r>
              <a:rPr lang="tr-TR" sz="1900" dirty="0"/>
              <a:t> </a:t>
            </a:r>
            <a:r>
              <a:rPr lang="tr-TR" sz="1900" dirty="0" err="1"/>
              <a:t>inaccessible</a:t>
            </a:r>
            <a:r>
              <a:rPr lang="tr-TR" sz="1900" dirty="0"/>
              <a:t> </a:t>
            </a:r>
            <a:r>
              <a:rPr lang="tr-TR" sz="1900" dirty="0" err="1"/>
              <a:t>via</a:t>
            </a:r>
            <a:r>
              <a:rPr lang="tr-TR" sz="1900" dirty="0"/>
              <a:t> </a:t>
            </a:r>
            <a:r>
              <a:rPr lang="tr-TR" sz="1900" dirty="0" err="1"/>
              <a:t>APIs</a:t>
            </a:r>
            <a:endParaRPr lang="tr-TR" sz="1900" dirty="0"/>
          </a:p>
          <a:p>
            <a:pPr>
              <a:lnSpc>
                <a:spcPct val="90000"/>
              </a:lnSpc>
            </a:pPr>
            <a:r>
              <a:rPr lang="tr-TR" sz="1900" dirty="0"/>
              <a:t>Not </a:t>
            </a:r>
            <a:r>
              <a:rPr lang="tr-TR" sz="1900" dirty="0" err="1"/>
              <a:t>every</a:t>
            </a:r>
            <a:r>
              <a:rPr lang="tr-TR" sz="1900" dirty="0"/>
              <a:t> </a:t>
            </a:r>
            <a:r>
              <a:rPr lang="tr-TR" sz="1900" dirty="0" err="1"/>
              <a:t>coin</a:t>
            </a:r>
            <a:r>
              <a:rPr lang="tr-TR" sz="1900" dirty="0"/>
              <a:t> </a:t>
            </a:r>
            <a:r>
              <a:rPr lang="tr-TR" sz="1900" dirty="0" err="1"/>
              <a:t>pair</a:t>
            </a:r>
            <a:r>
              <a:rPr lang="tr-TR" sz="1900" dirty="0"/>
              <a:t> </a:t>
            </a:r>
            <a:r>
              <a:rPr lang="tr-TR" sz="1900" dirty="0" err="1"/>
              <a:t>are</a:t>
            </a:r>
            <a:r>
              <a:rPr lang="tr-TR" sz="1900" dirty="0"/>
              <a:t> </a:t>
            </a:r>
            <a:r>
              <a:rPr lang="tr-TR" sz="1900" dirty="0" err="1"/>
              <a:t>directly</a:t>
            </a:r>
            <a:r>
              <a:rPr lang="tr-TR" sz="1900" dirty="0"/>
              <a:t> </a:t>
            </a:r>
            <a:r>
              <a:rPr lang="tr-TR" sz="1900" dirty="0" err="1"/>
              <a:t>exchangable</a:t>
            </a:r>
            <a:endParaRPr lang="tr-TR" sz="19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F1953BA-A707-4ABC-9272-4F0F41BA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02826C-212F-4612-ABBE-FC45A1562B62}" type="slidenum">
              <a:rPr lang="tr-TR" smtClean="0"/>
              <a:pPr>
                <a:spcAft>
                  <a:spcPts val="600"/>
                </a:spcAft>
              </a:pPr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74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78CE45-1273-4333-8E06-55D773F2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AE421D"/>
                </a:solidFill>
              </a:rPr>
              <a:t>Future</a:t>
            </a:r>
            <a:r>
              <a:rPr lang="tr-TR" dirty="0">
                <a:solidFill>
                  <a:srgbClr val="AE421D"/>
                </a:solidFill>
              </a:rPr>
              <a:t> </a:t>
            </a:r>
            <a:r>
              <a:rPr lang="tr-TR" dirty="0" err="1">
                <a:solidFill>
                  <a:srgbClr val="AE421D"/>
                </a:solidFill>
              </a:rPr>
              <a:t>Work</a:t>
            </a:r>
            <a:endParaRPr lang="en-US" dirty="0">
              <a:solidFill>
                <a:srgbClr val="AE421D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FBBBEB-5EF2-447A-9ED7-1CADCE7C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markets</a:t>
            </a:r>
            <a:r>
              <a:rPr lang="tr-TR" dirty="0"/>
              <a:t> can be </a:t>
            </a:r>
            <a:r>
              <a:rPr lang="tr-TR" dirty="0" err="1"/>
              <a:t>supported</a:t>
            </a:r>
            <a:endParaRPr lang="tr-TR" dirty="0"/>
          </a:p>
          <a:p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coin</a:t>
            </a:r>
            <a:r>
              <a:rPr lang="tr-TR" dirty="0"/>
              <a:t> </a:t>
            </a:r>
            <a:r>
              <a:rPr lang="tr-TR" dirty="0" err="1"/>
              <a:t>pairs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assistant</a:t>
            </a:r>
            <a:r>
              <a:rPr lang="tr-TR" dirty="0"/>
              <a:t> </a:t>
            </a:r>
            <a:r>
              <a:rPr lang="tr-TR" dirty="0" err="1"/>
              <a:t>menu</a:t>
            </a:r>
            <a:endParaRPr lang="tr-TR" dirty="0"/>
          </a:p>
          <a:p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books</a:t>
            </a:r>
            <a:r>
              <a:rPr lang="tr-TR" dirty="0"/>
              <a:t> of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coins</a:t>
            </a:r>
            <a:endParaRPr lang="tr-TR" dirty="0"/>
          </a:p>
          <a:p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2F5194-6721-4E80-9B74-17795522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349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6074C54-72C0-49F3-A7B5-BD994E2A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AE421D"/>
                </a:solidFill>
              </a:rPr>
              <a:t>Project Demo</a:t>
            </a:r>
            <a:endParaRPr lang="en-US" dirty="0">
              <a:solidFill>
                <a:srgbClr val="AE421D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588B90-2C6A-4019-8981-CDF93FD3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7ED730-7672-46A5-82F5-71D27BEE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5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Thanks for listening!</a:t>
            </a:r>
            <a:endParaRPr lang="tr-T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GB" sz="3200" dirty="0"/>
          </a:p>
          <a:p>
            <a:pPr marL="36900" indent="0" algn="ctr">
              <a:buNone/>
            </a:pPr>
            <a:endParaRPr lang="en-GB" sz="3200" dirty="0"/>
          </a:p>
          <a:p>
            <a:pPr marL="36900" indent="0" algn="ctr">
              <a:buNone/>
            </a:pPr>
            <a:r>
              <a:rPr lang="en-GB" sz="3200" dirty="0"/>
              <a:t>Questions?</a:t>
            </a: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190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Mobile Assistant for Cryptocurrency Markets</a:t>
            </a:r>
            <a:endParaRPr lang="tr-TR" sz="3200" dirty="0">
              <a:solidFill>
                <a:srgbClr val="AE42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800" dirty="0"/>
              <a:t>A mobile application that gives insights for  trading cryptocurrencies</a:t>
            </a:r>
          </a:p>
          <a:p>
            <a:pPr marL="3690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Main Features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Track various cryptocurrencies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Search for coins in supported markets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Find profitable exchange chains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Responsive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Works on Android environment</a:t>
            </a:r>
          </a:p>
          <a:p>
            <a:pPr marL="36900" indent="0"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3202826C-212F-4612-ABBE-FC45A1562B62}" type="slidenum">
              <a:rPr lang="tr-TR" smtClean="0"/>
              <a:pPr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067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AE421D"/>
                </a:solidFill>
              </a:rPr>
              <a:t>Cryptocurrency Trading</a:t>
            </a:r>
            <a:endParaRPr lang="tr-TR" sz="3200" dirty="0">
              <a:solidFill>
                <a:srgbClr val="AE42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3933056"/>
            <a:ext cx="7765322" cy="1858145"/>
          </a:xfrm>
        </p:spPr>
        <p:txBody>
          <a:bodyPr/>
          <a:lstStyle/>
          <a:p>
            <a:pPr indent="-342900">
              <a:buFont typeface="Wingdings" panose="05000000000000000000" pitchFamily="2" charset="2"/>
              <a:buChar char="q"/>
            </a:pPr>
            <a:r>
              <a:rPr lang="en-US"/>
              <a:t>Exchange of cryptocurrencies</a:t>
            </a: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US"/>
              <a:t>Buy/sell using real money and digital coins</a:t>
            </a: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US"/>
              <a:t>More than 15000 markets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17</a:t>
            </a:fld>
            <a:endParaRPr lang="tr-TR" dirty="0"/>
          </a:p>
        </p:txBody>
      </p:sp>
      <p:pic>
        <p:nvPicPr>
          <p:cNvPr id="3076" name="Picture 4" descr="Image result for cryptocurrency stocks">
            <a:extLst>
              <a:ext uri="{FF2B5EF4-FFF2-40B4-BE49-F238E27FC236}">
                <a16:creationId xmlns:a16="http://schemas.microsoft.com/office/drawing/2014/main" id="{6B76AD35-A342-4352-81C0-994CBD76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0050"/>
            <a:ext cx="3384376" cy="21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rading ile ilgili gÃ¶rsel sonucu">
            <a:extLst>
              <a:ext uri="{FF2B5EF4-FFF2-40B4-BE49-F238E27FC236}">
                <a16:creationId xmlns:a16="http://schemas.microsoft.com/office/drawing/2014/main" id="{2BE494EB-C15D-4D67-BF8D-CADB4AE4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80050"/>
            <a:ext cx="3384376" cy="21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1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3233E0-B33F-4EBD-BB09-3AB1C47D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Previous Works</a:t>
            </a:r>
            <a:endParaRPr lang="en-GB" sz="32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2E9836-8354-4495-9D0A-1900503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18</a:t>
            </a:fld>
            <a:endParaRPr lang="tr-TR" dirty="0"/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DF84B18E-B20C-4952-BCD8-75944DF7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183426"/>
              </p:ext>
            </p:extLst>
          </p:nvPr>
        </p:nvGraphicFramePr>
        <p:xfrm>
          <a:off x="685800" y="1731963"/>
          <a:ext cx="77644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116">
                  <a:extLst>
                    <a:ext uri="{9D8B030D-6E8A-4147-A177-3AD203B41FA5}">
                      <a16:colId xmlns:a16="http://schemas.microsoft.com/office/drawing/2014/main" val="1480550243"/>
                    </a:ext>
                  </a:extLst>
                </a:gridCol>
                <a:gridCol w="1941116">
                  <a:extLst>
                    <a:ext uri="{9D8B030D-6E8A-4147-A177-3AD203B41FA5}">
                      <a16:colId xmlns:a16="http://schemas.microsoft.com/office/drawing/2014/main" val="2807870841"/>
                    </a:ext>
                  </a:extLst>
                </a:gridCol>
                <a:gridCol w="1941116">
                  <a:extLst>
                    <a:ext uri="{9D8B030D-6E8A-4147-A177-3AD203B41FA5}">
                      <a16:colId xmlns:a16="http://schemas.microsoft.com/office/drawing/2014/main" val="4153951128"/>
                    </a:ext>
                  </a:extLst>
                </a:gridCol>
                <a:gridCol w="1941116">
                  <a:extLst>
                    <a:ext uri="{9D8B030D-6E8A-4147-A177-3AD203B41FA5}">
                      <a16:colId xmlns:a16="http://schemas.microsoft.com/office/drawing/2014/main" val="3456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Blockfolio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Coinbase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CryptoAS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5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Android &amp; 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Android &amp; 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9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Price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Various markets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8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Exchange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5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Market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Supported coins and fee 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0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69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2DC2E5-D478-4631-B15F-DFAC5C3A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22BDDC-047F-4830-9D59-D6F58720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39" y="1650073"/>
            <a:ext cx="7765322" cy="4058751"/>
          </a:xfrm>
        </p:spPr>
        <p:txBody>
          <a:bodyPr/>
          <a:lstStyle/>
          <a:p>
            <a:r>
              <a:rPr lang="en-GB" dirty="0"/>
              <a:t>Mobile solutions for stock marketing</a:t>
            </a:r>
          </a:p>
          <a:p>
            <a:r>
              <a:rPr lang="en-GB" dirty="0"/>
              <a:t>Using different algorithms for searching and AI</a:t>
            </a:r>
          </a:p>
          <a:p>
            <a:r>
              <a:rPr lang="en-GB" dirty="0"/>
              <a:t>Continuous data flow with APIs</a:t>
            </a:r>
          </a:p>
          <a:p>
            <a:r>
              <a:rPr lang="en-GB" dirty="0"/>
              <a:t>Pulling specific data from JSON files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F3A354-204B-4142-97D0-EE80FE7D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19</a:t>
            </a:fld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9B83220-2394-4B61-BD09-546F3D63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933056"/>
            <a:ext cx="8928992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09" y="1115568"/>
            <a:ext cx="2615712" cy="4626864"/>
          </a:xfrm>
        </p:spPr>
        <p:txBody>
          <a:bodyPr>
            <a:normAutofit/>
          </a:bodyPr>
          <a:lstStyle/>
          <a:p>
            <a:pPr algn="l"/>
            <a:r>
              <a:rPr lang="tr-TR" sz="3100" dirty="0"/>
              <a:t>Contents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470" y="908720"/>
            <a:ext cx="4684014" cy="619268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Problem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Workplan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Technology</a:t>
            </a:r>
            <a:r>
              <a:rPr lang="tr-TR" dirty="0"/>
              <a:t> </a:t>
            </a:r>
            <a:r>
              <a:rPr lang="en-US" dirty="0"/>
              <a:t>Used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Materials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/>
              <a:t>Criteria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Outputs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Challanges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5508" y="5883275"/>
            <a:ext cx="5651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02826C-212F-4612-ABBE-FC45A1562B62}" type="slidenum">
              <a:rPr lang="tr-TR" smtClean="0"/>
              <a:pPr>
                <a:spcAft>
                  <a:spcPts val="600"/>
                </a:spcAft>
              </a:pPr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764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Concept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20</a:t>
            </a:fld>
            <a:endParaRPr lang="tr-TR" dirty="0"/>
          </a:p>
        </p:txBody>
      </p:sp>
      <p:pic>
        <p:nvPicPr>
          <p:cNvPr id="1030" name="Picture 6" descr="image alt text">
            <a:extLst>
              <a:ext uri="{FF2B5EF4-FFF2-40B4-BE49-F238E27FC236}">
                <a16:creationId xmlns:a16="http://schemas.microsoft.com/office/drawing/2014/main" id="{303D9A1C-267E-4412-AC45-A0329FD1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87502"/>
            <a:ext cx="2376264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alt text">
            <a:extLst>
              <a:ext uri="{FF2B5EF4-FFF2-40B4-BE49-F238E27FC236}">
                <a16:creationId xmlns:a16="http://schemas.microsoft.com/office/drawing/2014/main" id="{06C8C131-C37F-4DA6-89EA-599EC8BBB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84163"/>
            <a:ext cx="2376264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1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GB" dirty="0"/>
              <a:t> Assistant Design Concept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3202826C-212F-4612-ABBE-FC45A1562B62}" type="slidenum">
              <a:rPr lang="tr-TR" smtClean="0"/>
              <a:pPr/>
              <a:t>21</a:t>
            </a:fld>
            <a:endParaRPr lang="tr-TR" dirty="0"/>
          </a:p>
        </p:txBody>
      </p:sp>
      <p:pic>
        <p:nvPicPr>
          <p:cNvPr id="2050" name="Picture 2" descr="image alt text">
            <a:extLst>
              <a:ext uri="{FF2B5EF4-FFF2-40B4-BE49-F238E27FC236}">
                <a16:creationId xmlns:a16="http://schemas.microsoft.com/office/drawing/2014/main" id="{1098A32D-1D47-43DE-B9BF-A4538170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84163"/>
            <a:ext cx="2370264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alt text">
            <a:extLst>
              <a:ext uri="{FF2B5EF4-FFF2-40B4-BE49-F238E27FC236}">
                <a16:creationId xmlns:a16="http://schemas.microsoft.com/office/drawing/2014/main" id="{7F245070-135D-48B5-8028-6BA3E651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76260"/>
            <a:ext cx="2370264" cy="422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5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r>
              <a:rPr lang="tr-TR" sz="3600" dirty="0">
                <a:solidFill>
                  <a:srgbClr val="AE421D"/>
                </a:solidFill>
              </a:rPr>
              <a:t>Results and Conclusions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Giving a simple and effective application for cryptocurrency and stock market enthusiasts</a:t>
            </a:r>
          </a:p>
          <a:p>
            <a:r>
              <a:rPr lang="en-GB" dirty="0"/>
              <a:t>Bringing the chance to search through coins and markets easily</a:t>
            </a:r>
          </a:p>
          <a:p>
            <a:r>
              <a:rPr lang="en-GB" dirty="0"/>
              <a:t>Assisting the users with giving them exchange paths for a coin pair</a:t>
            </a:r>
          </a:p>
          <a:p>
            <a:endParaRPr lang="en-GB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486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Problem</a:t>
            </a:r>
            <a:endParaRPr lang="tr-TR" sz="3200" dirty="0">
              <a:solidFill>
                <a:srgbClr val="AE42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Displaying accurate prices of coins</a:t>
            </a:r>
          </a:p>
          <a:p>
            <a:r>
              <a:rPr lang="en-GB" dirty="0"/>
              <a:t>Support different stock markets</a:t>
            </a:r>
          </a:p>
          <a:p>
            <a:r>
              <a:rPr lang="en-GB" dirty="0"/>
              <a:t>Extraction of profitable exchange chains</a:t>
            </a:r>
          </a:p>
          <a:p>
            <a:r>
              <a:rPr lang="en-GB" dirty="0"/>
              <a:t>Keeping order books up to date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14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4C49BA7-5C32-4EEF-96F4-05A43D88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6591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Solution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BD27BFA-4862-4644-BBEB-D3A2F079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4</a:t>
            </a:fld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08E23A8-F79A-40AE-A90E-44F6422AC68B}"/>
              </a:ext>
            </a:extLst>
          </p:cNvPr>
          <p:cNvSpPr txBox="1"/>
          <p:nvPr/>
        </p:nvSpPr>
        <p:spPr>
          <a:xfrm>
            <a:off x="1255639" y="4705599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Building an application that assist users by providing updated values and exchange chains of cryptocurrencies.</a:t>
            </a:r>
          </a:p>
        </p:txBody>
      </p:sp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5D73942B-DC0A-4C49-AAA5-4F809C12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5" y="1599363"/>
            <a:ext cx="7764463" cy="25748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433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C965B4-CC78-4FD6-8AE6-53A6B86B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AE421D"/>
                </a:solidFill>
              </a:rPr>
              <a:t>Main </a:t>
            </a:r>
            <a:r>
              <a:rPr lang="tr-TR" dirty="0" err="1">
                <a:solidFill>
                  <a:srgbClr val="AE421D"/>
                </a:solidFill>
              </a:rPr>
              <a:t>Contribution</a:t>
            </a:r>
            <a:endParaRPr lang="en-US" dirty="0">
              <a:solidFill>
                <a:srgbClr val="AE421D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4CFED0-72AB-4FF5-B684-D9C461E1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access various stock markets within one application </a:t>
            </a:r>
          </a:p>
          <a:p>
            <a:r>
              <a:rPr lang="tr-TR" dirty="0" err="1"/>
              <a:t>Users</a:t>
            </a:r>
            <a:r>
              <a:rPr lang="tr-TR" dirty="0"/>
              <a:t> can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trading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coin</a:t>
            </a:r>
            <a:r>
              <a:rPr lang="tr-TR" dirty="0"/>
              <a:t> </a:t>
            </a:r>
            <a:r>
              <a:rPr lang="tr-TR" dirty="0" err="1"/>
              <a:t>pair</a:t>
            </a:r>
            <a:endParaRPr lang="en-US" dirty="0"/>
          </a:p>
          <a:p>
            <a:r>
              <a:rPr lang="en-US" dirty="0"/>
              <a:t>It is a mobile app so you can access anywhere anytime</a:t>
            </a:r>
            <a:endParaRPr lang="tr-TR" dirty="0"/>
          </a:p>
          <a:p>
            <a:r>
              <a:rPr lang="tr-TR" dirty="0" err="1"/>
              <a:t>Plain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CFB811E-C158-4485-A33C-2552F581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31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309C46-5C1A-4D94-B8A6-EE4D9C4D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Workplan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F6614F4-1565-4D80-A4FC-E596435C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6</a:t>
            </a:fld>
            <a:endParaRPr lang="tr-TR" dirty="0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D81FC3A7-9DF7-40DD-A17F-F47FBB6FDC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5" y="1580050"/>
            <a:ext cx="7487055" cy="4668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13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4301F5-233B-4C99-B4B6-0E2DEDB8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AE421D"/>
                </a:solidFill>
              </a:rPr>
              <a:t>Environment and Tools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4041F7-D3E6-4A7F-9E6F-F11D7F6A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pPr marL="36900" indent="0">
              <a:buNone/>
            </a:pPr>
            <a:endParaRPr lang="tr-TR" dirty="0"/>
          </a:p>
          <a:p>
            <a:endParaRPr lang="tr-TR" dirty="0"/>
          </a:p>
          <a:p>
            <a:r>
              <a:rPr lang="en-GB" dirty="0"/>
              <a:t>Android Studio</a:t>
            </a:r>
          </a:p>
          <a:p>
            <a:r>
              <a:rPr lang="en-GB" dirty="0"/>
              <a:t>NodeJS</a:t>
            </a:r>
          </a:p>
          <a:p>
            <a:r>
              <a:rPr lang="en-GB" dirty="0"/>
              <a:t>React Native</a:t>
            </a:r>
          </a:p>
          <a:p>
            <a:r>
              <a:rPr lang="en-GB" dirty="0"/>
              <a:t>Atom.io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3F763D-3242-4F71-B020-E76919F0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7</a:t>
            </a:fld>
            <a:endParaRPr lang="tr-TR" dirty="0"/>
          </a:p>
        </p:txBody>
      </p:sp>
      <p:pic>
        <p:nvPicPr>
          <p:cNvPr id="6148" name="Picture 4" descr="Image result for android studio">
            <a:extLst>
              <a:ext uri="{FF2B5EF4-FFF2-40B4-BE49-F238E27FC236}">
                <a16:creationId xmlns:a16="http://schemas.microsoft.com/office/drawing/2014/main" id="{ED0A13B3-3C8A-490B-B1C2-C67207C2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43" y="2275653"/>
            <a:ext cx="1200878" cy="12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Building a Realtime Chat Plugin for the Atom.io Text ...">
            <a:extLst>
              <a:ext uri="{FF2B5EF4-FFF2-40B4-BE49-F238E27FC236}">
                <a16:creationId xmlns:a16="http://schemas.microsoft.com/office/drawing/2014/main" id="{95BAA315-214E-47AE-9E9F-274A0BBB6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378" y="3628931"/>
            <a:ext cx="1368152" cy="127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30A7137-8219-4C28-B0F3-05CB4AE459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275653"/>
            <a:ext cx="1718428" cy="120087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B5D2BF7-582E-4849-B1F8-7B5B6C79E4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43" y="3628931"/>
            <a:ext cx="1200878" cy="12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440FBF-84AA-4061-96E6-DB08E34D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8</a:t>
            </a:fld>
            <a:endParaRPr lang="tr-T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DD94D5-EF2D-4691-9C74-6EF80769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05" y="404664"/>
            <a:ext cx="7764463" cy="969963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r>
              <a:rPr lang="en-GB" sz="3600" dirty="0">
                <a:solidFill>
                  <a:srgbClr val="AE421D"/>
                </a:solidFill>
              </a:rPr>
              <a:t>Materials and Methods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pic>
        <p:nvPicPr>
          <p:cNvPr id="6" name="İçerik Yer Tutucusu 6">
            <a:extLst>
              <a:ext uri="{FF2B5EF4-FFF2-40B4-BE49-F238E27FC236}">
                <a16:creationId xmlns:a16="http://schemas.microsoft.com/office/drawing/2014/main" id="{3737F50B-904C-491D-9159-CD24950BB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79564"/>
            <a:ext cx="6841901" cy="4303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888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568965"/>
            <a:ext cx="7765322" cy="648072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r>
              <a:rPr lang="en-GB" sz="3600" dirty="0">
                <a:solidFill>
                  <a:srgbClr val="AE421D"/>
                </a:solidFill>
              </a:rPr>
              <a:t>Materials and Methods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3202826C-212F-4612-ABBE-FC45A1562B62}" type="slidenum">
              <a:rPr lang="tr-TR" smtClean="0"/>
              <a:pPr/>
              <a:t>9</a:t>
            </a:fld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157E7B8-3504-4EDA-B3B9-7B4C24FC22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3"/>
            <a:ext cx="6841901" cy="4326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8F337-8C12-4C00-8BD3-8D645672A155}"/>
              </a:ext>
            </a:extLst>
          </p:cNvPr>
          <p:cNvSpPr txBox="1">
            <a:spLocks/>
          </p:cNvSpPr>
          <p:nvPr/>
        </p:nvSpPr>
        <p:spPr>
          <a:xfrm>
            <a:off x="706441" y="408020"/>
            <a:ext cx="7764463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6116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7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DAFDDAF1-CA26-4088-B7ED-66F960BD074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28ED46-369E-4496-B414-C3F3B441729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09EB2F5-7ECC-4F14-A448-685C373D2F8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4CF66FD-7EEC-40A8-AF28-BE774412414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63B7758-0DC3-4A20-A816-FB300C94CFA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052CB15-2DA0-424D-BCB9-931885741D6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04ED0DF-D665-4FB6-BF31-A61B40D31C7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395</Words>
  <Application>Microsoft Office PowerPoint</Application>
  <PresentationFormat>Ekran Gösterisi (4:3)</PresentationFormat>
  <Paragraphs>137</Paragraphs>
  <Slides>22</Slides>
  <Notes>0</Notes>
  <HiddenSlides>7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Calisto MT</vt:lpstr>
      <vt:lpstr>Trebuchet MS</vt:lpstr>
      <vt:lpstr>Wingdings</vt:lpstr>
      <vt:lpstr>Wingdings 2</vt:lpstr>
      <vt:lpstr>Kurşun Rengi</vt:lpstr>
      <vt:lpstr>Mobile Assistant for Cryptocurrency Markets</vt:lpstr>
      <vt:lpstr>Contents</vt:lpstr>
      <vt:lpstr>Problem</vt:lpstr>
      <vt:lpstr>Solution</vt:lpstr>
      <vt:lpstr>Main Contribution</vt:lpstr>
      <vt:lpstr>Workplan</vt:lpstr>
      <vt:lpstr>Environment and Tools Used</vt:lpstr>
      <vt:lpstr>  Materials and Methods  </vt:lpstr>
      <vt:lpstr>  Materials and Methods  </vt:lpstr>
      <vt:lpstr>Success Criteria</vt:lpstr>
      <vt:lpstr>Outputs</vt:lpstr>
      <vt:lpstr>Challenges</vt:lpstr>
      <vt:lpstr>Future Work</vt:lpstr>
      <vt:lpstr>Project Demo</vt:lpstr>
      <vt:lpstr>  Thanks for listening!</vt:lpstr>
      <vt:lpstr>Mobile Assistant for Cryptocurrency Markets</vt:lpstr>
      <vt:lpstr>Cryptocurrency Trading</vt:lpstr>
      <vt:lpstr>Previous Works</vt:lpstr>
      <vt:lpstr>Analysis</vt:lpstr>
      <vt:lpstr>Design Concept </vt:lpstr>
      <vt:lpstr> Assistant Design Concept </vt:lpstr>
      <vt:lpstr>  Results and Conclusions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Assistant for Cryptocurrency Markets</dc:title>
  <dc:creator>Bilge Nas</dc:creator>
  <cp:lastModifiedBy>Bilge Nas</cp:lastModifiedBy>
  <cp:revision>3</cp:revision>
  <dcterms:created xsi:type="dcterms:W3CDTF">2019-06-10T16:23:15Z</dcterms:created>
  <dcterms:modified xsi:type="dcterms:W3CDTF">2019-06-10T17:51:41Z</dcterms:modified>
</cp:coreProperties>
</file>