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91"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a:solidFill>
              <a:srgbClr val="C5000B"/>
            </a:solidFill>
            <a:prstDash val="lgDash"/>
          </a:ln>
        </p:spPr>
        <p:txBody>
          <a:bodyPr wrap="none" lIns="90000" tIns="45000" rIns="90000" bIns="45000" anchor="ctr"/>
          <a:lstStyle/>
          <a:p>
            <a:pPr algn="ctr"/>
            <a:r>
              <a:rPr lang="tr-TR" sz="3600" b="1" dirty="0">
                <a:solidFill>
                  <a:srgbClr val="C5000B"/>
                </a:solidFill>
                <a:latin typeface="Calibri" panose="020F0502020204030204" pitchFamily="34" charset="0"/>
                <a:cs typeface="Calibri" panose="020F0502020204030204" pitchFamily="34" charset="0"/>
              </a:rPr>
              <a:t>Mobile </a:t>
            </a:r>
            <a:r>
              <a:rPr lang="tr-TR" sz="3600" b="1" dirty="0" err="1">
                <a:solidFill>
                  <a:srgbClr val="C5000B"/>
                </a:solidFill>
                <a:latin typeface="Calibri" panose="020F0502020204030204" pitchFamily="34" charset="0"/>
                <a:cs typeface="Calibri" panose="020F0502020204030204" pitchFamily="34" charset="0"/>
              </a:rPr>
              <a:t>Asistant</a:t>
            </a:r>
            <a:r>
              <a:rPr lang="tr-TR" sz="3600" b="1" dirty="0">
                <a:solidFill>
                  <a:srgbClr val="C5000B"/>
                </a:solidFill>
                <a:latin typeface="Calibri" panose="020F0502020204030204" pitchFamily="34" charset="0"/>
                <a:cs typeface="Calibri" panose="020F0502020204030204" pitchFamily="34" charset="0"/>
              </a:rPr>
              <a:t> </a:t>
            </a:r>
            <a:r>
              <a:rPr lang="tr-TR" sz="3600" b="1" dirty="0" err="1">
                <a:solidFill>
                  <a:srgbClr val="C5000B"/>
                </a:solidFill>
                <a:latin typeface="Calibri" panose="020F0502020204030204" pitchFamily="34" charset="0"/>
                <a:cs typeface="Calibri" panose="020F0502020204030204" pitchFamily="34" charset="0"/>
              </a:rPr>
              <a:t>for</a:t>
            </a:r>
            <a:r>
              <a:rPr lang="tr-TR" sz="3600" b="1" dirty="0">
                <a:solidFill>
                  <a:srgbClr val="C5000B"/>
                </a:solidFill>
                <a:latin typeface="Calibri" panose="020F0502020204030204" pitchFamily="34" charset="0"/>
                <a:cs typeface="Calibri" panose="020F0502020204030204" pitchFamily="34" charset="0"/>
              </a:rPr>
              <a:t> </a:t>
            </a:r>
            <a:r>
              <a:rPr lang="tr-TR" sz="3600" b="1" dirty="0" err="1">
                <a:solidFill>
                  <a:srgbClr val="C5000B"/>
                </a:solidFill>
                <a:latin typeface="Calibri" panose="020F0502020204030204" pitchFamily="34" charset="0"/>
                <a:cs typeface="Calibri" panose="020F0502020204030204" pitchFamily="34" charset="0"/>
              </a:rPr>
              <a:t>Cryptocurrency</a:t>
            </a:r>
            <a:r>
              <a:rPr lang="tr-TR" sz="3600" b="1" dirty="0">
                <a:solidFill>
                  <a:srgbClr val="C5000B"/>
                </a:solidFill>
                <a:latin typeface="Calibri" panose="020F0502020204030204" pitchFamily="34" charset="0"/>
                <a:cs typeface="Calibri" panose="020F0502020204030204" pitchFamily="34" charset="0"/>
              </a:rPr>
              <a:t> </a:t>
            </a:r>
            <a:r>
              <a:rPr lang="tr-TR" sz="3600" b="1" dirty="0" err="1">
                <a:solidFill>
                  <a:srgbClr val="C5000B"/>
                </a:solidFill>
                <a:latin typeface="Calibri" panose="020F0502020204030204" pitchFamily="34" charset="0"/>
                <a:cs typeface="Calibri" panose="020F0502020204030204" pitchFamily="34" charset="0"/>
              </a:rPr>
              <a:t>Markets</a:t>
            </a:r>
            <a:endParaRPr dirty="0">
              <a:latin typeface="Calibri" panose="020F0502020204030204" pitchFamily="34" charset="0"/>
              <a:cs typeface="Calibri" panose="020F0502020204030204" pitchFamily="34" charset="0"/>
            </a:endParaRPr>
          </a:p>
          <a:p>
            <a:pPr algn="ctr"/>
            <a:endParaRPr dirty="0">
              <a:latin typeface="Calibri" panose="020F0502020204030204" pitchFamily="34" charset="0"/>
              <a:cs typeface="Calibri" panose="020F0502020204030204" pitchFamily="34" charset="0"/>
            </a:endParaRPr>
          </a:p>
          <a:p>
            <a:pPr algn="ctr"/>
            <a:r>
              <a:rPr lang="tr-TR" sz="3000" dirty="0">
                <a:latin typeface="Calibri" panose="020F0502020204030204" pitchFamily="34" charset="0"/>
                <a:cs typeface="Calibri" panose="020F0502020204030204" pitchFamily="34" charset="0"/>
              </a:rPr>
              <a:t>Berkay ÇINAR – Bilge NAS – Celal ŞAHİN</a:t>
            </a:r>
            <a:endParaRPr dirty="0">
              <a:latin typeface="Calibri" panose="020F0502020204030204" pitchFamily="34" charset="0"/>
              <a:cs typeface="Calibri" panose="020F0502020204030204" pitchFamily="34" charset="0"/>
            </a:endParaRPr>
          </a:p>
          <a:p>
            <a:pPr algn="ctr"/>
            <a:r>
              <a:rPr lang="tr-TR" sz="3000" dirty="0">
                <a:latin typeface="Calibri" panose="020F0502020204030204" pitchFamily="34" charset="0"/>
                <a:cs typeface="Calibri" panose="020F0502020204030204" pitchFamily="34" charset="0"/>
              </a:rPr>
              <a:t>Advisor: Dr. </a:t>
            </a:r>
            <a:r>
              <a:rPr lang="tr-TR" sz="3000" dirty="0" err="1">
                <a:latin typeface="Calibri" panose="020F0502020204030204" pitchFamily="34" charset="0"/>
                <a:cs typeface="Calibri" panose="020F0502020204030204" pitchFamily="34" charset="0"/>
              </a:rPr>
              <a:t>Faris</a:t>
            </a:r>
            <a:r>
              <a:rPr lang="tr-TR" sz="3000" dirty="0">
                <a:latin typeface="Calibri" panose="020F0502020204030204" pitchFamily="34" charset="0"/>
                <a:cs typeface="Calibri" panose="020F0502020204030204" pitchFamily="34" charset="0"/>
              </a:rPr>
              <a:t> Serdar TAŞEL</a:t>
            </a:r>
            <a:endParaRPr sz="3000" dirty="0">
              <a:latin typeface="Calibri" panose="020F0502020204030204" pitchFamily="34" charset="0"/>
              <a:cs typeface="Calibri" panose="020F0502020204030204" pitchFamily="34" charset="0"/>
            </a:endParaRPr>
          </a:p>
          <a:p>
            <a:pPr algn="ctr"/>
            <a:endParaRPr dirty="0">
              <a:latin typeface="Calibri" panose="020F0502020204030204" pitchFamily="34" charset="0"/>
              <a:cs typeface="Calibri" panose="020F0502020204030204" pitchFamily="34" charset="0"/>
            </a:endParaRPr>
          </a:p>
          <a:p>
            <a:pPr algn="ctr"/>
            <a:r>
              <a:rPr lang="en-US" sz="3000" b="1" dirty="0" err="1">
                <a:solidFill>
                  <a:srgbClr val="C5000B"/>
                </a:solidFill>
                <a:latin typeface="Calibri" panose="020F0502020204030204" pitchFamily="34" charset="0"/>
                <a:cs typeface="Calibri" panose="020F0502020204030204" pitchFamily="34" charset="0"/>
              </a:rPr>
              <a:t>Çankaya</a:t>
            </a:r>
            <a:r>
              <a:rPr lang="en-US" sz="3000" b="1" dirty="0">
                <a:solidFill>
                  <a:srgbClr val="C5000B"/>
                </a:solidFill>
                <a:latin typeface="Calibri" panose="020F0502020204030204" pitchFamily="34" charset="0"/>
                <a:cs typeface="Calibri" panose="020F0502020204030204" pitchFamily="34" charset="0"/>
              </a:rPr>
              <a:t> University, Department of Computer Engineering</a:t>
            </a:r>
            <a:endParaRPr dirty="0">
              <a:latin typeface="Calibri" panose="020F0502020204030204" pitchFamily="34" charset="0"/>
              <a:cs typeface="Calibri" panose="020F0502020204030204" pitchFamily="34" charset="0"/>
            </a:endParaRPr>
          </a:p>
        </p:txBody>
      </p:sp>
      <p:pic>
        <p:nvPicPr>
          <p:cNvPr id="38" name="Resim 37"/>
          <p:cNvPicPr/>
          <p:nvPr/>
        </p:nvPicPr>
        <p:blipFill>
          <a:blip r:embed="rId4"/>
          <a:stretch>
            <a:fillRect/>
          </a:stretch>
        </p:blipFill>
        <p:spPr>
          <a:xfrm>
            <a:off x="576000" y="576000"/>
            <a:ext cx="2160000" cy="2160000"/>
          </a:xfrm>
          <a:prstGeom prst="rect">
            <a:avLst/>
          </a:prstGeom>
        </p:spPr>
      </p:pic>
      <p:pic>
        <p:nvPicPr>
          <p:cNvPr id="39" name="Resim 38"/>
          <p:cNvPicPr/>
          <p:nvPr/>
        </p:nvPicPr>
        <p:blipFill>
          <a:blip r:embed="rId5"/>
          <a:stretch>
            <a:fillRect/>
          </a:stretch>
        </p:blipFill>
        <p:spPr>
          <a:xfrm>
            <a:off x="12384000" y="576000"/>
            <a:ext cx="2160000" cy="2160000"/>
          </a:xfrm>
          <a:prstGeom prst="rect">
            <a:avLst/>
          </a:prstGeom>
        </p:spPr>
      </p:pic>
      <p:sp>
        <p:nvSpPr>
          <p:cNvPr id="40" name="CustomShape 2"/>
          <p:cNvSpPr/>
          <p:nvPr/>
        </p:nvSpPr>
        <p:spPr>
          <a:xfrm>
            <a:off x="360000" y="4153439"/>
            <a:ext cx="4571351" cy="4333802"/>
          </a:xfrm>
          <a:prstGeom prst="rect">
            <a:avLst/>
          </a:prstGeom>
          <a:solidFill>
            <a:schemeClr val="bg1">
              <a:lumMod val="95000"/>
            </a:schemeClr>
          </a:solidFill>
          <a:ln>
            <a:solidFill>
              <a:srgbClr val="C5000B"/>
            </a:solidFill>
            <a:prstDash val="lgDash"/>
          </a:ln>
        </p:spPr>
        <p:txBody>
          <a:bodyPr lIns="90000" tIns="45000" rIns="90000" bIns="45000"/>
          <a:lstStyle/>
          <a:p>
            <a:pPr algn="ctr"/>
            <a:r>
              <a:rPr lang="en-US" sz="3000" b="1" dirty="0">
                <a:solidFill>
                  <a:srgbClr val="C5000B"/>
                </a:solidFill>
                <a:latin typeface="Ubuntu"/>
              </a:rPr>
              <a:t>Abstract</a:t>
            </a:r>
            <a:endParaRPr dirty="0">
              <a:latin typeface="Ubuntu"/>
            </a:endParaRPr>
          </a:p>
          <a:p>
            <a:endParaRPr lang="tr-TR" dirty="0"/>
          </a:p>
          <a:p>
            <a:endParaRPr dirty="0"/>
          </a:p>
          <a:p>
            <a:pPr algn="just"/>
            <a:r>
              <a:rPr lang="en-US" dirty="0"/>
              <a:t>The goal of our project is to develop a mobile application to assist users to track about their </a:t>
            </a:r>
            <a:r>
              <a:rPr lang="en-US" dirty="0" err="1"/>
              <a:t>favourite</a:t>
            </a:r>
            <a:r>
              <a:rPr lang="en-US" dirty="0"/>
              <a:t> crypto coins, track about the stock markets. To do so, this application suggests best coins to invest in by giving the user details (prices, fees etc.) about crypto coins fetched from various cryptocurrency markets</a:t>
            </a:r>
            <a:r>
              <a:rPr lang="tr-TR" dirty="0"/>
              <a:t>.</a:t>
            </a:r>
            <a:endParaRPr dirty="0"/>
          </a:p>
          <a:p>
            <a:pPr algn="just"/>
            <a:endParaRPr dirty="0"/>
          </a:p>
          <a:p>
            <a:r>
              <a:rPr lang="en-US" b="1" dirty="0">
                <a:latin typeface="Ubuntu"/>
              </a:rPr>
              <a:t>Keyword</a:t>
            </a:r>
            <a:r>
              <a:rPr lang="tr-TR" b="1" dirty="0">
                <a:latin typeface="Ubuntu"/>
              </a:rPr>
              <a:t>s</a:t>
            </a:r>
            <a:r>
              <a:rPr lang="tr-TR" dirty="0">
                <a:latin typeface="Ubuntu"/>
              </a:rPr>
              <a:t>:Android Development, </a:t>
            </a:r>
            <a:r>
              <a:rPr lang="tr-TR" dirty="0" err="1">
                <a:latin typeface="Ubuntu"/>
              </a:rPr>
              <a:t>Cryptocurrencies</a:t>
            </a:r>
            <a:r>
              <a:rPr lang="tr-TR" dirty="0">
                <a:latin typeface="Ubuntu"/>
              </a:rPr>
              <a:t>, </a:t>
            </a:r>
            <a:r>
              <a:rPr lang="tr-TR" dirty="0" err="1">
                <a:latin typeface="Ubuntu"/>
              </a:rPr>
              <a:t>Stock</a:t>
            </a:r>
            <a:r>
              <a:rPr lang="tr-TR" dirty="0">
                <a:latin typeface="Ubuntu"/>
              </a:rPr>
              <a:t> Market</a:t>
            </a:r>
            <a:endParaRPr dirty="0"/>
          </a:p>
        </p:txBody>
      </p:sp>
      <p:sp>
        <p:nvSpPr>
          <p:cNvPr id="42" name="CustomShape 4"/>
          <p:cNvSpPr/>
          <p:nvPr/>
        </p:nvSpPr>
        <p:spPr>
          <a:xfrm>
            <a:off x="360000" y="8926025"/>
            <a:ext cx="4653179" cy="3734898"/>
          </a:xfrm>
          <a:prstGeom prst="rect">
            <a:avLst/>
          </a:prstGeom>
          <a:solidFill>
            <a:schemeClr val="bg1">
              <a:lumMod val="95000"/>
            </a:schemeClr>
          </a:solidFill>
          <a:ln>
            <a:solidFill>
              <a:srgbClr val="C5000B"/>
            </a:solidFill>
            <a:prstDash val="lgDash"/>
          </a:ln>
        </p:spPr>
        <p:txBody>
          <a:bodyPr lIns="90000" tIns="45000" rIns="90000" bIns="45000"/>
          <a:lstStyle/>
          <a:p>
            <a:pPr algn="ctr"/>
            <a:r>
              <a:rPr lang="en-US" sz="3000" b="1" dirty="0">
                <a:solidFill>
                  <a:srgbClr val="C5000B"/>
                </a:solidFill>
                <a:latin typeface="Ubuntu"/>
              </a:rPr>
              <a:t>Introduction</a:t>
            </a:r>
            <a:endParaRPr dirty="0"/>
          </a:p>
          <a:p>
            <a:endParaRPr lang="tr-TR" dirty="0"/>
          </a:p>
          <a:p>
            <a:endParaRPr dirty="0"/>
          </a:p>
          <a:p>
            <a:pPr algn="just"/>
            <a:r>
              <a:rPr lang="en-US" dirty="0"/>
              <a:t>Cryptocurrencies emerged into our lives because of the blockchain technology. These various coins build up the stock markets for digital currencies. As a result, people start to invest into these coins to make profit. Different stock markets entered to the field of trading. This investment in crypto coins got more popular as time passes</a:t>
            </a:r>
            <a:r>
              <a:rPr lang="tr-TR" dirty="0"/>
              <a:t>.</a:t>
            </a:r>
            <a:endParaRPr dirty="0"/>
          </a:p>
        </p:txBody>
      </p:sp>
      <p:sp>
        <p:nvSpPr>
          <p:cNvPr id="43" name="CustomShape 5"/>
          <p:cNvSpPr/>
          <p:nvPr/>
        </p:nvSpPr>
        <p:spPr>
          <a:xfrm>
            <a:off x="10187350" y="4153439"/>
            <a:ext cx="4572000" cy="6983484"/>
          </a:xfrm>
          <a:prstGeom prst="rect">
            <a:avLst/>
          </a:prstGeom>
          <a:solidFill>
            <a:schemeClr val="bg1">
              <a:lumMod val="95000"/>
            </a:schemeClr>
          </a:solidFill>
          <a:ln>
            <a:solidFill>
              <a:srgbClr val="C5000B"/>
            </a:solidFill>
            <a:prstDash val="lgDash"/>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pPr algn="ctr"/>
            <a:endParaRPr dirty="0"/>
          </a:p>
          <a:p>
            <a:endParaRPr dirty="0"/>
          </a:p>
          <a:p>
            <a:pPr algn="just"/>
            <a:r>
              <a:rPr lang="en-US" dirty="0"/>
              <a:t>Project aims to develop on React Native and NodeJS. We will build the front-end with React Native. This application will give insights about crypto coins, gives valuable information to who has interest in cryptocurrencies. </a:t>
            </a:r>
            <a:endParaRPr lang="tr-TR" dirty="0"/>
          </a:p>
          <a:p>
            <a:pPr algn="just"/>
            <a:endParaRPr lang="tr-TR" dirty="0"/>
          </a:p>
          <a:p>
            <a:pPr algn="just"/>
            <a:r>
              <a:rPr lang="en-US" dirty="0"/>
              <a:t>Our application helps users to track different cryptocurrencies from various markets. This will assist investors to have them realize what is the current situation of specific coin. One of the main features of the project is assistant. Assistant will work when the user selects input</a:t>
            </a:r>
            <a:r>
              <a:rPr lang="tr-TR" dirty="0"/>
              <a:t>/</a:t>
            </a:r>
            <a:r>
              <a:rPr lang="en-US" dirty="0"/>
              <a:t>output currency. After selection, user will tap “Find Possible Chains” button to see the most profitable exchange paths. Crypto coins’ values change quickly so, best chains may be change rapidly.</a:t>
            </a:r>
            <a:endParaRPr lang="tr-TR" dirty="0"/>
          </a:p>
        </p:txBody>
      </p:sp>
      <p:sp>
        <p:nvSpPr>
          <p:cNvPr id="45" name="CustomShape 7"/>
          <p:cNvSpPr/>
          <p:nvPr/>
        </p:nvSpPr>
        <p:spPr>
          <a:xfrm>
            <a:off x="5232436" y="11688963"/>
            <a:ext cx="9526914" cy="2709377"/>
          </a:xfrm>
          <a:prstGeom prst="rect">
            <a:avLst/>
          </a:prstGeom>
          <a:solidFill>
            <a:schemeClr val="bg1">
              <a:lumMod val="95000"/>
            </a:schemeClr>
          </a:solidFill>
          <a:ln>
            <a:solidFill>
              <a:srgbClr val="C5000B"/>
            </a:solidFill>
            <a:prstDash val="lgDash"/>
          </a:ln>
        </p:spPr>
        <p:txBody>
          <a:bodyPr lIns="90000" tIns="45000" rIns="90000" bIns="45000"/>
          <a:lstStyle/>
          <a:p>
            <a:pPr algn="ctr"/>
            <a:r>
              <a:rPr lang="en-US" sz="3000" b="1" dirty="0">
                <a:solidFill>
                  <a:srgbClr val="C5000B"/>
                </a:solidFill>
                <a:latin typeface="Ubuntu"/>
              </a:rPr>
              <a:t>Results &amp; Conclusion</a:t>
            </a:r>
            <a:endParaRPr sz="3000" dirty="0">
              <a:latin typeface="Ubuntu"/>
            </a:endParaRPr>
          </a:p>
          <a:p>
            <a:endParaRPr lang="tr-TR" dirty="0"/>
          </a:p>
          <a:p>
            <a:endParaRPr dirty="0"/>
          </a:p>
          <a:p>
            <a:pPr algn="just"/>
            <a:r>
              <a:rPr lang="en-US" dirty="0"/>
              <a:t>This report contents detailed information about Mobile Assistant for Cryptocurrency Markets. In this project, our main goal is to help people who have interest in cryptocurrencies with mobile application by tracking different crypto coins from various stock markets. Our environment is the Android and we have planned to use React Native as a front-end and NodeJS as a back-end development tools. </a:t>
            </a:r>
            <a:endParaRPr dirty="0"/>
          </a:p>
        </p:txBody>
      </p:sp>
      <p:sp>
        <p:nvSpPr>
          <p:cNvPr id="46" name="CustomShape 8"/>
          <p:cNvSpPr/>
          <p:nvPr/>
        </p:nvSpPr>
        <p:spPr>
          <a:xfrm>
            <a:off x="360000" y="13074523"/>
            <a:ext cx="4653179" cy="2709376"/>
          </a:xfrm>
          <a:prstGeom prst="rect">
            <a:avLst/>
          </a:prstGeom>
          <a:solidFill>
            <a:schemeClr val="bg1">
              <a:lumMod val="95000"/>
            </a:schemeClr>
          </a:solidFill>
          <a:ln>
            <a:solidFill>
              <a:srgbClr val="C5000B"/>
            </a:solidFill>
            <a:prstDash val="lgDash"/>
          </a:ln>
        </p:spPr>
        <p:txBody>
          <a:bodyPr lIns="90000" tIns="45000" rIns="90000" bIns="45000"/>
          <a:lstStyle/>
          <a:p>
            <a:pPr algn="ctr"/>
            <a:r>
              <a:rPr lang="en-US" sz="3000" b="1" dirty="0">
                <a:solidFill>
                  <a:srgbClr val="C5000B"/>
                </a:solidFill>
                <a:latin typeface="Ubuntu"/>
              </a:rPr>
              <a:t>Acknowledgement</a:t>
            </a:r>
            <a:endParaRPr dirty="0">
              <a:latin typeface="Ubuntu"/>
            </a:endParaRPr>
          </a:p>
          <a:p>
            <a:pPr algn="just"/>
            <a:endParaRPr dirty="0"/>
          </a:p>
          <a:p>
            <a:pPr algn="just"/>
            <a:endParaRPr lang="tr-TR" dirty="0"/>
          </a:p>
          <a:p>
            <a:pPr algn="just"/>
            <a:r>
              <a:rPr lang="en-US" dirty="0"/>
              <a:t>We would like to express our appreciation to our advisor Dr. Faris Serdar </a:t>
            </a:r>
            <a:r>
              <a:rPr lang="en-US" dirty="0" err="1"/>
              <a:t>Taşel</a:t>
            </a:r>
            <a:r>
              <a:rPr lang="en-US" dirty="0"/>
              <a:t> because of his guidance and assistance. We improved with the project thanks to his valuable advices.</a:t>
            </a:r>
            <a:endParaRPr dirty="0"/>
          </a:p>
        </p:txBody>
      </p:sp>
      <p:sp>
        <p:nvSpPr>
          <p:cNvPr id="47" name="CustomShape 9"/>
          <p:cNvSpPr/>
          <p:nvPr/>
        </p:nvSpPr>
        <p:spPr>
          <a:xfrm>
            <a:off x="5273675" y="14950380"/>
            <a:ext cx="9485675" cy="6073245"/>
          </a:xfrm>
          <a:prstGeom prst="rect">
            <a:avLst/>
          </a:prstGeom>
          <a:solidFill>
            <a:schemeClr val="bg1">
              <a:lumMod val="95000"/>
            </a:schemeClr>
          </a:solidFill>
          <a:ln>
            <a:solidFill>
              <a:srgbClr val="C5000B"/>
            </a:solidFill>
            <a:prstDash val="lgDash"/>
          </a:ln>
        </p:spPr>
      </p:sp>
      <p:sp>
        <p:nvSpPr>
          <p:cNvPr id="93" name="TextShape 53"/>
          <p:cNvSpPr txBox="1"/>
          <p:nvPr/>
        </p:nvSpPr>
        <p:spPr>
          <a:xfrm>
            <a:off x="8422810" y="20621301"/>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Finished Product</a:t>
            </a:r>
            <a:endParaRPr dirty="0"/>
          </a:p>
        </p:txBody>
      </p:sp>
      <p:sp>
        <p:nvSpPr>
          <p:cNvPr id="114" name="CustomShape 3">
            <a:extLst>
              <a:ext uri="{FF2B5EF4-FFF2-40B4-BE49-F238E27FC236}">
                <a16:creationId xmlns:a16="http://schemas.microsoft.com/office/drawing/2014/main" id="{1A7299B1-E69B-483B-BADB-20F209AB6590}"/>
              </a:ext>
            </a:extLst>
          </p:cNvPr>
          <p:cNvSpPr/>
          <p:nvPr/>
        </p:nvSpPr>
        <p:spPr>
          <a:xfrm>
            <a:off x="5232436" y="4153438"/>
            <a:ext cx="4572000" cy="6983485"/>
          </a:xfrm>
          <a:prstGeom prst="rect">
            <a:avLst/>
          </a:prstGeom>
          <a:solidFill>
            <a:schemeClr val="bg1"/>
          </a:solidFill>
          <a:ln>
            <a:solidFill>
              <a:srgbClr val="C5000B"/>
            </a:solidFill>
            <a:prstDash val="lgDash"/>
          </a:ln>
        </p:spPr>
      </p:sp>
      <p:pic>
        <p:nvPicPr>
          <p:cNvPr id="7" name="Resim 6">
            <a:extLst>
              <a:ext uri="{FF2B5EF4-FFF2-40B4-BE49-F238E27FC236}">
                <a16:creationId xmlns:a16="http://schemas.microsoft.com/office/drawing/2014/main" id="{B8555713-1C35-4C1E-833A-6671C350D0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3675" y="4271484"/>
            <a:ext cx="4489522" cy="6138608"/>
          </a:xfrm>
          <a:prstGeom prst="rect">
            <a:avLst/>
          </a:prstGeom>
        </p:spPr>
      </p:pic>
      <p:pic>
        <p:nvPicPr>
          <p:cNvPr id="9" name="Resim 8">
            <a:extLst>
              <a:ext uri="{FF2B5EF4-FFF2-40B4-BE49-F238E27FC236}">
                <a16:creationId xmlns:a16="http://schemas.microsoft.com/office/drawing/2014/main" id="{DBD39950-4151-4BDF-A80C-DF0D04BBE3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179" y="16243792"/>
            <a:ext cx="4571351" cy="4779833"/>
          </a:xfrm>
          <a:prstGeom prst="rect">
            <a:avLst/>
          </a:prstGeom>
        </p:spPr>
      </p:pic>
      <p:sp>
        <p:nvSpPr>
          <p:cNvPr id="115" name="TextShape 53">
            <a:extLst>
              <a:ext uri="{FF2B5EF4-FFF2-40B4-BE49-F238E27FC236}">
                <a16:creationId xmlns:a16="http://schemas.microsoft.com/office/drawing/2014/main" id="{83ED329D-46A7-4E7D-9855-F2E86622E8B9}"/>
              </a:ext>
            </a:extLst>
          </p:cNvPr>
          <p:cNvSpPr txBox="1"/>
          <p:nvPr/>
        </p:nvSpPr>
        <p:spPr>
          <a:xfrm>
            <a:off x="5795135" y="10691812"/>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a:t>
            </a:r>
            <a:r>
              <a:rPr lang="en-US" sz="2000" b="1" dirty="0">
                <a:solidFill>
                  <a:srgbClr val="C5000B"/>
                </a:solidFill>
              </a:rPr>
              <a:t> – </a:t>
            </a:r>
            <a:r>
              <a:rPr lang="tr-TR" sz="2000" b="1" dirty="0">
                <a:solidFill>
                  <a:srgbClr val="C5000B"/>
                </a:solidFill>
              </a:rPr>
              <a:t>Activity </a:t>
            </a:r>
            <a:r>
              <a:rPr lang="tr-TR" sz="2000" b="1" dirty="0" err="1">
                <a:solidFill>
                  <a:srgbClr val="C5000B"/>
                </a:solidFill>
              </a:rPr>
              <a:t>Diagram</a:t>
            </a:r>
            <a:endParaRPr dirty="0"/>
          </a:p>
        </p:txBody>
      </p:sp>
      <p:pic>
        <p:nvPicPr>
          <p:cNvPr id="11" name="Resim 10">
            <a:extLst>
              <a:ext uri="{FF2B5EF4-FFF2-40B4-BE49-F238E27FC236}">
                <a16:creationId xmlns:a16="http://schemas.microsoft.com/office/drawing/2014/main" id="{4B517BF0-1071-40A2-BE5D-63B91C8FA3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5135" y="15783899"/>
            <a:ext cx="2386011" cy="4241798"/>
          </a:xfrm>
          <a:prstGeom prst="rect">
            <a:avLst/>
          </a:prstGeom>
        </p:spPr>
      </p:pic>
      <p:pic>
        <p:nvPicPr>
          <p:cNvPr id="13" name="Resim 12">
            <a:extLst>
              <a:ext uri="{FF2B5EF4-FFF2-40B4-BE49-F238E27FC236}">
                <a16:creationId xmlns:a16="http://schemas.microsoft.com/office/drawing/2014/main" id="{490A48D3-9984-418E-B4EC-C9529EC87C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02607" y="15808704"/>
            <a:ext cx="2386011" cy="4241799"/>
          </a:xfrm>
          <a:prstGeom prst="rect">
            <a:avLst/>
          </a:prstGeom>
        </p:spPr>
      </p:pic>
      <p:pic>
        <p:nvPicPr>
          <p:cNvPr id="15" name="Resim 14">
            <a:extLst>
              <a:ext uri="{FF2B5EF4-FFF2-40B4-BE49-F238E27FC236}">
                <a16:creationId xmlns:a16="http://schemas.microsoft.com/office/drawing/2014/main" id="{99422CC6-BE27-4F18-939D-F48FFFB3F5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19648" y="15808703"/>
            <a:ext cx="2386012" cy="42418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385</Words>
  <Application>Microsoft Office PowerPoint</Application>
  <PresentationFormat>Özel</PresentationFormat>
  <Paragraphs>32</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DejaVu Sans</vt:lpstr>
      <vt:lpstr>StarSymbol</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Bilge Nas</cp:lastModifiedBy>
  <cp:revision>17</cp:revision>
  <dcterms:modified xsi:type="dcterms:W3CDTF">2019-06-10T17:53:49Z</dcterms:modified>
</cp:coreProperties>
</file>