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15119350" cy="21383625"/>
  <p:notesSz cx="7772400" cy="100584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5" d="100"/>
          <a:sy n="35" d="100"/>
        </p:scale>
        <p:origin x="315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GB"/>
          </a:p>
        </p:txBody>
      </p:sp>
      <p:sp>
        <p:nvSpPr>
          <p:cNvPr id="3" name="Veri Yer Tutucusu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5E69E2DB-7EAE-4577-9999-C5AB6ACD7EBD}" type="datetimeFigureOut">
              <a:rPr lang="en-GB" smtClean="0"/>
              <a:t>28/05/2020</a:t>
            </a:fld>
            <a:endParaRPr lang="en-GB"/>
          </a:p>
        </p:txBody>
      </p:sp>
      <p:sp>
        <p:nvSpPr>
          <p:cNvPr id="4" name="Slayt Resmi Yer Tutucusu 3"/>
          <p:cNvSpPr>
            <a:spLocks noGrp="1" noRot="1" noChangeAspect="1"/>
          </p:cNvSpPr>
          <p:nvPr>
            <p:ph type="sldImg" idx="2"/>
          </p:nvPr>
        </p:nvSpPr>
        <p:spPr>
          <a:xfrm>
            <a:off x="2686050" y="1257300"/>
            <a:ext cx="2400300" cy="3394075"/>
          </a:xfrm>
          <a:prstGeom prst="rect">
            <a:avLst/>
          </a:prstGeom>
          <a:noFill/>
          <a:ln w="12700">
            <a:solidFill>
              <a:prstClr val="black"/>
            </a:solidFill>
          </a:ln>
        </p:spPr>
        <p:txBody>
          <a:bodyPr vert="horz" lIns="91440" tIns="45720" rIns="91440" bIns="45720" rtlCol="0" anchor="ctr"/>
          <a:lstStyle/>
          <a:p>
            <a:endParaRPr lang="en-GB"/>
          </a:p>
        </p:txBody>
      </p:sp>
      <p:sp>
        <p:nvSpPr>
          <p:cNvPr id="5" name="Not Yer Tutucusu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6" name="Alt Bilgi Yer Tutucusu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GB"/>
          </a:p>
        </p:txBody>
      </p:sp>
      <p:sp>
        <p:nvSpPr>
          <p:cNvPr id="7" name="Slayt Numarası Yer Tutucusu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C5E55D08-C105-478C-B6B5-873D1E505863}" type="slidenum">
              <a:rPr lang="en-GB" smtClean="0"/>
              <a:t>‹#›</a:t>
            </a:fld>
            <a:endParaRPr lang="en-GB"/>
          </a:p>
        </p:txBody>
      </p:sp>
    </p:spTree>
    <p:extLst>
      <p:ext uri="{BB962C8B-B14F-4D97-AF65-F5344CB8AC3E}">
        <p14:creationId xmlns:p14="http://schemas.microsoft.com/office/powerpoint/2010/main" val="2270205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GB" dirty="0"/>
          </a:p>
        </p:txBody>
      </p:sp>
      <p:sp>
        <p:nvSpPr>
          <p:cNvPr id="4" name="Slayt Numarası Yer Tutucusu 3"/>
          <p:cNvSpPr>
            <a:spLocks noGrp="1"/>
          </p:cNvSpPr>
          <p:nvPr>
            <p:ph type="sldNum" sz="quarter" idx="5"/>
          </p:nvPr>
        </p:nvSpPr>
        <p:spPr/>
        <p:txBody>
          <a:bodyPr/>
          <a:lstStyle/>
          <a:p>
            <a:fld id="{C5E55D08-C105-478C-B6B5-873D1E505863}" type="slidenum">
              <a:rPr lang="en-GB" smtClean="0"/>
              <a:t>1</a:t>
            </a:fld>
            <a:endParaRPr lang="en-GB"/>
          </a:p>
        </p:txBody>
      </p:sp>
    </p:spTree>
    <p:extLst>
      <p:ext uri="{BB962C8B-B14F-4D97-AF65-F5344CB8AC3E}">
        <p14:creationId xmlns:p14="http://schemas.microsoft.com/office/powerpoint/2010/main" val="1250372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1079640" y="5195160"/>
            <a:ext cx="12959640" cy="5716440"/>
          </a:xfrm>
          <a:prstGeom prst="rect">
            <a:avLst/>
          </a:prstGeom>
        </p:spPr>
        <p:txBody>
          <a:bodyPr wrap="none" lIns="0" tIns="0" rIns="0" bIns="0"/>
          <a:lstStyle/>
          <a:p>
            <a:endParaRPr/>
          </a:p>
        </p:txBody>
      </p:sp>
      <p:sp>
        <p:nvSpPr>
          <p:cNvPr id="28" name="PlaceHolder 3"/>
          <p:cNvSpPr>
            <a:spLocks noGrp="1"/>
          </p:cNvSpPr>
          <p:nvPr>
            <p:ph type="body"/>
          </p:nvPr>
        </p:nvSpPr>
        <p:spPr>
          <a:xfrm>
            <a:off x="1079640" y="11454840"/>
            <a:ext cx="12959640" cy="571644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30"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31"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
        <p:nvSpPr>
          <p:cNvPr id="32" name="PlaceHolder 4"/>
          <p:cNvSpPr>
            <a:spLocks noGrp="1"/>
          </p:cNvSpPr>
          <p:nvPr>
            <p:ph type="body"/>
          </p:nvPr>
        </p:nvSpPr>
        <p:spPr>
          <a:xfrm>
            <a:off x="7720200" y="11454840"/>
            <a:ext cx="6324120" cy="5716440"/>
          </a:xfrm>
          <a:prstGeom prst="rect">
            <a:avLst/>
          </a:prstGeom>
        </p:spPr>
        <p:txBody>
          <a:bodyPr wrap="none" lIns="0" tIns="0" rIns="0" bIns="0"/>
          <a:lstStyle/>
          <a:p>
            <a:endParaRPr/>
          </a:p>
        </p:txBody>
      </p:sp>
      <p:sp>
        <p:nvSpPr>
          <p:cNvPr id="33" name="PlaceHolder 5"/>
          <p:cNvSpPr>
            <a:spLocks noGrp="1"/>
          </p:cNvSpPr>
          <p:nvPr>
            <p:ph type="body"/>
          </p:nvPr>
        </p:nvSpPr>
        <p:spPr>
          <a:xfrm>
            <a:off x="1079640" y="11454840"/>
            <a:ext cx="6324120" cy="571644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35"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36"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6" name="PlaceHolder 2"/>
          <p:cNvSpPr>
            <a:spLocks noGrp="1"/>
          </p:cNvSpPr>
          <p:nvPr>
            <p:ph type="subTitle"/>
          </p:nvPr>
        </p:nvSpPr>
        <p:spPr>
          <a:xfrm>
            <a:off x="1079640" y="5195160"/>
            <a:ext cx="12959640" cy="119854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8" name="PlaceHolder 2"/>
          <p:cNvSpPr>
            <a:spLocks noGrp="1"/>
          </p:cNvSpPr>
          <p:nvPr>
            <p:ph type="body"/>
          </p:nvPr>
        </p:nvSpPr>
        <p:spPr>
          <a:xfrm>
            <a:off x="1079640" y="5195160"/>
            <a:ext cx="12959640" cy="119851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10" name="PlaceHolder 2"/>
          <p:cNvSpPr>
            <a:spLocks noGrp="1"/>
          </p:cNvSpPr>
          <p:nvPr>
            <p:ph type="body"/>
          </p:nvPr>
        </p:nvSpPr>
        <p:spPr>
          <a:xfrm>
            <a:off x="1079640" y="5195160"/>
            <a:ext cx="6324120" cy="11985120"/>
          </a:xfrm>
          <a:prstGeom prst="rect">
            <a:avLst/>
          </a:prstGeom>
        </p:spPr>
        <p:txBody>
          <a:bodyPr wrap="none" lIns="0" tIns="0" rIns="0" bIns="0"/>
          <a:lstStyle/>
          <a:p>
            <a:endParaRPr/>
          </a:p>
        </p:txBody>
      </p:sp>
      <p:sp>
        <p:nvSpPr>
          <p:cNvPr id="11" name="PlaceHolder 3"/>
          <p:cNvSpPr>
            <a:spLocks noGrp="1"/>
          </p:cNvSpPr>
          <p:nvPr>
            <p:ph type="body"/>
          </p:nvPr>
        </p:nvSpPr>
        <p:spPr>
          <a:xfrm>
            <a:off x="7720200" y="5195160"/>
            <a:ext cx="6324120" cy="119851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079640" y="1182960"/>
            <a:ext cx="12959640" cy="1599732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15"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16" name="PlaceHolder 3"/>
          <p:cNvSpPr>
            <a:spLocks noGrp="1"/>
          </p:cNvSpPr>
          <p:nvPr>
            <p:ph type="body"/>
          </p:nvPr>
        </p:nvSpPr>
        <p:spPr>
          <a:xfrm>
            <a:off x="1079640" y="11454840"/>
            <a:ext cx="6324120" cy="5716440"/>
          </a:xfrm>
          <a:prstGeom prst="rect">
            <a:avLst/>
          </a:prstGeom>
        </p:spPr>
        <p:txBody>
          <a:bodyPr wrap="none" lIns="0" tIns="0" rIns="0" bIns="0"/>
          <a:lstStyle/>
          <a:p>
            <a:endParaRPr/>
          </a:p>
        </p:txBody>
      </p:sp>
      <p:sp>
        <p:nvSpPr>
          <p:cNvPr id="17" name="PlaceHolder 4"/>
          <p:cNvSpPr>
            <a:spLocks noGrp="1"/>
          </p:cNvSpPr>
          <p:nvPr>
            <p:ph type="body"/>
          </p:nvPr>
        </p:nvSpPr>
        <p:spPr>
          <a:xfrm>
            <a:off x="7720200" y="5195160"/>
            <a:ext cx="6324120" cy="119851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19" name="PlaceHolder 2"/>
          <p:cNvSpPr>
            <a:spLocks noGrp="1"/>
          </p:cNvSpPr>
          <p:nvPr>
            <p:ph type="body"/>
          </p:nvPr>
        </p:nvSpPr>
        <p:spPr>
          <a:xfrm>
            <a:off x="1079640" y="5195160"/>
            <a:ext cx="6324120" cy="11985120"/>
          </a:xfrm>
          <a:prstGeom prst="rect">
            <a:avLst/>
          </a:prstGeom>
        </p:spPr>
        <p:txBody>
          <a:bodyPr wrap="none" lIns="0" tIns="0" rIns="0" bIns="0"/>
          <a:lstStyle/>
          <a:p>
            <a:endParaRPr/>
          </a:p>
        </p:txBody>
      </p:sp>
      <p:sp>
        <p:nvSpPr>
          <p:cNvPr id="20"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
        <p:nvSpPr>
          <p:cNvPr id="21" name="PlaceHolder 4"/>
          <p:cNvSpPr>
            <a:spLocks noGrp="1"/>
          </p:cNvSpPr>
          <p:nvPr>
            <p:ph type="body"/>
          </p:nvPr>
        </p:nvSpPr>
        <p:spPr>
          <a:xfrm>
            <a:off x="7720200" y="11454840"/>
            <a:ext cx="6324120" cy="571644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23"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24"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
        <p:nvSpPr>
          <p:cNvPr id="25" name="PlaceHolder 4"/>
          <p:cNvSpPr>
            <a:spLocks noGrp="1"/>
          </p:cNvSpPr>
          <p:nvPr>
            <p:ph type="body"/>
          </p:nvPr>
        </p:nvSpPr>
        <p:spPr>
          <a:xfrm>
            <a:off x="1079640" y="11454840"/>
            <a:ext cx="12959640" cy="571644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PlaceHolder 1"/>
          <p:cNvSpPr>
            <a:spLocks noGrp="1"/>
          </p:cNvSpPr>
          <p:nvPr>
            <p:ph type="title"/>
          </p:nvPr>
        </p:nvSpPr>
        <p:spPr>
          <a:xfrm>
            <a:off x="1079640" y="1182960"/>
            <a:ext cx="12959640" cy="3449880"/>
          </a:xfrm>
          <a:prstGeom prst="rect">
            <a:avLst/>
          </a:prstGeom>
        </p:spPr>
        <p:txBody>
          <a:bodyPr wrap="none" lIns="0" tIns="0" rIns="0" bIns="0" anchor="ctr"/>
          <a:lstStyle/>
          <a:p>
            <a:pPr algn="ctr"/>
            <a:r>
              <a:rPr lang="en-US"/>
              <a:t>Click to edit the title text format</a:t>
            </a:r>
            <a:endParaRPr/>
          </a:p>
        </p:txBody>
      </p:sp>
      <p:sp>
        <p:nvSpPr>
          <p:cNvPr id="6" name="PlaceHolder 2"/>
          <p:cNvSpPr>
            <a:spLocks noGrp="1"/>
          </p:cNvSpPr>
          <p:nvPr>
            <p:ph type="body"/>
          </p:nvPr>
        </p:nvSpPr>
        <p:spPr>
          <a:xfrm>
            <a:off x="1079640" y="5195160"/>
            <a:ext cx="12959640" cy="11985120"/>
          </a:xfrm>
          <a:prstGeom prst="rect">
            <a:avLst/>
          </a:prstGeom>
        </p:spPr>
        <p:txBody>
          <a:bodyPr wrap="none" lIns="0" tIns="0" rIns="0" bIns="0"/>
          <a:lstStyl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
        <p:nvSpPr>
          <p:cNvPr id="2" name="PlaceHolder 3"/>
          <p:cNvSpPr>
            <a:spLocks noGrp="1"/>
          </p:cNvSpPr>
          <p:nvPr>
            <p:ph type="dt"/>
          </p:nvPr>
        </p:nvSpPr>
        <p:spPr>
          <a:xfrm>
            <a:off x="1079640" y="19184400"/>
            <a:ext cx="3354840" cy="1424880"/>
          </a:xfrm>
          <a:prstGeom prst="rect">
            <a:avLst/>
          </a:prstGeom>
        </p:spPr>
        <p:txBody>
          <a:bodyPr wrap="none" lIns="0" tIns="0" rIns="0" bIns="0"/>
          <a:lstStyle/>
          <a:p>
            <a:r>
              <a:rPr lang="en-US" sz="1400"/>
              <a:t>&lt;date/time&gt;</a:t>
            </a:r>
            <a:endParaRPr/>
          </a:p>
        </p:txBody>
      </p:sp>
      <p:sp>
        <p:nvSpPr>
          <p:cNvPr id="3" name="PlaceHolder 4"/>
          <p:cNvSpPr>
            <a:spLocks noGrp="1"/>
          </p:cNvSpPr>
          <p:nvPr>
            <p:ph type="ftr"/>
          </p:nvPr>
        </p:nvSpPr>
        <p:spPr>
          <a:xfrm>
            <a:off x="5284440" y="19184400"/>
            <a:ext cx="4564080" cy="1424880"/>
          </a:xfrm>
          <a:prstGeom prst="rect">
            <a:avLst/>
          </a:prstGeom>
        </p:spPr>
        <p:txBody>
          <a:bodyPr wrap="none" lIns="0" tIns="0" rIns="0" bIns="0"/>
          <a:lstStyle/>
          <a:p>
            <a:pPr algn="ctr"/>
            <a:r>
              <a:rPr lang="en-US" sz="1400"/>
              <a:t>&lt;footer&gt;</a:t>
            </a:r>
            <a:endParaRPr/>
          </a:p>
        </p:txBody>
      </p:sp>
      <p:sp>
        <p:nvSpPr>
          <p:cNvPr id="4" name="PlaceHolder 5"/>
          <p:cNvSpPr>
            <a:spLocks noGrp="1"/>
          </p:cNvSpPr>
          <p:nvPr>
            <p:ph type="sldNum"/>
          </p:nvPr>
        </p:nvSpPr>
        <p:spPr>
          <a:xfrm>
            <a:off x="10684440" y="19184400"/>
            <a:ext cx="3354840" cy="1424880"/>
          </a:xfrm>
          <a:prstGeom prst="rect">
            <a:avLst/>
          </a:prstGeom>
        </p:spPr>
        <p:txBody>
          <a:bodyPr wrap="none" lIns="0" tIns="0" rIns="0" bIns="0"/>
          <a:lstStyle/>
          <a:p>
            <a:pPr algn="r"/>
            <a:fld id="{26E22631-9A9D-45B6-B1D0-1BDAC3C9CBF9}" type="slidenum">
              <a:rPr lang="en-US" sz="1400"/>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jpe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21" name="CustomShape 11"/>
          <p:cNvSpPr/>
          <p:nvPr/>
        </p:nvSpPr>
        <p:spPr>
          <a:xfrm>
            <a:off x="5513395" y="16489681"/>
            <a:ext cx="3894765" cy="4429566"/>
          </a:xfrm>
          <a:prstGeom prst="rect">
            <a:avLst/>
          </a:prstGeom>
          <a:solidFill>
            <a:srgbClr val="E6E6E6"/>
          </a:solidFill>
          <a:ln>
            <a:solidFill>
              <a:srgbClr val="C5000B"/>
            </a:solidFill>
          </a:ln>
        </p:spPr>
      </p:sp>
      <p:sp>
        <p:nvSpPr>
          <p:cNvPr id="117" name="CustomShape 11"/>
          <p:cNvSpPr/>
          <p:nvPr/>
        </p:nvSpPr>
        <p:spPr>
          <a:xfrm>
            <a:off x="5151038" y="7534468"/>
            <a:ext cx="4595761" cy="3613320"/>
          </a:xfrm>
          <a:prstGeom prst="rect">
            <a:avLst/>
          </a:prstGeom>
          <a:solidFill>
            <a:srgbClr val="E6E6E6"/>
          </a:solidFill>
          <a:ln>
            <a:solidFill>
              <a:srgbClr val="C5000B"/>
            </a:solidFill>
          </a:ln>
        </p:spPr>
      </p:sp>
      <p:sp>
        <p:nvSpPr>
          <p:cNvPr id="37" name="CustomShape 1"/>
          <p:cNvSpPr/>
          <p:nvPr/>
        </p:nvSpPr>
        <p:spPr>
          <a:xfrm>
            <a:off x="360000" y="205739"/>
            <a:ext cx="14400000" cy="3591925"/>
          </a:xfrm>
          <a:prstGeom prst="rect">
            <a:avLst/>
          </a:prstGeom>
          <a:solidFill>
            <a:srgbClr val="E6E6E6"/>
          </a:solidFill>
          <a:ln>
            <a:solidFill>
              <a:srgbClr val="C5000B"/>
            </a:solidFill>
          </a:ln>
        </p:spPr>
        <p:txBody>
          <a:bodyPr wrap="none" lIns="90000" tIns="45000" rIns="90000" bIns="45000" anchor="ctr"/>
          <a:lstStyle/>
          <a:p>
            <a:pPr algn="ctr"/>
            <a:r>
              <a:rPr lang="en-US" sz="3000" b="1" dirty="0">
                <a:solidFill>
                  <a:srgbClr val="C5000B"/>
                </a:solidFill>
                <a:latin typeface="Ubuntu"/>
              </a:rPr>
              <a:t>M</a:t>
            </a:r>
            <a:r>
              <a:rPr lang="tr-TR" sz="3000" b="1" dirty="0">
                <a:solidFill>
                  <a:srgbClr val="C5000B"/>
                </a:solidFill>
                <a:latin typeface="Ubuntu"/>
              </a:rPr>
              <a:t>IND GARDEN</a:t>
            </a:r>
            <a:r>
              <a:rPr lang="en-US" sz="3000" b="1" dirty="0">
                <a:solidFill>
                  <a:srgbClr val="C5000B"/>
                </a:solidFill>
                <a:latin typeface="Ubuntu"/>
              </a:rPr>
              <a:t>: A </a:t>
            </a:r>
            <a:r>
              <a:rPr lang="tr-TR" sz="3000" b="1" dirty="0" err="1">
                <a:solidFill>
                  <a:srgbClr val="C5000B"/>
                </a:solidFill>
                <a:latin typeface="Ubuntu"/>
              </a:rPr>
              <a:t>Serious</a:t>
            </a:r>
            <a:r>
              <a:rPr lang="tr-TR" sz="3000" b="1" dirty="0">
                <a:solidFill>
                  <a:srgbClr val="C5000B"/>
                </a:solidFill>
                <a:latin typeface="Ubuntu"/>
              </a:rPr>
              <a:t> Game </a:t>
            </a:r>
            <a:r>
              <a:rPr lang="tr-TR" sz="3000" b="1" dirty="0" err="1">
                <a:solidFill>
                  <a:srgbClr val="C5000B"/>
                </a:solidFill>
                <a:latin typeface="Ubuntu"/>
              </a:rPr>
              <a:t>to</a:t>
            </a:r>
            <a:r>
              <a:rPr lang="tr-TR" sz="3000" b="1" dirty="0">
                <a:solidFill>
                  <a:srgbClr val="C5000B"/>
                </a:solidFill>
                <a:latin typeface="Ubuntu"/>
              </a:rPr>
              <a:t> </a:t>
            </a:r>
            <a:r>
              <a:rPr lang="tr-TR" sz="3000" b="1" dirty="0" err="1">
                <a:solidFill>
                  <a:srgbClr val="C5000B"/>
                </a:solidFill>
                <a:latin typeface="Ubuntu"/>
              </a:rPr>
              <a:t>Improve</a:t>
            </a:r>
            <a:r>
              <a:rPr lang="tr-TR" sz="3000" b="1" dirty="0">
                <a:solidFill>
                  <a:srgbClr val="C5000B"/>
                </a:solidFill>
                <a:latin typeface="Ubuntu"/>
              </a:rPr>
              <a:t> </a:t>
            </a:r>
            <a:r>
              <a:rPr lang="tr-TR" sz="3000" b="1" dirty="0" err="1">
                <a:solidFill>
                  <a:srgbClr val="C5000B"/>
                </a:solidFill>
                <a:latin typeface="Ubuntu"/>
              </a:rPr>
              <a:t>the</a:t>
            </a:r>
            <a:r>
              <a:rPr lang="tr-TR" sz="3000" b="1" dirty="0">
                <a:solidFill>
                  <a:srgbClr val="C5000B"/>
                </a:solidFill>
                <a:latin typeface="Ubuntu"/>
              </a:rPr>
              <a:t> </a:t>
            </a:r>
          </a:p>
          <a:p>
            <a:pPr algn="ctr"/>
            <a:r>
              <a:rPr lang="tr-TR" sz="3000" b="1" dirty="0" err="1">
                <a:solidFill>
                  <a:srgbClr val="C5000B"/>
                </a:solidFill>
                <a:latin typeface="Ubuntu"/>
              </a:rPr>
              <a:t>Specific</a:t>
            </a:r>
            <a:r>
              <a:rPr lang="tr-TR" sz="3000" b="1" dirty="0">
                <a:solidFill>
                  <a:srgbClr val="C5000B"/>
                </a:solidFill>
                <a:latin typeface="Ubuntu"/>
              </a:rPr>
              <a:t> </a:t>
            </a:r>
            <a:r>
              <a:rPr lang="tr-TR" sz="3000" b="1" dirty="0" err="1">
                <a:solidFill>
                  <a:srgbClr val="C5000B"/>
                </a:solidFill>
                <a:latin typeface="Ubuntu"/>
              </a:rPr>
              <a:t>Fields</a:t>
            </a:r>
            <a:r>
              <a:rPr lang="tr-TR" sz="3000" b="1" dirty="0">
                <a:solidFill>
                  <a:srgbClr val="C5000B"/>
                </a:solidFill>
                <a:latin typeface="Ubuntu"/>
              </a:rPr>
              <a:t> of Child </a:t>
            </a:r>
            <a:r>
              <a:rPr lang="tr-TR" sz="3000" b="1" dirty="0" err="1">
                <a:solidFill>
                  <a:srgbClr val="C5000B"/>
                </a:solidFill>
                <a:latin typeface="Ubuntu"/>
              </a:rPr>
              <a:t>Intelligence</a:t>
            </a:r>
            <a:endParaRPr lang="tr-TR" sz="3000" b="1" dirty="0">
              <a:solidFill>
                <a:srgbClr val="C5000B"/>
              </a:solidFill>
              <a:latin typeface="Ubuntu"/>
            </a:endParaRPr>
          </a:p>
          <a:p>
            <a:pPr algn="ctr"/>
            <a:r>
              <a:rPr lang="tr-TR" sz="3000" dirty="0">
                <a:latin typeface="Ubuntu"/>
              </a:rPr>
              <a:t>Ali Kaan GÖKSU</a:t>
            </a:r>
            <a:r>
              <a:rPr lang="en-US" sz="3000" dirty="0">
                <a:latin typeface="Ubuntu"/>
              </a:rPr>
              <a:t>– </a:t>
            </a:r>
            <a:r>
              <a:rPr lang="tr-TR" sz="3000" dirty="0">
                <a:latin typeface="Ubuntu"/>
              </a:rPr>
              <a:t>Emre KASAR</a:t>
            </a:r>
            <a:endParaRPr lang="tr-TR" dirty="0">
              <a:latin typeface="Ubuntu"/>
            </a:endParaRPr>
          </a:p>
          <a:p>
            <a:pPr algn="ctr"/>
            <a:r>
              <a:rPr lang="tr-TR" sz="3000" dirty="0">
                <a:latin typeface="Ubuntu"/>
              </a:rPr>
              <a:t>Eyüp TAŞKIN- Kazım Ataol ÖZÜSEVEN</a:t>
            </a:r>
            <a:endParaRPr sz="3000" dirty="0">
              <a:latin typeface="Ubuntu"/>
            </a:endParaRPr>
          </a:p>
          <a:p>
            <a:pPr algn="ctr"/>
            <a:r>
              <a:rPr lang="tr-TR" sz="3000" dirty="0">
                <a:latin typeface="Ubuntu"/>
              </a:rPr>
              <a:t>Advisor: </a:t>
            </a:r>
            <a:r>
              <a:rPr lang="tr-TR" sz="3200" dirty="0" err="1"/>
              <a:t>Assist.Prof.Dr</a:t>
            </a:r>
            <a:r>
              <a:rPr lang="tr-TR" sz="3200" dirty="0"/>
              <a:t>. Murat SARAN</a:t>
            </a:r>
            <a:endParaRPr dirty="0"/>
          </a:p>
          <a:p>
            <a:pPr algn="ctr"/>
            <a:r>
              <a:rPr lang="en-US" sz="3000" b="1" dirty="0" err="1">
                <a:solidFill>
                  <a:srgbClr val="C5000B"/>
                </a:solidFill>
                <a:latin typeface="Ubuntu"/>
              </a:rPr>
              <a:t>Çankaya</a:t>
            </a:r>
            <a:r>
              <a:rPr lang="en-US" sz="3000" b="1" dirty="0">
                <a:solidFill>
                  <a:srgbClr val="C5000B"/>
                </a:solidFill>
                <a:latin typeface="Ubuntu"/>
              </a:rPr>
              <a:t> University, Department of Computer Engineering</a:t>
            </a:r>
            <a:endParaRPr dirty="0"/>
          </a:p>
        </p:txBody>
      </p:sp>
      <p:pic>
        <p:nvPicPr>
          <p:cNvPr id="38" name="Picture 37"/>
          <p:cNvPicPr/>
          <p:nvPr/>
        </p:nvPicPr>
        <p:blipFill>
          <a:blip r:embed="rId3"/>
          <a:stretch>
            <a:fillRect/>
          </a:stretch>
        </p:blipFill>
        <p:spPr>
          <a:xfrm>
            <a:off x="576000" y="576000"/>
            <a:ext cx="2160000" cy="2160000"/>
          </a:xfrm>
          <a:prstGeom prst="rect">
            <a:avLst/>
          </a:prstGeom>
        </p:spPr>
      </p:pic>
      <p:pic>
        <p:nvPicPr>
          <p:cNvPr id="39" name="Picture 38"/>
          <p:cNvPicPr/>
          <p:nvPr/>
        </p:nvPicPr>
        <p:blipFill>
          <a:blip r:embed="rId4"/>
          <a:stretch>
            <a:fillRect/>
          </a:stretch>
        </p:blipFill>
        <p:spPr>
          <a:xfrm>
            <a:off x="12384000" y="576000"/>
            <a:ext cx="2160000" cy="2160000"/>
          </a:xfrm>
          <a:prstGeom prst="rect">
            <a:avLst/>
          </a:prstGeom>
        </p:spPr>
      </p:pic>
      <p:sp>
        <p:nvSpPr>
          <p:cNvPr id="40" name="CustomShape 2"/>
          <p:cNvSpPr/>
          <p:nvPr/>
        </p:nvSpPr>
        <p:spPr>
          <a:xfrm>
            <a:off x="331200" y="3922034"/>
            <a:ext cx="4572000" cy="4602206"/>
          </a:xfrm>
          <a:prstGeom prst="rect">
            <a:avLst/>
          </a:prstGeom>
          <a:solidFill>
            <a:srgbClr val="E6E6E6"/>
          </a:solidFill>
          <a:ln>
            <a:solidFill>
              <a:srgbClr val="C5000B"/>
            </a:solidFill>
          </a:ln>
        </p:spPr>
        <p:txBody>
          <a:bodyPr lIns="90000" tIns="45000" rIns="90000" bIns="45000"/>
          <a:lstStyle/>
          <a:p>
            <a:pPr algn="ctr"/>
            <a:r>
              <a:rPr lang="en-US" sz="3200" b="1" dirty="0">
                <a:solidFill>
                  <a:srgbClr val="C5000B"/>
                </a:solidFill>
                <a:latin typeface="Ubuntu"/>
                <a:cs typeface="Times New Roman" panose="02020603050405020304" pitchFamily="18" charset="0"/>
              </a:rPr>
              <a:t>Abstract</a:t>
            </a:r>
            <a:endParaRPr sz="3200" dirty="0">
              <a:latin typeface="Ubuntu"/>
              <a:cs typeface="Times New Roman" panose="02020603050405020304" pitchFamily="18" charset="0"/>
            </a:endParaRPr>
          </a:p>
          <a:p>
            <a:pPr algn="just"/>
            <a:r>
              <a:rPr lang="en-GB" sz="1600" dirty="0">
                <a:latin typeface="Ubuntu"/>
                <a:cs typeface="Times New Roman" panose="02020603050405020304" pitchFamily="18" charset="0"/>
              </a:rPr>
              <a:t>Technology is developing day by day and its use to help to learn is becoming more widespread. "Mind garden" aimed to teach while having fun. It aims to improve the specific fields of child intelligence by playing games. Namely, visual intelligence, kinesthetic intelligence, analytical intelligence, etc. Mind garden has a screen timer to avoid children's waste of time. Also, It has adaptive difficulty to keep children's attention. Mind garden developed for mobile devices to increase usability. We aim to create an entertaining yet instructive environment to keep children’s attention in both education and entertainment.</a:t>
            </a:r>
            <a:endParaRPr lang="tr-TR" sz="1600" dirty="0">
              <a:latin typeface="Ubuntu"/>
              <a:cs typeface="Times New Roman" panose="02020603050405020304" pitchFamily="18" charset="0"/>
            </a:endParaRPr>
          </a:p>
          <a:p>
            <a:pPr algn="just"/>
            <a:endParaRPr lang="tr-TR" sz="1600" dirty="0">
              <a:latin typeface="Ubuntu"/>
              <a:cs typeface="Times New Roman" panose="02020603050405020304" pitchFamily="18" charset="0"/>
            </a:endParaRPr>
          </a:p>
          <a:p>
            <a:pPr algn="just"/>
            <a:r>
              <a:rPr lang="en-GB" sz="1600" dirty="0">
                <a:latin typeface="Ubuntu"/>
                <a:cs typeface="Times New Roman" panose="02020603050405020304" pitchFamily="18" charset="0"/>
              </a:rPr>
              <a:t> </a:t>
            </a:r>
            <a:r>
              <a:rPr lang="en-US" sz="1600" b="1" dirty="0">
                <a:latin typeface="Ubuntu"/>
                <a:cs typeface="Times New Roman" panose="02020603050405020304" pitchFamily="18" charset="0"/>
              </a:rPr>
              <a:t>Keywords :</a:t>
            </a:r>
            <a:r>
              <a:rPr lang="tr-TR" sz="1600" b="1" dirty="0">
                <a:latin typeface="Ubuntu"/>
                <a:cs typeface="Times New Roman" panose="02020603050405020304" pitchFamily="18" charset="0"/>
              </a:rPr>
              <a:t> </a:t>
            </a:r>
            <a:r>
              <a:rPr lang="en-GB" sz="1600" dirty="0">
                <a:solidFill>
                  <a:srgbClr val="000000"/>
                </a:solidFill>
                <a:latin typeface="Ubuntu"/>
              </a:rPr>
              <a:t>mobile games, educational games, child intelligence </a:t>
            </a:r>
            <a:endParaRPr lang="tr-TR" sz="1600" b="1" dirty="0">
              <a:latin typeface="Ubuntu"/>
              <a:cs typeface="Times New Roman" panose="02020603050405020304" pitchFamily="18" charset="0"/>
            </a:endParaRPr>
          </a:p>
        </p:txBody>
      </p:sp>
      <p:sp>
        <p:nvSpPr>
          <p:cNvPr id="41" name="CustomShape 3"/>
          <p:cNvSpPr/>
          <p:nvPr/>
        </p:nvSpPr>
        <p:spPr>
          <a:xfrm>
            <a:off x="5151038" y="3979684"/>
            <a:ext cx="4572000" cy="3349440"/>
          </a:xfrm>
          <a:prstGeom prst="rect">
            <a:avLst/>
          </a:prstGeom>
          <a:solidFill>
            <a:srgbClr val="E6E6E6"/>
          </a:solidFill>
          <a:ln>
            <a:solidFill>
              <a:srgbClr val="C5000B"/>
            </a:solidFill>
          </a:ln>
        </p:spPr>
      </p:sp>
      <p:sp>
        <p:nvSpPr>
          <p:cNvPr id="42" name="CustomShape 4"/>
          <p:cNvSpPr/>
          <p:nvPr/>
        </p:nvSpPr>
        <p:spPr>
          <a:xfrm>
            <a:off x="331200" y="8648610"/>
            <a:ext cx="4591320" cy="2043202"/>
          </a:xfrm>
          <a:prstGeom prst="rect">
            <a:avLst/>
          </a:prstGeom>
          <a:solidFill>
            <a:srgbClr val="E6E6E6"/>
          </a:solidFill>
          <a:ln>
            <a:solidFill>
              <a:srgbClr val="C5000B"/>
            </a:solidFill>
          </a:ln>
        </p:spPr>
        <p:txBody>
          <a:bodyPr lIns="90000" tIns="45000" rIns="90000" bIns="45000"/>
          <a:lstStyle/>
          <a:p>
            <a:pPr algn="ctr"/>
            <a:r>
              <a:rPr lang="en-US" sz="3200" b="1" dirty="0">
                <a:solidFill>
                  <a:srgbClr val="C5000B"/>
                </a:solidFill>
                <a:latin typeface="Ubuntu"/>
                <a:cs typeface="Times New Roman" panose="02020603050405020304" pitchFamily="18" charset="0"/>
              </a:rPr>
              <a:t>Introduction</a:t>
            </a:r>
            <a:endParaRPr lang="tr-TR" sz="3200" b="1" dirty="0">
              <a:solidFill>
                <a:srgbClr val="C5000B"/>
              </a:solidFill>
              <a:latin typeface="Ubuntu"/>
              <a:cs typeface="Times New Roman" panose="02020603050405020304" pitchFamily="18" charset="0"/>
            </a:endParaRPr>
          </a:p>
          <a:p>
            <a:r>
              <a:rPr lang="en-US" sz="1600" dirty="0">
                <a:latin typeface="Ubuntu"/>
                <a:cs typeface="Times New Roman" panose="02020603050405020304" pitchFamily="18" charset="0"/>
              </a:rPr>
              <a:t>The problem with the education system is that it is not always fun, and it shouldn't, but this contradiction creates a dull environment for those who need the most children. Lack of attention they gave to education makes the concept not efficient and loses its purpose</a:t>
            </a:r>
            <a:r>
              <a:rPr lang="tr-TR" sz="1600" dirty="0">
                <a:latin typeface="Ubuntu"/>
                <a:cs typeface="Times New Roman" panose="02020603050405020304" pitchFamily="18" charset="0"/>
              </a:rPr>
              <a:t>.</a:t>
            </a:r>
            <a:endParaRPr sz="1600" dirty="0">
              <a:latin typeface="Ubuntu"/>
              <a:cs typeface="Times New Roman" panose="02020603050405020304" pitchFamily="18" charset="0"/>
            </a:endParaRPr>
          </a:p>
        </p:txBody>
      </p:sp>
      <p:sp>
        <p:nvSpPr>
          <p:cNvPr id="43" name="CustomShape 5"/>
          <p:cNvSpPr/>
          <p:nvPr/>
        </p:nvSpPr>
        <p:spPr>
          <a:xfrm>
            <a:off x="360000" y="11008554"/>
            <a:ext cx="4600066" cy="2758149"/>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latin typeface="Ubuntu"/>
              </a:rPr>
              <a:t>Solution</a:t>
            </a:r>
            <a:endParaRPr lang="tr-TR" sz="3000" b="1" dirty="0">
              <a:solidFill>
                <a:srgbClr val="C5000B"/>
              </a:solidFill>
              <a:latin typeface="Ubuntu"/>
            </a:endParaRPr>
          </a:p>
          <a:p>
            <a:r>
              <a:rPr lang="en-US" sz="1600" dirty="0">
                <a:latin typeface="Ubuntu"/>
                <a:cs typeface="Times New Roman" panose="02020603050405020304" pitchFamily="18" charset="0"/>
              </a:rPr>
              <a:t>We believe entertainment is a solution to this problem</a:t>
            </a:r>
            <a:r>
              <a:rPr lang="tr-TR" sz="1600" dirty="0">
                <a:latin typeface="Ubuntu"/>
                <a:cs typeface="Times New Roman" panose="02020603050405020304" pitchFamily="18" charset="0"/>
              </a:rPr>
              <a:t>. </a:t>
            </a:r>
            <a:r>
              <a:rPr lang="en-US" sz="1600" dirty="0">
                <a:latin typeface="Ubuntu"/>
                <a:cs typeface="Times New Roman" panose="02020603050405020304" pitchFamily="18" charset="0"/>
              </a:rPr>
              <a:t>The primary target group was</a:t>
            </a:r>
            <a:r>
              <a:rPr lang="tr-TR" sz="1600" dirty="0">
                <a:latin typeface="Ubuntu"/>
                <a:cs typeface="Times New Roman" panose="02020603050405020304" pitchFamily="18" charset="0"/>
              </a:rPr>
              <a:t> </a:t>
            </a:r>
            <a:r>
              <a:rPr lang="en-US" sz="1600" dirty="0">
                <a:latin typeface="Ubuntu"/>
                <a:cs typeface="Times New Roman" panose="02020603050405020304" pitchFamily="18" charset="0"/>
              </a:rPr>
              <a:t>preschool- and young children, with a focus on reading, mathematics, and science.</a:t>
            </a:r>
            <a:r>
              <a:rPr lang="tr-TR" sz="1600" dirty="0">
                <a:latin typeface="Ubuntu"/>
                <a:cs typeface="Times New Roman" panose="02020603050405020304" pitchFamily="18" charset="0"/>
              </a:rPr>
              <a:t> </a:t>
            </a:r>
            <a:r>
              <a:rPr lang="en-US" sz="1600" dirty="0">
                <a:latin typeface="Ubuntu"/>
                <a:cs typeface="Times New Roman" panose="02020603050405020304" pitchFamily="18" charset="0"/>
              </a:rPr>
              <a:t>We aim to create a series of serious games and collect them on one platform to improve children's mindsets. The reason for creating multiple games is to reach out to multiple attributes of a child mentality and improve them at the same time efficiently and enjoyable.</a:t>
            </a:r>
            <a:endParaRPr sz="1600" dirty="0">
              <a:latin typeface="Ubuntu"/>
              <a:cs typeface="Times New Roman" panose="02020603050405020304" pitchFamily="18" charset="0"/>
            </a:endParaRPr>
          </a:p>
        </p:txBody>
      </p:sp>
      <p:sp>
        <p:nvSpPr>
          <p:cNvPr id="44" name="CustomShape 6"/>
          <p:cNvSpPr/>
          <p:nvPr/>
        </p:nvSpPr>
        <p:spPr>
          <a:xfrm>
            <a:off x="9955718" y="3960000"/>
            <a:ext cx="4776939" cy="4904600"/>
          </a:xfrm>
          <a:prstGeom prst="rect">
            <a:avLst/>
          </a:prstGeom>
          <a:solidFill>
            <a:srgbClr val="E6E6E6"/>
          </a:solidFill>
          <a:ln>
            <a:solidFill>
              <a:srgbClr val="C5000B"/>
            </a:solidFill>
          </a:ln>
        </p:spPr>
        <p:txBody>
          <a:bodyPr lIns="90000" tIns="45000" rIns="90000" bIns="45000"/>
          <a:lstStyle/>
          <a:p>
            <a:pPr algn="ctr"/>
            <a:endParaRPr sz="1600" dirty="0"/>
          </a:p>
        </p:txBody>
      </p:sp>
      <p:sp>
        <p:nvSpPr>
          <p:cNvPr id="45" name="CustomShape 7"/>
          <p:cNvSpPr/>
          <p:nvPr/>
        </p:nvSpPr>
        <p:spPr>
          <a:xfrm>
            <a:off x="9961489" y="12344103"/>
            <a:ext cx="4776939" cy="3591925"/>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latin typeface="Ubuntu"/>
              </a:rPr>
              <a:t>Results &amp; Conclusion</a:t>
            </a:r>
            <a:endParaRPr dirty="0"/>
          </a:p>
          <a:p>
            <a:pPr algn="just"/>
            <a:r>
              <a:rPr lang="en-GB" sz="1600" dirty="0">
                <a:solidFill>
                  <a:srgbClr val="000000"/>
                </a:solidFill>
                <a:latin typeface="Ubuntu"/>
                <a:ea typeface="Times New Roman"/>
              </a:rPr>
              <a:t>Education life could be difficult. Everyone has a different approach to different lectures. To make these approaches more confident, making people adapt and improve their mental attributes is very promising for finding their learning style and adapting education life. Mind Garden can be a small game platform at the start, but it has an endless development process. New games and new learning styles will appear as humankind gets bigger and better. Mind Garden is an adaptable, never-ending software application that will extend its capabilities as it extends children’s capabilities.</a:t>
            </a:r>
            <a:endParaRPr sz="1600" dirty="0"/>
          </a:p>
        </p:txBody>
      </p:sp>
      <p:sp>
        <p:nvSpPr>
          <p:cNvPr id="46" name="CustomShape 8"/>
          <p:cNvSpPr/>
          <p:nvPr/>
        </p:nvSpPr>
        <p:spPr>
          <a:xfrm>
            <a:off x="9961489" y="16062228"/>
            <a:ext cx="4806850" cy="1759255"/>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rPr>
              <a:t>Acknowledgement</a:t>
            </a:r>
            <a:endParaRPr dirty="0"/>
          </a:p>
          <a:p>
            <a:pPr algn="just"/>
            <a:r>
              <a:rPr lang="en-GB" sz="1600" dirty="0">
                <a:solidFill>
                  <a:srgbClr val="000000"/>
                </a:solidFill>
                <a:latin typeface="Ubuntu"/>
                <a:ea typeface="Times New Roman"/>
              </a:rPr>
              <a:t>We are grateful for guidance we have received from Assist. Prof </a:t>
            </a:r>
            <a:r>
              <a:rPr lang="en-GB" sz="1600" dirty="0" err="1">
                <a:solidFill>
                  <a:srgbClr val="000000"/>
                </a:solidFill>
                <a:latin typeface="Ubuntu"/>
                <a:ea typeface="Times New Roman"/>
              </a:rPr>
              <a:t>Dr.</a:t>
            </a:r>
            <a:r>
              <a:rPr lang="en-GB" sz="1600" dirty="0">
                <a:solidFill>
                  <a:srgbClr val="000000"/>
                </a:solidFill>
                <a:latin typeface="Ubuntu"/>
                <a:ea typeface="Times New Roman"/>
              </a:rPr>
              <a:t> Murat SARAN. The help we received from him was a great asset to improve this project and ourselves.</a:t>
            </a:r>
          </a:p>
        </p:txBody>
      </p:sp>
      <p:sp>
        <p:nvSpPr>
          <p:cNvPr id="47" name="CustomShape 9"/>
          <p:cNvSpPr/>
          <p:nvPr/>
        </p:nvSpPr>
        <p:spPr>
          <a:xfrm>
            <a:off x="9961489" y="18003520"/>
            <a:ext cx="4806850" cy="3088640"/>
          </a:xfrm>
          <a:prstGeom prst="rect">
            <a:avLst/>
          </a:prstGeom>
          <a:solidFill>
            <a:srgbClr val="E6E6E6"/>
          </a:solidFill>
          <a:ln>
            <a:solidFill>
              <a:srgbClr val="C5000B"/>
            </a:solidFill>
          </a:ln>
        </p:spPr>
      </p:sp>
      <p:sp>
        <p:nvSpPr>
          <p:cNvPr id="51" name="CustomShape 11"/>
          <p:cNvSpPr/>
          <p:nvPr/>
        </p:nvSpPr>
        <p:spPr>
          <a:xfrm>
            <a:off x="5513395" y="11551920"/>
            <a:ext cx="3894765" cy="4429567"/>
          </a:xfrm>
          <a:prstGeom prst="rect">
            <a:avLst/>
          </a:prstGeom>
          <a:solidFill>
            <a:srgbClr val="E6E6E6"/>
          </a:solidFill>
          <a:ln>
            <a:solidFill>
              <a:srgbClr val="C5000B"/>
            </a:solidFill>
          </a:ln>
        </p:spPr>
      </p:sp>
      <p:sp>
        <p:nvSpPr>
          <p:cNvPr id="58" name="TextShape 18"/>
          <p:cNvSpPr txBox="1"/>
          <p:nvPr/>
        </p:nvSpPr>
        <p:spPr>
          <a:xfrm>
            <a:off x="5765664" y="6904481"/>
            <a:ext cx="2355480" cy="346320"/>
          </a:xfrm>
          <a:prstGeom prst="rect">
            <a:avLst/>
          </a:prstGeom>
        </p:spPr>
        <p:txBody>
          <a:bodyPr wrap="none" lIns="90000" tIns="45000" rIns="90000" bIns="45000"/>
          <a:lstStyle/>
          <a:p>
            <a:r>
              <a:rPr lang="en-US" b="1" dirty="0">
                <a:solidFill>
                  <a:srgbClr val="C5000B"/>
                </a:solidFill>
              </a:rPr>
              <a:t>Figure </a:t>
            </a:r>
            <a:r>
              <a:rPr lang="tr-TR" b="1" dirty="0">
                <a:solidFill>
                  <a:srgbClr val="C5000B"/>
                </a:solidFill>
              </a:rPr>
              <a:t>1</a:t>
            </a:r>
            <a:r>
              <a:rPr lang="en-US" b="1" dirty="0">
                <a:solidFill>
                  <a:srgbClr val="C5000B"/>
                </a:solidFill>
              </a:rPr>
              <a:t> – </a:t>
            </a:r>
            <a:r>
              <a:rPr lang="tr-TR" b="1" dirty="0">
                <a:solidFill>
                  <a:srgbClr val="C5000B"/>
                </a:solidFill>
              </a:rPr>
              <a:t>Activity </a:t>
            </a:r>
            <a:r>
              <a:rPr lang="en-US" b="1" dirty="0">
                <a:solidFill>
                  <a:srgbClr val="C5000B"/>
                </a:solidFill>
              </a:rPr>
              <a:t>Diagram</a:t>
            </a:r>
            <a:endParaRPr lang="en-US" dirty="0"/>
          </a:p>
        </p:txBody>
      </p:sp>
      <p:sp>
        <p:nvSpPr>
          <p:cNvPr id="92" name="TextShape 52"/>
          <p:cNvSpPr txBox="1"/>
          <p:nvPr/>
        </p:nvSpPr>
        <p:spPr>
          <a:xfrm>
            <a:off x="5847150" y="10639199"/>
            <a:ext cx="2585520" cy="373680"/>
          </a:xfrm>
          <a:prstGeom prst="rect">
            <a:avLst/>
          </a:prstGeom>
        </p:spPr>
        <p:txBody>
          <a:bodyPr wrap="none" lIns="90000" tIns="45000" rIns="90000" bIns="45000"/>
          <a:lstStyle/>
          <a:p>
            <a:r>
              <a:rPr lang="en-US" sz="2000" b="1" dirty="0">
                <a:solidFill>
                  <a:srgbClr val="C5000B"/>
                </a:solidFill>
              </a:rPr>
              <a:t>Figure </a:t>
            </a:r>
            <a:r>
              <a:rPr lang="tr-TR" sz="2000" b="1" dirty="0">
                <a:solidFill>
                  <a:srgbClr val="C5000B"/>
                </a:solidFill>
              </a:rPr>
              <a:t>2</a:t>
            </a:r>
            <a:r>
              <a:rPr lang="en-US" sz="2000" b="1" dirty="0">
                <a:solidFill>
                  <a:srgbClr val="C5000B"/>
                </a:solidFill>
              </a:rPr>
              <a:t> – </a:t>
            </a:r>
            <a:r>
              <a:rPr lang="tr-TR" sz="2000" b="1" dirty="0">
                <a:solidFill>
                  <a:srgbClr val="C5000B"/>
                </a:solidFill>
              </a:rPr>
              <a:t>Class Diagram</a:t>
            </a:r>
            <a:endParaRPr dirty="0"/>
          </a:p>
        </p:txBody>
      </p:sp>
      <p:sp>
        <p:nvSpPr>
          <p:cNvPr id="93" name="TextShape 53"/>
          <p:cNvSpPr txBox="1"/>
          <p:nvPr/>
        </p:nvSpPr>
        <p:spPr>
          <a:xfrm>
            <a:off x="5765664" y="15493529"/>
            <a:ext cx="3529080" cy="373680"/>
          </a:xfrm>
          <a:prstGeom prst="rect">
            <a:avLst/>
          </a:prstGeom>
        </p:spPr>
        <p:txBody>
          <a:bodyPr wrap="none" lIns="90000" tIns="45000" rIns="90000" bIns="45000"/>
          <a:lstStyle/>
          <a:p>
            <a:r>
              <a:rPr lang="en-US" sz="2000" b="1" dirty="0">
                <a:solidFill>
                  <a:srgbClr val="C5000B"/>
                </a:solidFill>
              </a:rPr>
              <a:t>Figure </a:t>
            </a:r>
            <a:r>
              <a:rPr lang="tr-TR" sz="2000" b="1" dirty="0">
                <a:solidFill>
                  <a:srgbClr val="C5000B"/>
                </a:solidFill>
              </a:rPr>
              <a:t>4</a:t>
            </a:r>
            <a:r>
              <a:rPr lang="en-US" sz="2000" b="1" dirty="0">
                <a:solidFill>
                  <a:srgbClr val="C5000B"/>
                </a:solidFill>
              </a:rPr>
              <a:t> – Finished Product</a:t>
            </a:r>
            <a:endParaRPr dirty="0"/>
          </a:p>
        </p:txBody>
      </p:sp>
      <p:sp>
        <p:nvSpPr>
          <p:cNvPr id="119" name="TextShape 53"/>
          <p:cNvSpPr txBox="1"/>
          <p:nvPr/>
        </p:nvSpPr>
        <p:spPr>
          <a:xfrm>
            <a:off x="10644486" y="20668322"/>
            <a:ext cx="3529080" cy="373680"/>
          </a:xfrm>
          <a:prstGeom prst="rect">
            <a:avLst/>
          </a:prstGeom>
        </p:spPr>
        <p:txBody>
          <a:bodyPr wrap="none" lIns="90000" tIns="45000" rIns="90000" bIns="45000"/>
          <a:lstStyle/>
          <a:p>
            <a:r>
              <a:rPr lang="en-US" sz="2000" b="1" dirty="0">
                <a:solidFill>
                  <a:srgbClr val="C5000B"/>
                </a:solidFill>
              </a:rPr>
              <a:t>Figure </a:t>
            </a:r>
            <a:r>
              <a:rPr lang="tr-TR" sz="2000" b="1" dirty="0">
                <a:solidFill>
                  <a:srgbClr val="C5000B"/>
                </a:solidFill>
              </a:rPr>
              <a:t>8</a:t>
            </a:r>
            <a:r>
              <a:rPr lang="en-US" sz="2000" b="1" dirty="0">
                <a:solidFill>
                  <a:srgbClr val="C5000B"/>
                </a:solidFill>
              </a:rPr>
              <a:t>– </a:t>
            </a:r>
            <a:r>
              <a:rPr lang="tr-TR" sz="2000" b="1" dirty="0">
                <a:solidFill>
                  <a:srgbClr val="C5000B"/>
                </a:solidFill>
              </a:rPr>
              <a:t>Project </a:t>
            </a:r>
            <a:r>
              <a:rPr lang="en-US" sz="2000" b="1" dirty="0">
                <a:solidFill>
                  <a:srgbClr val="C5000B"/>
                </a:solidFill>
              </a:rPr>
              <a:t>Members</a:t>
            </a:r>
            <a:endParaRPr lang="en-US" dirty="0"/>
          </a:p>
        </p:txBody>
      </p:sp>
      <p:sp>
        <p:nvSpPr>
          <p:cNvPr id="122" name="TextShape 53"/>
          <p:cNvSpPr txBox="1"/>
          <p:nvPr/>
        </p:nvSpPr>
        <p:spPr>
          <a:xfrm>
            <a:off x="5705979" y="20200962"/>
            <a:ext cx="3529080" cy="373680"/>
          </a:xfrm>
          <a:prstGeom prst="rect">
            <a:avLst/>
          </a:prstGeom>
        </p:spPr>
        <p:txBody>
          <a:bodyPr wrap="none" lIns="90000" tIns="45000" rIns="90000" bIns="45000"/>
          <a:lstStyle/>
          <a:p>
            <a:r>
              <a:rPr lang="en-US" sz="2000" b="1" dirty="0">
                <a:solidFill>
                  <a:srgbClr val="C5000B"/>
                </a:solidFill>
              </a:rPr>
              <a:t>Figure </a:t>
            </a:r>
            <a:r>
              <a:rPr lang="tr-TR" sz="2000" b="1" dirty="0">
                <a:solidFill>
                  <a:srgbClr val="C5000B"/>
                </a:solidFill>
              </a:rPr>
              <a:t>5</a:t>
            </a:r>
            <a:r>
              <a:rPr lang="en-US" sz="2000" b="1" dirty="0">
                <a:solidFill>
                  <a:srgbClr val="C5000B"/>
                </a:solidFill>
              </a:rPr>
              <a:t> – Finished Product</a:t>
            </a:r>
            <a:endParaRPr dirty="0"/>
          </a:p>
        </p:txBody>
      </p:sp>
      <p:pic>
        <p:nvPicPr>
          <p:cNvPr id="24" name="Picture 7">
            <a:extLst>
              <a:ext uri="{FF2B5EF4-FFF2-40B4-BE49-F238E27FC236}">
                <a16:creationId xmlns:a16="http://schemas.microsoft.com/office/drawing/2014/main" id="{219775EB-475B-4A1E-B02A-D21A2C7F5D9A}"/>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51675" y="7709045"/>
            <a:ext cx="4194485" cy="2828395"/>
          </a:xfrm>
          <a:prstGeom prst="rect">
            <a:avLst/>
          </a:prstGeom>
          <a:noFill/>
          <a:ln>
            <a:noFill/>
          </a:ln>
        </p:spPr>
      </p:pic>
      <p:pic>
        <p:nvPicPr>
          <p:cNvPr id="25" name="Picture 1">
            <a:extLst>
              <a:ext uri="{FF2B5EF4-FFF2-40B4-BE49-F238E27FC236}">
                <a16:creationId xmlns:a16="http://schemas.microsoft.com/office/drawing/2014/main" id="{8E4354C4-19E8-44D3-A4D2-8D9B16F6ADD3}"/>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11192" y="4160519"/>
            <a:ext cx="4194485" cy="2665640"/>
          </a:xfrm>
          <a:prstGeom prst="rect">
            <a:avLst/>
          </a:prstGeom>
          <a:noFill/>
          <a:ln>
            <a:noFill/>
          </a:ln>
        </p:spPr>
      </p:pic>
      <p:pic>
        <p:nvPicPr>
          <p:cNvPr id="26" name="Picture 15">
            <a:extLst>
              <a:ext uri="{FF2B5EF4-FFF2-40B4-BE49-F238E27FC236}">
                <a16:creationId xmlns:a16="http://schemas.microsoft.com/office/drawing/2014/main" id="{DF916E35-077D-4D67-9539-2688F745E127}"/>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10347365" y="4093525"/>
            <a:ext cx="4123321" cy="4167713"/>
          </a:xfrm>
          <a:prstGeom prst="rect">
            <a:avLst/>
          </a:prstGeom>
          <a:noFill/>
          <a:ln>
            <a:noFill/>
          </a:ln>
        </p:spPr>
      </p:pic>
      <p:sp>
        <p:nvSpPr>
          <p:cNvPr id="27" name="TextShape 52">
            <a:extLst>
              <a:ext uri="{FF2B5EF4-FFF2-40B4-BE49-F238E27FC236}">
                <a16:creationId xmlns:a16="http://schemas.microsoft.com/office/drawing/2014/main" id="{206BE3D3-E440-422B-8E9E-47E76081014C}"/>
              </a:ext>
            </a:extLst>
          </p:cNvPr>
          <p:cNvSpPr txBox="1"/>
          <p:nvPr/>
        </p:nvSpPr>
        <p:spPr>
          <a:xfrm>
            <a:off x="10644486" y="8318285"/>
            <a:ext cx="3529080" cy="427004"/>
          </a:xfrm>
          <a:prstGeom prst="rect">
            <a:avLst/>
          </a:prstGeom>
        </p:spPr>
        <p:txBody>
          <a:bodyPr wrap="none" lIns="90000" tIns="45000" rIns="90000" bIns="45000"/>
          <a:lstStyle/>
          <a:p>
            <a:r>
              <a:rPr lang="en-US" b="1" dirty="0">
                <a:solidFill>
                  <a:srgbClr val="C5000B"/>
                </a:solidFill>
              </a:rPr>
              <a:t>Figure </a:t>
            </a:r>
            <a:r>
              <a:rPr lang="tr-TR" b="1" dirty="0">
                <a:solidFill>
                  <a:srgbClr val="C5000B"/>
                </a:solidFill>
              </a:rPr>
              <a:t>3</a:t>
            </a:r>
            <a:r>
              <a:rPr lang="en-US" b="1" dirty="0">
                <a:solidFill>
                  <a:srgbClr val="C5000B"/>
                </a:solidFill>
              </a:rPr>
              <a:t> –</a:t>
            </a:r>
            <a:r>
              <a:rPr lang="tr-TR" b="1" dirty="0">
                <a:solidFill>
                  <a:srgbClr val="C5000B"/>
                </a:solidFill>
              </a:rPr>
              <a:t> </a:t>
            </a:r>
            <a:r>
              <a:rPr lang="en-US" b="1" dirty="0">
                <a:solidFill>
                  <a:srgbClr val="C5000B"/>
                </a:solidFill>
              </a:rPr>
              <a:t>Use</a:t>
            </a:r>
            <a:r>
              <a:rPr lang="tr-TR" b="1" dirty="0">
                <a:solidFill>
                  <a:srgbClr val="C5000B"/>
                </a:solidFill>
              </a:rPr>
              <a:t> </a:t>
            </a:r>
            <a:r>
              <a:rPr lang="en-US" b="1" dirty="0">
                <a:solidFill>
                  <a:srgbClr val="C5000B"/>
                </a:solidFill>
              </a:rPr>
              <a:t>case</a:t>
            </a:r>
            <a:r>
              <a:rPr lang="tr-TR" b="1" dirty="0">
                <a:solidFill>
                  <a:srgbClr val="C5000B"/>
                </a:solidFill>
              </a:rPr>
              <a:t> </a:t>
            </a:r>
            <a:r>
              <a:rPr lang="en-US" b="1" dirty="0">
                <a:solidFill>
                  <a:srgbClr val="C5000B"/>
                </a:solidFill>
              </a:rPr>
              <a:t>realizations</a:t>
            </a:r>
            <a:endParaRPr lang="en-US" dirty="0"/>
          </a:p>
        </p:txBody>
      </p:sp>
      <p:pic>
        <p:nvPicPr>
          <p:cNvPr id="3" name="Resim 2">
            <a:extLst>
              <a:ext uri="{FF2B5EF4-FFF2-40B4-BE49-F238E27FC236}">
                <a16:creationId xmlns:a16="http://schemas.microsoft.com/office/drawing/2014/main" id="{44D4813B-B788-42B5-944E-BA81DA3A049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26598" y="11823387"/>
            <a:ext cx="2010842" cy="3571875"/>
          </a:xfrm>
          <a:prstGeom prst="rect">
            <a:avLst/>
          </a:prstGeom>
        </p:spPr>
      </p:pic>
      <p:pic>
        <p:nvPicPr>
          <p:cNvPr id="5" name="Resim 4">
            <a:extLst>
              <a:ext uri="{FF2B5EF4-FFF2-40B4-BE49-F238E27FC236}">
                <a16:creationId xmlns:a16="http://schemas.microsoft.com/office/drawing/2014/main" id="{834FDF9E-D674-4C6B-B1B0-68F5A8AE471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634153" y="16690603"/>
            <a:ext cx="1774282" cy="3267623"/>
          </a:xfrm>
          <a:prstGeom prst="rect">
            <a:avLst/>
          </a:prstGeom>
        </p:spPr>
      </p:pic>
      <p:sp>
        <p:nvSpPr>
          <p:cNvPr id="28" name="CustomShape 11">
            <a:extLst>
              <a:ext uri="{FF2B5EF4-FFF2-40B4-BE49-F238E27FC236}">
                <a16:creationId xmlns:a16="http://schemas.microsoft.com/office/drawing/2014/main" id="{7EEC669F-777B-44C4-9550-FA447E2E1E16}"/>
              </a:ext>
            </a:extLst>
          </p:cNvPr>
          <p:cNvSpPr/>
          <p:nvPr/>
        </p:nvSpPr>
        <p:spPr>
          <a:xfrm>
            <a:off x="9955718" y="9039521"/>
            <a:ext cx="4776939" cy="3122545"/>
          </a:xfrm>
          <a:prstGeom prst="rect">
            <a:avLst/>
          </a:prstGeom>
          <a:solidFill>
            <a:srgbClr val="E6E6E6"/>
          </a:solidFill>
          <a:ln>
            <a:solidFill>
              <a:srgbClr val="C5000B"/>
            </a:solidFill>
          </a:ln>
        </p:spPr>
      </p:sp>
      <p:sp>
        <p:nvSpPr>
          <p:cNvPr id="29" name="CustomShape 11">
            <a:extLst>
              <a:ext uri="{FF2B5EF4-FFF2-40B4-BE49-F238E27FC236}">
                <a16:creationId xmlns:a16="http://schemas.microsoft.com/office/drawing/2014/main" id="{1C8D6A3E-0E66-4590-B45B-77CF7DC05371}"/>
              </a:ext>
            </a:extLst>
          </p:cNvPr>
          <p:cNvSpPr/>
          <p:nvPr/>
        </p:nvSpPr>
        <p:spPr>
          <a:xfrm>
            <a:off x="351011" y="14083445"/>
            <a:ext cx="4922989" cy="4707339"/>
          </a:xfrm>
          <a:prstGeom prst="rect">
            <a:avLst/>
          </a:prstGeom>
          <a:solidFill>
            <a:srgbClr val="E6E6E6"/>
          </a:solidFill>
          <a:ln>
            <a:solidFill>
              <a:srgbClr val="C5000B"/>
            </a:solidFill>
          </a:ln>
        </p:spPr>
      </p:sp>
      <p:pic>
        <p:nvPicPr>
          <p:cNvPr id="4" name="Resim 3">
            <a:extLst>
              <a:ext uri="{FF2B5EF4-FFF2-40B4-BE49-F238E27FC236}">
                <a16:creationId xmlns:a16="http://schemas.microsoft.com/office/drawing/2014/main" id="{527B7495-D6D1-47DC-A034-CDABCB2BEDD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935897" y="14273290"/>
            <a:ext cx="2156222" cy="3837472"/>
          </a:xfrm>
          <a:prstGeom prst="rect">
            <a:avLst/>
          </a:prstGeom>
        </p:spPr>
      </p:pic>
      <p:pic>
        <p:nvPicPr>
          <p:cNvPr id="7" name="Resim 6">
            <a:extLst>
              <a:ext uri="{FF2B5EF4-FFF2-40B4-BE49-F238E27FC236}">
                <a16:creationId xmlns:a16="http://schemas.microsoft.com/office/drawing/2014/main" id="{4E73D7D1-8754-4304-A79A-5E4DCC45893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12405" y="14273290"/>
            <a:ext cx="2262098" cy="3837472"/>
          </a:xfrm>
          <a:prstGeom prst="rect">
            <a:avLst/>
          </a:prstGeom>
        </p:spPr>
      </p:pic>
      <p:sp>
        <p:nvSpPr>
          <p:cNvPr id="34" name="TextShape 53">
            <a:extLst>
              <a:ext uri="{FF2B5EF4-FFF2-40B4-BE49-F238E27FC236}">
                <a16:creationId xmlns:a16="http://schemas.microsoft.com/office/drawing/2014/main" id="{93B7BE29-BEB9-45AD-8285-F134AE6C9F6D}"/>
              </a:ext>
            </a:extLst>
          </p:cNvPr>
          <p:cNvSpPr txBox="1"/>
          <p:nvPr/>
        </p:nvSpPr>
        <p:spPr>
          <a:xfrm>
            <a:off x="1047965" y="18187677"/>
            <a:ext cx="3529080" cy="373680"/>
          </a:xfrm>
          <a:prstGeom prst="rect">
            <a:avLst/>
          </a:prstGeom>
        </p:spPr>
        <p:txBody>
          <a:bodyPr wrap="none" lIns="90000" tIns="45000" rIns="90000" bIns="45000"/>
          <a:lstStyle/>
          <a:p>
            <a:r>
              <a:rPr lang="en-US" sz="2000" b="1" dirty="0">
                <a:solidFill>
                  <a:srgbClr val="C5000B"/>
                </a:solidFill>
              </a:rPr>
              <a:t>Figure </a:t>
            </a:r>
            <a:r>
              <a:rPr lang="tr-TR" sz="2000" b="1" dirty="0">
                <a:solidFill>
                  <a:srgbClr val="C5000B"/>
                </a:solidFill>
              </a:rPr>
              <a:t>6</a:t>
            </a:r>
            <a:r>
              <a:rPr lang="en-US" sz="2000" b="1" dirty="0">
                <a:solidFill>
                  <a:srgbClr val="C5000B"/>
                </a:solidFill>
              </a:rPr>
              <a:t> – Finished Product</a:t>
            </a:r>
            <a:endParaRPr dirty="0"/>
          </a:p>
        </p:txBody>
      </p:sp>
      <p:sp>
        <p:nvSpPr>
          <p:cNvPr id="48" name="CustomShape 11">
            <a:extLst>
              <a:ext uri="{FF2B5EF4-FFF2-40B4-BE49-F238E27FC236}">
                <a16:creationId xmlns:a16="http://schemas.microsoft.com/office/drawing/2014/main" id="{020DDA68-5EC2-48D1-A67D-FDDD83269A60}"/>
              </a:ext>
            </a:extLst>
          </p:cNvPr>
          <p:cNvSpPr/>
          <p:nvPr/>
        </p:nvSpPr>
        <p:spPr>
          <a:xfrm>
            <a:off x="392951" y="19034744"/>
            <a:ext cx="4899704" cy="2036036"/>
          </a:xfrm>
          <a:prstGeom prst="rect">
            <a:avLst/>
          </a:prstGeom>
          <a:solidFill>
            <a:srgbClr val="E6E6E6"/>
          </a:solidFill>
          <a:ln>
            <a:solidFill>
              <a:srgbClr val="C5000B"/>
            </a:solidFill>
          </a:ln>
        </p:spPr>
      </p:sp>
      <p:pic>
        <p:nvPicPr>
          <p:cNvPr id="49" name="Resim 48">
            <a:extLst>
              <a:ext uri="{FF2B5EF4-FFF2-40B4-BE49-F238E27FC236}">
                <a16:creationId xmlns:a16="http://schemas.microsoft.com/office/drawing/2014/main" id="{63304215-61D5-4735-949F-5617E981EECD}"/>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215228" y="19154293"/>
            <a:ext cx="3361817" cy="1764954"/>
          </a:xfrm>
          <a:prstGeom prst="rect">
            <a:avLst/>
          </a:prstGeom>
        </p:spPr>
      </p:pic>
      <p:pic>
        <p:nvPicPr>
          <p:cNvPr id="13" name="Resim 12">
            <a:extLst>
              <a:ext uri="{FF2B5EF4-FFF2-40B4-BE49-F238E27FC236}">
                <a16:creationId xmlns:a16="http://schemas.microsoft.com/office/drawing/2014/main" id="{529A3409-0E69-4A28-ADD8-C7DA14116331}"/>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535279" y="16649599"/>
            <a:ext cx="1774282" cy="3267622"/>
          </a:xfrm>
          <a:prstGeom prst="rect">
            <a:avLst/>
          </a:prstGeom>
        </p:spPr>
      </p:pic>
      <p:pic>
        <p:nvPicPr>
          <p:cNvPr id="16" name="Resim 15">
            <a:extLst>
              <a:ext uri="{FF2B5EF4-FFF2-40B4-BE49-F238E27FC236}">
                <a16:creationId xmlns:a16="http://schemas.microsoft.com/office/drawing/2014/main" id="{40BC2BF0-46FF-4542-9B4C-7224D0FDAE74}"/>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1791770" y="9129127"/>
            <a:ext cx="1417839" cy="2464704"/>
          </a:xfrm>
          <a:prstGeom prst="rect">
            <a:avLst/>
          </a:prstGeom>
        </p:spPr>
      </p:pic>
      <p:pic>
        <p:nvPicPr>
          <p:cNvPr id="18" name="Resim 17">
            <a:extLst>
              <a:ext uri="{FF2B5EF4-FFF2-40B4-BE49-F238E27FC236}">
                <a16:creationId xmlns:a16="http://schemas.microsoft.com/office/drawing/2014/main" id="{6F8F3993-99D7-44CE-BDCE-2D1E7AC16489}"/>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086080" y="9137092"/>
            <a:ext cx="1575328" cy="2448775"/>
          </a:xfrm>
          <a:prstGeom prst="rect">
            <a:avLst/>
          </a:prstGeom>
        </p:spPr>
      </p:pic>
      <p:pic>
        <p:nvPicPr>
          <p:cNvPr id="20" name="Resim 19">
            <a:extLst>
              <a:ext uri="{FF2B5EF4-FFF2-40B4-BE49-F238E27FC236}">
                <a16:creationId xmlns:a16="http://schemas.microsoft.com/office/drawing/2014/main" id="{E79CC3FA-90CE-4F15-A751-3F6F23D7E427}"/>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3295566" y="9137092"/>
            <a:ext cx="1324674" cy="2448775"/>
          </a:xfrm>
          <a:prstGeom prst="rect">
            <a:avLst/>
          </a:prstGeom>
        </p:spPr>
      </p:pic>
      <p:sp>
        <p:nvSpPr>
          <p:cNvPr id="50" name="TextShape 53">
            <a:extLst>
              <a:ext uri="{FF2B5EF4-FFF2-40B4-BE49-F238E27FC236}">
                <a16:creationId xmlns:a16="http://schemas.microsoft.com/office/drawing/2014/main" id="{AA9C7C50-7D2D-49DA-991B-157BC89698EB}"/>
              </a:ext>
            </a:extLst>
          </p:cNvPr>
          <p:cNvSpPr txBox="1"/>
          <p:nvPr/>
        </p:nvSpPr>
        <p:spPr>
          <a:xfrm>
            <a:off x="10600374" y="11729189"/>
            <a:ext cx="3529080" cy="373680"/>
          </a:xfrm>
          <a:prstGeom prst="rect">
            <a:avLst/>
          </a:prstGeom>
        </p:spPr>
        <p:txBody>
          <a:bodyPr wrap="none" lIns="90000" tIns="45000" rIns="90000" bIns="45000"/>
          <a:lstStyle/>
          <a:p>
            <a:r>
              <a:rPr lang="en-US" sz="2000" b="1" dirty="0">
                <a:solidFill>
                  <a:srgbClr val="C5000B"/>
                </a:solidFill>
              </a:rPr>
              <a:t>Figure </a:t>
            </a:r>
            <a:r>
              <a:rPr lang="tr-TR" sz="2000" b="1" dirty="0">
                <a:solidFill>
                  <a:srgbClr val="C5000B"/>
                </a:solidFill>
              </a:rPr>
              <a:t>7</a:t>
            </a:r>
            <a:r>
              <a:rPr lang="en-US" sz="2000" b="1" dirty="0">
                <a:solidFill>
                  <a:srgbClr val="C5000B"/>
                </a:solidFill>
              </a:rPr>
              <a:t> – Finished Product</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519</TotalTime>
  <Words>473</Words>
  <Application>Microsoft Office PowerPoint</Application>
  <PresentationFormat>Custom</PresentationFormat>
  <Paragraphs>27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StarSymbol</vt:lpstr>
      <vt:lpstr>Ubuntu</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Saygin Dikbayir</dc:creator>
  <cp:lastModifiedBy>Huor</cp:lastModifiedBy>
  <cp:revision>34</cp:revision>
  <dcterms:modified xsi:type="dcterms:W3CDTF">2020-05-28T12:20:03Z</dcterms:modified>
</cp:coreProperties>
</file>