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014" y="-3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360000" y="360000"/>
            <a:ext cx="14400000" cy="3240000"/>
          </a:xfrm>
          <a:prstGeom prst="rect">
            <a:avLst/>
          </a:prstGeom>
          <a:solidFill>
            <a:srgbClr val="E6E6E6"/>
          </a:solidFill>
          <a:ln>
            <a:solidFill>
              <a:srgbClr val="C5000B"/>
            </a:solidFill>
          </a:ln>
        </p:spPr>
        <p:txBody>
          <a:bodyPr wrap="none" lIns="90000" tIns="45000" rIns="90000" bIns="45000" anchor="ctr"/>
          <a:lstStyle/>
          <a:p>
            <a:pPr algn="ctr"/>
            <a:r>
              <a:rPr lang="tr-TR" sz="3600" b="1" dirty="0">
                <a:solidFill>
                  <a:srgbClr val="C5000B"/>
                </a:solidFill>
                <a:latin typeface="Ubuntu"/>
              </a:rPr>
              <a:t>COOKHUB</a:t>
            </a:r>
            <a:endParaRPr dirty="0"/>
          </a:p>
          <a:p>
            <a:pPr algn="ctr"/>
            <a:endParaRPr sz="1600" dirty="0"/>
          </a:p>
          <a:p>
            <a:pPr algn="ctr"/>
            <a:r>
              <a:rPr lang="tr-TR" sz="2200" b="1" dirty="0">
                <a:latin typeface="Ubuntu"/>
              </a:rPr>
              <a:t>Evrim MUTLU - </a:t>
            </a:r>
            <a:r>
              <a:rPr lang="tr-TR" sz="2200" b="1" dirty="0" err="1">
                <a:latin typeface="Ubuntu"/>
              </a:rPr>
              <a:t>H.Batuhan</a:t>
            </a:r>
            <a:r>
              <a:rPr lang="tr-TR" sz="2200" b="1" dirty="0">
                <a:latin typeface="Ubuntu"/>
              </a:rPr>
              <a:t> HASANOĞLU - Tolga TOLLUOĞLU -  Didem ERDİVAN</a:t>
            </a:r>
            <a:endParaRPr sz="2200" b="1" dirty="0"/>
          </a:p>
          <a:p>
            <a:pPr algn="ctr"/>
            <a:r>
              <a:rPr lang="tr-TR" sz="2200" b="1" dirty="0">
                <a:latin typeface="Ubuntu"/>
              </a:rPr>
              <a:t>ADVISOR - </a:t>
            </a:r>
            <a:r>
              <a:rPr lang="tr-TR" sz="2200" b="1" dirty="0" err="1">
                <a:latin typeface="Ubuntu"/>
              </a:rPr>
              <a:t>Roya</a:t>
            </a:r>
            <a:r>
              <a:rPr lang="tr-TR" sz="2200" b="1" dirty="0">
                <a:latin typeface="Ubuntu"/>
              </a:rPr>
              <a:t> CHOUPANI</a:t>
            </a:r>
            <a:endParaRPr sz="2200" b="1" dirty="0"/>
          </a:p>
          <a:p>
            <a:pPr algn="ctr"/>
            <a:endParaRPr dirty="0"/>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endParaRPr dirty="0"/>
          </a:p>
        </p:txBody>
      </p:sp>
      <p:pic>
        <p:nvPicPr>
          <p:cNvPr id="38" name="Resim 37"/>
          <p:cNvPicPr/>
          <p:nvPr/>
        </p:nvPicPr>
        <p:blipFill>
          <a:blip r:embed="rId2"/>
          <a:stretch>
            <a:fillRect/>
          </a:stretch>
        </p:blipFill>
        <p:spPr>
          <a:xfrm>
            <a:off x="576000" y="576000"/>
            <a:ext cx="2160000" cy="2160000"/>
          </a:xfrm>
          <a:prstGeom prst="rect">
            <a:avLst/>
          </a:prstGeom>
        </p:spPr>
      </p:pic>
      <p:pic>
        <p:nvPicPr>
          <p:cNvPr id="39" name="Resim 38"/>
          <p:cNvPicPr/>
          <p:nvPr/>
        </p:nvPicPr>
        <p:blipFill>
          <a:blip r:embed="rId3"/>
          <a:stretch>
            <a:fillRect/>
          </a:stretch>
        </p:blipFill>
        <p:spPr>
          <a:xfrm>
            <a:off x="12384000" y="576000"/>
            <a:ext cx="2160000" cy="2160000"/>
          </a:xfrm>
          <a:prstGeom prst="rect">
            <a:avLst/>
          </a:prstGeom>
        </p:spPr>
      </p:pic>
      <p:sp>
        <p:nvSpPr>
          <p:cNvPr id="40" name="CustomShape 2"/>
          <p:cNvSpPr/>
          <p:nvPr/>
        </p:nvSpPr>
        <p:spPr>
          <a:xfrm>
            <a:off x="360000" y="3960000"/>
            <a:ext cx="4572000" cy="5660250"/>
          </a:xfrm>
          <a:prstGeom prst="rect">
            <a:avLst/>
          </a:prstGeom>
          <a:solidFill>
            <a:srgbClr val="E6E6E6"/>
          </a:solidFill>
          <a:ln>
            <a:solidFill>
              <a:srgbClr val="C5000B"/>
            </a:solidFill>
          </a:ln>
        </p:spPr>
        <p:txBody>
          <a:bodyPr lIns="90000" tIns="45000" rIns="90000" bIns="45000"/>
          <a:lstStyle/>
          <a:p>
            <a:pPr algn="ctr"/>
            <a:r>
              <a:rPr lang="en-US" sz="3200" b="1" dirty="0">
                <a:solidFill>
                  <a:srgbClr val="C5000B"/>
                </a:solidFill>
                <a:latin typeface="Times New Roman" panose="02020603050405020304" pitchFamily="18" charset="0"/>
                <a:cs typeface="Times New Roman" panose="02020603050405020304" pitchFamily="18" charset="0"/>
              </a:rPr>
              <a:t>Abstract</a:t>
            </a:r>
            <a:endParaRPr sz="3200" dirty="0">
              <a:latin typeface="Times New Roman" panose="02020603050405020304" pitchFamily="18" charset="0"/>
              <a:cs typeface="Times New Roman" panose="02020603050405020304" pitchFamily="18" charset="0"/>
            </a:endParaRPr>
          </a:p>
          <a:p>
            <a:endParaRPr dirty="0"/>
          </a:p>
          <a:p>
            <a:pPr algn="just">
              <a:lnSpc>
                <a:spcPct val="107000"/>
              </a:lnSpc>
              <a:spcAft>
                <a:spcPts val="800"/>
              </a:spcAft>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Most people today find themselves in a hustle. When cooking or eating food they do not even care about their wellbeing. We can search the recipes we like quickly via using internet. </a:t>
            </a:r>
            <a:r>
              <a:rPr lang="en-US" sz="2200" dirty="0" err="1">
                <a:latin typeface="Times New Roman" panose="02020603050405020304" pitchFamily="18" charset="0"/>
                <a:ea typeface="Times New Roman" panose="02020603050405020304" pitchFamily="18" charset="0"/>
                <a:cs typeface="Times New Roman" panose="02020603050405020304" pitchFamily="18" charset="0"/>
              </a:rPr>
              <a:t>CookHub</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an Android application recommended for recipes. You will find recipes that you're searching for. But the app will send you suggestions as well. </a:t>
            </a:r>
          </a:p>
          <a:p>
            <a:pPr algn="just"/>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Keywords: Android Application, Health, Recipe Recommendation</a:t>
            </a:r>
          </a:p>
        </p:txBody>
      </p:sp>
      <p:sp>
        <p:nvSpPr>
          <p:cNvPr id="41" name="CustomShape 3"/>
          <p:cNvSpPr/>
          <p:nvPr/>
        </p:nvSpPr>
        <p:spPr>
          <a:xfrm>
            <a:off x="5274000" y="3960000"/>
            <a:ext cx="4572000" cy="5907900"/>
          </a:xfrm>
          <a:prstGeom prst="rect">
            <a:avLst/>
          </a:prstGeom>
          <a:solidFill>
            <a:srgbClr val="E6E6E6"/>
          </a:solidFill>
          <a:ln>
            <a:solidFill>
              <a:srgbClr val="C5000B"/>
            </a:solidFill>
          </a:ln>
        </p:spPr>
      </p:sp>
      <p:sp>
        <p:nvSpPr>
          <p:cNvPr id="42" name="CustomShape 4"/>
          <p:cNvSpPr/>
          <p:nvPr/>
        </p:nvSpPr>
        <p:spPr>
          <a:xfrm>
            <a:off x="353494" y="9975840"/>
            <a:ext cx="4572000" cy="5907900"/>
          </a:xfrm>
          <a:prstGeom prst="rect">
            <a:avLst/>
          </a:prstGeom>
          <a:solidFill>
            <a:srgbClr val="E6E6E6"/>
          </a:solidFill>
          <a:ln>
            <a:solidFill>
              <a:srgbClr val="C5000B"/>
            </a:solidFill>
          </a:ln>
        </p:spPr>
        <p:txBody>
          <a:bodyPr lIns="90000" tIns="45000" rIns="90000" bIns="45000"/>
          <a:lstStyle/>
          <a:p>
            <a:pPr algn="ctr"/>
            <a:r>
              <a:rPr lang="en-US" sz="3200" b="1" dirty="0">
                <a:solidFill>
                  <a:srgbClr val="C5000B"/>
                </a:solidFill>
                <a:latin typeface="Times New Roman" panose="02020603050405020304" pitchFamily="18" charset="0"/>
                <a:ea typeface="Tahoma" panose="020B0604030504040204" pitchFamily="34" charset="0"/>
                <a:cs typeface="Times New Roman" panose="02020603050405020304" pitchFamily="18" charset="0"/>
              </a:rPr>
              <a:t>Introduction</a:t>
            </a:r>
            <a:endParaRPr sz="3200" dirty="0">
              <a:latin typeface="Times New Roman" panose="02020603050405020304" pitchFamily="18" charset="0"/>
              <a:ea typeface="Tahoma" panose="020B0604030504040204" pitchFamily="34" charset="0"/>
              <a:cs typeface="Times New Roman" panose="02020603050405020304" pitchFamily="18" charset="0"/>
            </a:endParaRPr>
          </a:p>
          <a:p>
            <a:endParaRPr sz="2200" dirty="0"/>
          </a:p>
          <a:p>
            <a:pPr algn="just"/>
            <a:r>
              <a:rPr lang="en-US" sz="2200" dirty="0">
                <a:latin typeface="Ubuntu"/>
              </a:rPr>
              <a:t> </a:t>
            </a:r>
            <a:r>
              <a:rPr lang="en-US" sz="2200" dirty="0">
                <a:latin typeface="Times New Roman" panose="02020603050405020304" pitchFamily="18" charset="0"/>
                <a:cs typeface="Times New Roman" panose="02020603050405020304" pitchFamily="18" charset="0"/>
              </a:rPr>
              <a:t>With the developing technology, people meet all their needs with technology. For this the use of mobile devices is the most practical. People nowadays care about their time, and want to improve their business handling speed. So, instead of looking from a book, they tend to look at a recipe from applications. The application data sets contain a huge amount of data (millions of recipes). Users can't determine which of the data to choose from. </a:t>
            </a:r>
            <a:r>
              <a:rPr lang="en-US" sz="2200" dirty="0" err="1">
                <a:latin typeface="Times New Roman" panose="02020603050405020304" pitchFamily="18" charset="0"/>
                <a:cs typeface="Times New Roman" panose="02020603050405020304" pitchFamily="18" charset="0"/>
              </a:rPr>
              <a:t>CookHub</a:t>
            </a:r>
            <a:r>
              <a:rPr lang="en-US" sz="2200" dirty="0">
                <a:latin typeface="Times New Roman" panose="02020603050405020304" pitchFamily="18" charset="0"/>
                <a:cs typeface="Times New Roman" panose="02020603050405020304" pitchFamily="18" charset="0"/>
              </a:rPr>
              <a:t> is designed to help these people. </a:t>
            </a:r>
            <a:endParaRPr sz="2200" dirty="0">
              <a:latin typeface="Times New Roman" panose="02020603050405020304" pitchFamily="18" charset="0"/>
              <a:cs typeface="Times New Roman" panose="02020603050405020304" pitchFamily="18" charset="0"/>
            </a:endParaRPr>
          </a:p>
        </p:txBody>
      </p:sp>
      <p:sp>
        <p:nvSpPr>
          <p:cNvPr id="43" name="CustomShape 5"/>
          <p:cNvSpPr/>
          <p:nvPr/>
        </p:nvSpPr>
        <p:spPr>
          <a:xfrm>
            <a:off x="353494" y="16239330"/>
            <a:ext cx="4572000" cy="4963320"/>
          </a:xfrm>
          <a:prstGeom prst="rect">
            <a:avLst/>
          </a:prstGeom>
          <a:solidFill>
            <a:srgbClr val="E6E6E6"/>
          </a:solidFill>
          <a:ln>
            <a:solidFill>
              <a:srgbClr val="C5000B"/>
            </a:solidFill>
          </a:ln>
        </p:spPr>
        <p:txBody>
          <a:bodyPr lIns="90000" tIns="45000" rIns="90000" bIns="45000"/>
          <a:lstStyle/>
          <a:p>
            <a:pPr algn="ctr"/>
            <a:r>
              <a:rPr lang="en-US" sz="3200" b="1" dirty="0">
                <a:solidFill>
                  <a:srgbClr val="C5000B"/>
                </a:solidFill>
                <a:latin typeface="Times New Roman" panose="02020603050405020304" pitchFamily="18" charset="0"/>
                <a:cs typeface="Times New Roman" panose="02020603050405020304" pitchFamily="18" charset="0"/>
              </a:rPr>
              <a:t>Solution</a:t>
            </a:r>
            <a:endParaRPr sz="3200" dirty="0">
              <a:latin typeface="Times New Roman" panose="02020603050405020304" pitchFamily="18" charset="0"/>
              <a:cs typeface="Times New Roman" panose="02020603050405020304" pitchFamily="18" charset="0"/>
            </a:endParaRPr>
          </a:p>
          <a:p>
            <a:endParaRPr lang="en-US" dirty="0"/>
          </a:p>
          <a:p>
            <a:pPr algn="just"/>
            <a:r>
              <a:rPr lang="en-US" sz="2200" dirty="0">
                <a:latin typeface="Times New Roman" panose="02020603050405020304" pitchFamily="18" charset="0"/>
                <a:cs typeface="Times New Roman" panose="02020603050405020304" pitchFamily="18" charset="0"/>
              </a:rPr>
              <a:t>Cook Hub is an Android application that recommends a recipe. You can generate your own virtual fridge which is used to cook section. You can also find some recipes that you're searching for. The app can also make suggestions to you, though.</a:t>
            </a:r>
          </a:p>
        </p:txBody>
      </p:sp>
      <p:sp>
        <p:nvSpPr>
          <p:cNvPr id="45" name="CustomShape 7"/>
          <p:cNvSpPr/>
          <p:nvPr/>
        </p:nvSpPr>
        <p:spPr>
          <a:xfrm>
            <a:off x="10193858" y="3960000"/>
            <a:ext cx="4572000" cy="8860650"/>
          </a:xfrm>
          <a:prstGeom prst="rect">
            <a:avLst/>
          </a:prstGeom>
          <a:solidFill>
            <a:srgbClr val="E6E6E6"/>
          </a:solidFill>
          <a:ln>
            <a:solidFill>
              <a:srgbClr val="C5000B"/>
            </a:solidFill>
          </a:ln>
        </p:spPr>
        <p:txBody>
          <a:bodyPr lIns="90000" tIns="45000" rIns="90000" bIns="45000"/>
          <a:lstStyle/>
          <a:p>
            <a:pPr algn="ctr"/>
            <a:r>
              <a:rPr lang="tr-TR" sz="3200" b="1" dirty="0" err="1">
                <a:solidFill>
                  <a:srgbClr val="C5000B"/>
                </a:solidFill>
                <a:latin typeface="Times New Roman" panose="02020603050405020304" pitchFamily="18" charset="0"/>
                <a:cs typeface="Times New Roman" panose="02020603050405020304" pitchFamily="18" charset="0"/>
              </a:rPr>
              <a:t>Results</a:t>
            </a:r>
            <a:r>
              <a:rPr lang="tr-TR" sz="3200" b="1" dirty="0">
                <a:solidFill>
                  <a:srgbClr val="C5000B"/>
                </a:solidFill>
                <a:latin typeface="Times New Roman" panose="02020603050405020304" pitchFamily="18" charset="0"/>
                <a:cs typeface="Times New Roman" panose="02020603050405020304" pitchFamily="18" charset="0"/>
              </a:rPr>
              <a:t> &amp; </a:t>
            </a:r>
            <a:r>
              <a:rPr lang="tr-TR" sz="3200" b="1" dirty="0" err="1">
                <a:solidFill>
                  <a:srgbClr val="C5000B"/>
                </a:solidFill>
                <a:latin typeface="Times New Roman" panose="02020603050405020304" pitchFamily="18" charset="0"/>
                <a:cs typeface="Times New Roman" panose="02020603050405020304" pitchFamily="18" charset="0"/>
              </a:rPr>
              <a:t>Conclusions</a:t>
            </a:r>
            <a:endParaRPr lang="en-US" sz="3200" dirty="0">
              <a:latin typeface="Times New Roman" panose="02020603050405020304" pitchFamily="18" charset="0"/>
              <a:cs typeface="Times New Roman" panose="02020603050405020304" pitchFamily="18" charset="0"/>
            </a:endParaRPr>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dirty="0"/>
          </a:p>
          <a:p>
            <a:pPr algn="just"/>
            <a:r>
              <a:rPr lang="tr-TR" sz="2200" dirty="0">
                <a:latin typeface="Times New Roman" panose="02020603050405020304" pitchFamily="18" charset="0"/>
                <a:cs typeface="Times New Roman" panose="02020603050405020304" pitchFamily="18" charset="0"/>
              </a:rPr>
              <a:t>W</a:t>
            </a:r>
            <a:r>
              <a:rPr lang="en-US" sz="2200" dirty="0">
                <a:latin typeface="Times New Roman" panose="02020603050405020304" pitchFamily="18" charset="0"/>
                <a:cs typeface="Times New Roman" panose="02020603050405020304" pitchFamily="18" charset="0"/>
              </a:rPr>
              <a:t>e have developed an android application that</a:t>
            </a:r>
            <a:r>
              <a:rPr lang="tr-TR" sz="2200" dirty="0">
                <a:latin typeface="Times New Roman" panose="02020603050405020304" pitchFamily="18" charset="0"/>
                <a:cs typeface="Times New Roman" panose="02020603050405020304" pitchFamily="18" charset="0"/>
              </a:rPr>
              <a:t> u</a:t>
            </a:r>
            <a:r>
              <a:rPr lang="en-US" sz="2200" dirty="0" err="1">
                <a:latin typeface="Times New Roman" panose="02020603050405020304" pitchFamily="18" charset="0"/>
                <a:cs typeface="Times New Roman" panose="02020603050405020304" pitchFamily="18" charset="0"/>
              </a:rPr>
              <a:t>sers</a:t>
            </a:r>
            <a:r>
              <a:rPr lang="en-US" sz="2200" dirty="0">
                <a:latin typeface="Times New Roman" panose="02020603050405020304" pitchFamily="18" charset="0"/>
                <a:cs typeface="Times New Roman" panose="02020603050405020304" pitchFamily="18" charset="0"/>
              </a:rPr>
              <a:t> can manually search for recipes. They can search for food recipes by 3 ways; search by tag, search by ingredient, search by recipe. The recipes presented to them as a result of the search </a:t>
            </a:r>
            <a:r>
              <a:rPr lang="tr-TR" sz="2200" dirty="0">
                <a:latin typeface="Times New Roman" panose="02020603050405020304" pitchFamily="18" charset="0"/>
                <a:cs typeface="Times New Roman" panose="02020603050405020304" pitchFamily="18" charset="0"/>
              </a:rPr>
              <a:t>a</a:t>
            </a:r>
            <a:r>
              <a:rPr lang="en-US" sz="2200" dirty="0" err="1">
                <a:latin typeface="Times New Roman" panose="02020603050405020304" pitchFamily="18" charset="0"/>
                <a:cs typeface="Times New Roman" panose="02020603050405020304" pitchFamily="18" charset="0"/>
              </a:rPr>
              <a:t>nd</a:t>
            </a:r>
            <a:r>
              <a:rPr lang="en-US" sz="2200" dirty="0">
                <a:latin typeface="Times New Roman" panose="02020603050405020304" pitchFamily="18" charset="0"/>
                <a:cs typeface="Times New Roman" panose="02020603050405020304" pitchFamily="18" charset="0"/>
              </a:rPr>
              <a:t> users can reach any kind of recipe whenever they require</a:t>
            </a:r>
            <a:r>
              <a:rPr lang="tr-TR" sz="2200" dirty="0">
                <a:latin typeface="Times New Roman" panose="02020603050405020304" pitchFamily="18" charset="0"/>
                <a:cs typeface="Times New Roman" panose="02020603050405020304" pitchFamily="18" charset="0"/>
              </a:rPr>
              <a:t>. A</a:t>
            </a:r>
            <a:r>
              <a:rPr lang="en-US" sz="2200" dirty="0" err="1">
                <a:latin typeface="Times New Roman" panose="02020603050405020304" pitchFamily="18" charset="0"/>
                <a:cs typeface="Times New Roman" panose="02020603050405020304" pitchFamily="18" charset="0"/>
              </a:rPr>
              <a:t>lso</a:t>
            </a:r>
            <a:r>
              <a:rPr lang="en-US" sz="2200" dirty="0">
                <a:latin typeface="Times New Roman" panose="02020603050405020304" pitchFamily="18" charset="0"/>
                <a:cs typeface="Times New Roman" panose="02020603050405020304" pitchFamily="18" charset="0"/>
              </a:rPr>
              <a:t> users can add </a:t>
            </a:r>
            <a:r>
              <a:rPr lang="en-US" sz="2200" dirty="0" err="1">
                <a:latin typeface="Times New Roman" panose="02020603050405020304" pitchFamily="18" charset="0"/>
                <a:cs typeface="Times New Roman" panose="02020603050405020304" pitchFamily="18" charset="0"/>
              </a:rPr>
              <a:t>favo</a:t>
            </a:r>
            <a:r>
              <a:rPr lang="tr-TR" sz="2200" dirty="0" err="1">
                <a:latin typeface="Times New Roman" panose="02020603050405020304" pitchFamily="18" charset="0"/>
                <a:cs typeface="Times New Roman" panose="02020603050405020304" pitchFamily="18" charset="0"/>
              </a:rPr>
              <a:t>rite</a:t>
            </a:r>
            <a:r>
              <a:rPr lang="en-US" sz="2200" dirty="0">
                <a:latin typeface="Times New Roman" panose="02020603050405020304" pitchFamily="18" charset="0"/>
                <a:cs typeface="Times New Roman" panose="02020603050405020304" pitchFamily="18" charset="0"/>
              </a:rPr>
              <a:t> foods to their lists and they can manage the shopping list by the required ingredients.</a:t>
            </a:r>
            <a:endParaRPr sz="2200" dirty="0">
              <a:latin typeface="Times New Roman" panose="02020603050405020304" pitchFamily="18" charset="0"/>
              <a:cs typeface="Times New Roman" panose="02020603050405020304" pitchFamily="18" charset="0"/>
            </a:endParaRPr>
          </a:p>
        </p:txBody>
      </p:sp>
      <p:sp>
        <p:nvSpPr>
          <p:cNvPr id="46" name="CustomShape 8"/>
          <p:cNvSpPr/>
          <p:nvPr/>
        </p:nvSpPr>
        <p:spPr>
          <a:xfrm>
            <a:off x="10173125" y="13196296"/>
            <a:ext cx="4572000" cy="3496375"/>
          </a:xfrm>
          <a:prstGeom prst="rect">
            <a:avLst/>
          </a:prstGeom>
          <a:solidFill>
            <a:srgbClr val="E6E6E6"/>
          </a:solidFill>
          <a:ln>
            <a:solidFill>
              <a:srgbClr val="C5000B"/>
            </a:solidFill>
          </a:ln>
        </p:spPr>
        <p:txBody>
          <a:bodyPr lIns="90000" tIns="45000" rIns="90000" bIns="45000"/>
          <a:lstStyle/>
          <a:p>
            <a:pPr algn="ctr"/>
            <a:r>
              <a:rPr lang="en-US" sz="3200" b="1" dirty="0">
                <a:solidFill>
                  <a:srgbClr val="C5000B"/>
                </a:solidFill>
                <a:latin typeface="Times New Roman" panose="02020603050405020304" pitchFamily="18" charset="0"/>
                <a:cs typeface="Times New Roman" panose="02020603050405020304" pitchFamily="18" charset="0"/>
              </a:rPr>
              <a:t>Acknowledgement</a:t>
            </a:r>
            <a:endParaRPr sz="3200" dirty="0">
              <a:latin typeface="Times New Roman" panose="02020603050405020304" pitchFamily="18" charset="0"/>
              <a:cs typeface="Times New Roman" panose="02020603050405020304" pitchFamily="18" charset="0"/>
            </a:endParaRPr>
          </a:p>
          <a:p>
            <a:pPr algn="just"/>
            <a:endParaRPr dirty="0"/>
          </a:p>
          <a:p>
            <a:pPr algn="just"/>
            <a:r>
              <a:rPr lang="en-US" sz="2200" dirty="0">
                <a:solidFill>
                  <a:srgbClr val="000000"/>
                </a:solidFill>
                <a:latin typeface="Times New Roman" panose="02020603050405020304" pitchFamily="18" charset="0"/>
                <a:ea typeface="Times New Roman"/>
                <a:cs typeface="Times New Roman" panose="02020603050405020304" pitchFamily="18" charset="0"/>
              </a:rPr>
              <a:t>We would like to thank  Dr. Roya CHOUPANI for</a:t>
            </a:r>
            <a:r>
              <a:rPr lang="tr-TR" sz="2200" dirty="0">
                <a:solidFill>
                  <a:srgbClr val="000000"/>
                </a:solidFill>
                <a:latin typeface="Times New Roman" panose="02020603050405020304" pitchFamily="18" charset="0"/>
                <a:ea typeface="Times New Roman"/>
                <a:cs typeface="Times New Roman" panose="02020603050405020304" pitchFamily="18" charset="0"/>
              </a:rPr>
              <a:t> </a:t>
            </a:r>
            <a:r>
              <a:rPr lang="en-US" sz="2200" dirty="0">
                <a:solidFill>
                  <a:srgbClr val="000000"/>
                </a:solidFill>
                <a:latin typeface="Times New Roman" panose="02020603050405020304" pitchFamily="18" charset="0"/>
                <a:ea typeface="Times New Roman"/>
                <a:cs typeface="Times New Roman" panose="02020603050405020304" pitchFamily="18" charset="0"/>
              </a:rPr>
              <a:t>helping us to develop this project. We are</a:t>
            </a:r>
            <a:r>
              <a:rPr lang="tr-TR" sz="2200" dirty="0">
                <a:solidFill>
                  <a:srgbClr val="000000"/>
                </a:solidFill>
                <a:latin typeface="Times New Roman" panose="02020603050405020304" pitchFamily="18" charset="0"/>
                <a:ea typeface="Times New Roman"/>
                <a:cs typeface="Times New Roman" panose="02020603050405020304" pitchFamily="18" charset="0"/>
              </a:rPr>
              <a:t> </a:t>
            </a:r>
            <a:r>
              <a:rPr lang="en-US" sz="2200" dirty="0">
                <a:solidFill>
                  <a:srgbClr val="000000"/>
                </a:solidFill>
                <a:latin typeface="Times New Roman" panose="02020603050405020304" pitchFamily="18" charset="0"/>
                <a:ea typeface="Times New Roman"/>
                <a:cs typeface="Times New Roman" panose="02020603050405020304" pitchFamily="18" charset="0"/>
              </a:rPr>
              <a:t>grateful for her  support to us during</a:t>
            </a:r>
            <a:r>
              <a:rPr lang="tr-TR" sz="2200" dirty="0">
                <a:solidFill>
                  <a:srgbClr val="000000"/>
                </a:solidFill>
                <a:latin typeface="Times New Roman" panose="02020603050405020304" pitchFamily="18" charset="0"/>
                <a:ea typeface="Times New Roman"/>
                <a:cs typeface="Times New Roman" panose="02020603050405020304" pitchFamily="18" charset="0"/>
              </a:rPr>
              <a:t> </a:t>
            </a:r>
            <a:r>
              <a:rPr lang="en-US" sz="2200" dirty="0">
                <a:solidFill>
                  <a:srgbClr val="000000"/>
                </a:solidFill>
                <a:latin typeface="Times New Roman" panose="02020603050405020304" pitchFamily="18" charset="0"/>
                <a:ea typeface="Times New Roman"/>
                <a:cs typeface="Times New Roman" panose="02020603050405020304" pitchFamily="18" charset="0"/>
              </a:rPr>
              <a:t>the project.</a:t>
            </a:r>
            <a:endParaRPr sz="2200" dirty="0">
              <a:latin typeface="Times New Roman" panose="02020603050405020304" pitchFamily="18" charset="0"/>
              <a:cs typeface="Times New Roman" panose="02020603050405020304" pitchFamily="18" charset="0"/>
            </a:endParaRPr>
          </a:p>
        </p:txBody>
      </p:sp>
      <p:sp>
        <p:nvSpPr>
          <p:cNvPr id="50" name="CustomShape 10"/>
          <p:cNvSpPr/>
          <p:nvPr/>
        </p:nvSpPr>
        <p:spPr>
          <a:xfrm>
            <a:off x="5248090" y="10227900"/>
            <a:ext cx="4572000" cy="6217265"/>
          </a:xfrm>
          <a:prstGeom prst="rect">
            <a:avLst/>
          </a:prstGeom>
          <a:solidFill>
            <a:srgbClr val="E6E6E6"/>
          </a:solidFill>
          <a:ln>
            <a:solidFill>
              <a:srgbClr val="C5000B"/>
            </a:solidFill>
          </a:ln>
        </p:spPr>
      </p:sp>
      <p:sp>
        <p:nvSpPr>
          <p:cNvPr id="58" name="TextShape 18"/>
          <p:cNvSpPr txBox="1"/>
          <p:nvPr/>
        </p:nvSpPr>
        <p:spPr>
          <a:xfrm>
            <a:off x="6432735" y="9439057"/>
            <a:ext cx="2355480" cy="346320"/>
          </a:xfrm>
          <a:prstGeom prst="rect">
            <a:avLst/>
          </a:prstGeom>
        </p:spPr>
        <p:txBody>
          <a:bodyPr wrap="none" lIns="90000" tIns="45000" rIns="90000" bIns="45000"/>
          <a:lstStyle/>
          <a:p>
            <a:r>
              <a:rPr lang="en-US" sz="2200" b="1" dirty="0">
                <a:solidFill>
                  <a:srgbClr val="C5000B"/>
                </a:solidFill>
                <a:latin typeface="Times New Roman" panose="02020603050405020304" pitchFamily="18" charset="0"/>
                <a:cs typeface="Times New Roman" panose="02020603050405020304" pitchFamily="18" charset="0"/>
              </a:rPr>
              <a:t>Figure 1 - </a:t>
            </a:r>
            <a:r>
              <a:rPr lang="en-US" sz="2200" b="1" dirty="0">
                <a:solidFill>
                  <a:srgbClr val="C5000B"/>
                </a:solidFill>
                <a:latin typeface="Times New Roman" panose="02020603050405020304" pitchFamily="18" charset="0"/>
                <a:ea typeface="Tahoma" panose="020B0604030504040204" pitchFamily="34" charset="0"/>
                <a:cs typeface="Times New Roman" panose="02020603050405020304" pitchFamily="18" charset="0"/>
              </a:rPr>
              <a:t>Flowchart</a:t>
            </a:r>
            <a:endParaRPr sz="2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2" name="TextShape 52"/>
          <p:cNvSpPr txBox="1"/>
          <p:nvPr/>
        </p:nvSpPr>
        <p:spPr>
          <a:xfrm>
            <a:off x="6266915" y="15959944"/>
            <a:ext cx="2585520" cy="373680"/>
          </a:xfrm>
          <a:prstGeom prst="rect">
            <a:avLst/>
          </a:prstGeom>
        </p:spPr>
        <p:txBody>
          <a:bodyPr wrap="none" lIns="90000" tIns="45000" rIns="90000" bIns="45000"/>
          <a:lstStyle/>
          <a:p>
            <a:r>
              <a:rPr lang="en-US" sz="2200" b="1" dirty="0">
                <a:solidFill>
                  <a:srgbClr val="C5000B"/>
                </a:solidFill>
                <a:latin typeface="Times New Roman" panose="02020603050405020304" pitchFamily="18" charset="0"/>
                <a:cs typeface="Times New Roman" panose="02020603050405020304" pitchFamily="18" charset="0"/>
              </a:rPr>
              <a:t>Figure 2 – Database</a:t>
            </a:r>
            <a:endParaRPr sz="2200" dirty="0">
              <a:latin typeface="Times New Roman" panose="02020603050405020304" pitchFamily="18" charset="0"/>
              <a:cs typeface="Times New Roman" panose="02020603050405020304" pitchFamily="18" charset="0"/>
            </a:endParaRPr>
          </a:p>
        </p:txBody>
      </p:sp>
      <p:pic>
        <p:nvPicPr>
          <p:cNvPr id="9" name="Resim 8" descr="saat içeren bir resim&#10;&#10;Açıklama otomatik olarak oluşturuldu">
            <a:extLst>
              <a:ext uri="{FF2B5EF4-FFF2-40B4-BE49-F238E27FC236}">
                <a16:creationId xmlns:a16="http://schemas.microsoft.com/office/drawing/2014/main" id="{B71F38CB-225D-4FA4-A7E0-C3E2C7A490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3982775"/>
            <a:ext cx="4095750" cy="5433606"/>
          </a:xfrm>
          <a:prstGeom prst="rect">
            <a:avLst/>
          </a:prstGeom>
        </p:spPr>
      </p:pic>
      <p:pic>
        <p:nvPicPr>
          <p:cNvPr id="11" name="Resim 10" descr="metin, işaret, kağıt, tablo içeren bir resim&#10;&#10;Açıklama otomatik olarak oluşturuldu">
            <a:extLst>
              <a:ext uri="{FF2B5EF4-FFF2-40B4-BE49-F238E27FC236}">
                <a16:creationId xmlns:a16="http://schemas.microsoft.com/office/drawing/2014/main" id="{1C85129F-3448-4E86-BAAB-51E1FD2B48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3404" y="10274492"/>
            <a:ext cx="4501881" cy="5769789"/>
          </a:xfrm>
          <a:prstGeom prst="rect">
            <a:avLst/>
          </a:prstGeom>
        </p:spPr>
      </p:pic>
      <p:sp>
        <p:nvSpPr>
          <p:cNvPr id="114" name="CustomShape 10">
            <a:extLst>
              <a:ext uri="{FF2B5EF4-FFF2-40B4-BE49-F238E27FC236}">
                <a16:creationId xmlns:a16="http://schemas.microsoft.com/office/drawing/2014/main" id="{238381DC-6057-4502-BB26-DD7B972B22A8}"/>
              </a:ext>
            </a:extLst>
          </p:cNvPr>
          <p:cNvSpPr/>
          <p:nvPr/>
        </p:nvSpPr>
        <p:spPr>
          <a:xfrm>
            <a:off x="5273675" y="16711970"/>
            <a:ext cx="4572000" cy="4490680"/>
          </a:xfrm>
          <a:prstGeom prst="rect">
            <a:avLst/>
          </a:prstGeom>
          <a:solidFill>
            <a:srgbClr val="E6E6E6"/>
          </a:solidFill>
          <a:ln>
            <a:solidFill>
              <a:srgbClr val="C5000B"/>
            </a:solidFill>
          </a:ln>
        </p:spPr>
      </p:sp>
      <p:sp>
        <p:nvSpPr>
          <p:cNvPr id="116" name="TextShape 52">
            <a:extLst>
              <a:ext uri="{FF2B5EF4-FFF2-40B4-BE49-F238E27FC236}">
                <a16:creationId xmlns:a16="http://schemas.microsoft.com/office/drawing/2014/main" id="{FA3E87FA-D19A-4A94-BD01-CB8CCD162C5B}"/>
              </a:ext>
            </a:extLst>
          </p:cNvPr>
          <p:cNvSpPr txBox="1"/>
          <p:nvPr/>
        </p:nvSpPr>
        <p:spPr>
          <a:xfrm>
            <a:off x="5771947" y="20801857"/>
            <a:ext cx="3292920" cy="120600"/>
          </a:xfrm>
          <a:prstGeom prst="rect">
            <a:avLst/>
          </a:prstGeom>
        </p:spPr>
        <p:txBody>
          <a:bodyPr wrap="none" lIns="90000" tIns="45000" rIns="90000" bIns="45000"/>
          <a:lstStyle/>
          <a:p>
            <a:r>
              <a:rPr lang="en-US" sz="2200" b="1" dirty="0">
                <a:solidFill>
                  <a:srgbClr val="C5000B"/>
                </a:solidFill>
                <a:latin typeface="Times New Roman" panose="02020603050405020304" pitchFamily="18" charset="0"/>
                <a:cs typeface="Times New Roman" panose="02020603050405020304" pitchFamily="18" charset="0"/>
              </a:rPr>
              <a:t>Figure </a:t>
            </a:r>
            <a:r>
              <a:rPr lang="tr-TR" sz="2200" b="1" dirty="0">
                <a:solidFill>
                  <a:srgbClr val="C5000B"/>
                </a:solidFill>
                <a:latin typeface="Times New Roman" panose="02020603050405020304" pitchFamily="18" charset="0"/>
                <a:cs typeface="Times New Roman" panose="02020603050405020304" pitchFamily="18" charset="0"/>
              </a:rPr>
              <a:t>3</a:t>
            </a:r>
            <a:r>
              <a:rPr lang="en-US" sz="2200" b="1" dirty="0">
                <a:solidFill>
                  <a:srgbClr val="C5000B"/>
                </a:solidFill>
                <a:latin typeface="Times New Roman" panose="02020603050405020304" pitchFamily="18" charset="0"/>
                <a:cs typeface="Times New Roman" panose="02020603050405020304" pitchFamily="18" charset="0"/>
              </a:rPr>
              <a:t> – </a:t>
            </a:r>
            <a:r>
              <a:rPr lang="tr-TR" sz="2200" b="1" dirty="0" err="1">
                <a:solidFill>
                  <a:srgbClr val="C5000B"/>
                </a:solidFill>
                <a:latin typeface="Times New Roman" panose="02020603050405020304" pitchFamily="18" charset="0"/>
                <a:cs typeface="Times New Roman" panose="02020603050405020304" pitchFamily="18" charset="0"/>
              </a:rPr>
              <a:t>Finished</a:t>
            </a:r>
            <a:r>
              <a:rPr lang="tr-TR" sz="2200" b="1" dirty="0">
                <a:solidFill>
                  <a:srgbClr val="C5000B"/>
                </a:solidFill>
                <a:latin typeface="Times New Roman" panose="02020603050405020304" pitchFamily="18" charset="0"/>
                <a:cs typeface="Times New Roman" panose="02020603050405020304" pitchFamily="18" charset="0"/>
              </a:rPr>
              <a:t> Project</a:t>
            </a:r>
            <a:endParaRPr sz="2200" dirty="0">
              <a:latin typeface="Times New Roman" panose="02020603050405020304" pitchFamily="18" charset="0"/>
              <a:cs typeface="Times New Roman" panose="02020603050405020304" pitchFamily="18" charset="0"/>
            </a:endParaRPr>
          </a:p>
        </p:txBody>
      </p:sp>
      <p:pic>
        <p:nvPicPr>
          <p:cNvPr id="117" name="Resim 116">
            <a:extLst>
              <a:ext uri="{FF2B5EF4-FFF2-40B4-BE49-F238E27FC236}">
                <a16:creationId xmlns:a16="http://schemas.microsoft.com/office/drawing/2014/main" id="{8D83F325-317C-405B-81C1-E26346D11637}"/>
              </a:ext>
            </a:extLst>
          </p:cNvPr>
          <p:cNvPicPr>
            <a:picLocks noChangeAspect="1"/>
          </p:cNvPicPr>
          <p:nvPr/>
        </p:nvPicPr>
        <p:blipFill>
          <a:blip r:embed="rId6"/>
          <a:stretch>
            <a:fillRect/>
          </a:stretch>
        </p:blipFill>
        <p:spPr>
          <a:xfrm>
            <a:off x="11187098" y="4840584"/>
            <a:ext cx="2585520" cy="3064995"/>
          </a:xfrm>
          <a:prstGeom prst="rect">
            <a:avLst/>
          </a:prstGeom>
        </p:spPr>
      </p:pic>
      <p:sp>
        <p:nvSpPr>
          <p:cNvPr id="118" name="TextShape 52">
            <a:extLst>
              <a:ext uri="{FF2B5EF4-FFF2-40B4-BE49-F238E27FC236}">
                <a16:creationId xmlns:a16="http://schemas.microsoft.com/office/drawing/2014/main" id="{D97BB42B-699E-4EB6-BB19-DA0E606F2BDC}"/>
              </a:ext>
            </a:extLst>
          </p:cNvPr>
          <p:cNvSpPr txBox="1"/>
          <p:nvPr/>
        </p:nvSpPr>
        <p:spPr>
          <a:xfrm>
            <a:off x="10878480" y="7948878"/>
            <a:ext cx="2585520" cy="373680"/>
          </a:xfrm>
          <a:prstGeom prst="rect">
            <a:avLst/>
          </a:prstGeom>
        </p:spPr>
        <p:txBody>
          <a:bodyPr wrap="none" lIns="90000" tIns="45000" rIns="90000" bIns="45000"/>
          <a:lstStyle/>
          <a:p>
            <a:r>
              <a:rPr lang="en-US" sz="2200" b="1" dirty="0">
                <a:solidFill>
                  <a:srgbClr val="C5000B"/>
                </a:solidFill>
                <a:latin typeface="Times New Roman" panose="02020603050405020304" pitchFamily="18" charset="0"/>
                <a:cs typeface="Times New Roman" panose="02020603050405020304" pitchFamily="18" charset="0"/>
              </a:rPr>
              <a:t>Figure </a:t>
            </a:r>
            <a:r>
              <a:rPr lang="tr-TR" sz="2200" b="1" dirty="0">
                <a:solidFill>
                  <a:srgbClr val="C5000B"/>
                </a:solidFill>
                <a:latin typeface="Times New Roman" panose="02020603050405020304" pitchFamily="18" charset="0"/>
                <a:cs typeface="Times New Roman" panose="02020603050405020304" pitchFamily="18" charset="0"/>
              </a:rPr>
              <a:t>4</a:t>
            </a:r>
            <a:r>
              <a:rPr lang="en-US" sz="2200" b="1" dirty="0">
                <a:solidFill>
                  <a:srgbClr val="C5000B"/>
                </a:solidFill>
                <a:latin typeface="Times New Roman" panose="02020603050405020304" pitchFamily="18" charset="0"/>
                <a:cs typeface="Times New Roman" panose="02020603050405020304" pitchFamily="18" charset="0"/>
              </a:rPr>
              <a:t> – </a:t>
            </a:r>
            <a:r>
              <a:rPr lang="tr-TR" sz="2200" b="1" dirty="0" err="1">
                <a:solidFill>
                  <a:srgbClr val="C5000B"/>
                </a:solidFill>
                <a:latin typeface="Times New Roman" panose="02020603050405020304" pitchFamily="18" charset="0"/>
                <a:cs typeface="Times New Roman" panose="02020603050405020304" pitchFamily="18" charset="0"/>
              </a:rPr>
              <a:t>Search</a:t>
            </a:r>
            <a:r>
              <a:rPr lang="tr-TR" sz="2200" b="1" dirty="0">
                <a:solidFill>
                  <a:srgbClr val="C5000B"/>
                </a:solidFill>
                <a:latin typeface="Times New Roman" panose="02020603050405020304" pitchFamily="18" charset="0"/>
                <a:cs typeface="Times New Roman" panose="02020603050405020304" pitchFamily="18" charset="0"/>
              </a:rPr>
              <a:t> </a:t>
            </a:r>
            <a:r>
              <a:rPr lang="tr-TR" sz="2200" b="1" dirty="0" err="1">
                <a:solidFill>
                  <a:srgbClr val="C5000B"/>
                </a:solidFill>
                <a:latin typeface="Times New Roman" panose="02020603050405020304" pitchFamily="18" charset="0"/>
                <a:cs typeface="Times New Roman" panose="02020603050405020304" pitchFamily="18" charset="0"/>
              </a:rPr>
              <a:t>Screen</a:t>
            </a:r>
            <a:endParaRPr sz="2200" dirty="0">
              <a:latin typeface="Times New Roman" panose="02020603050405020304" pitchFamily="18" charset="0"/>
              <a:cs typeface="Times New Roman" panose="02020603050405020304" pitchFamily="18" charset="0"/>
            </a:endParaRPr>
          </a:p>
        </p:txBody>
      </p:sp>
      <p:pic>
        <p:nvPicPr>
          <p:cNvPr id="13" name="Resim 12">
            <a:extLst>
              <a:ext uri="{FF2B5EF4-FFF2-40B4-BE49-F238E27FC236}">
                <a16:creationId xmlns:a16="http://schemas.microsoft.com/office/drawing/2014/main" id="{1AB5F99F-957A-493C-98EA-A54AED86B3BE}"/>
              </a:ext>
            </a:extLst>
          </p:cNvPr>
          <p:cNvPicPr>
            <a:picLocks noChangeAspect="1"/>
          </p:cNvPicPr>
          <p:nvPr/>
        </p:nvPicPr>
        <p:blipFill>
          <a:blip r:embed="rId7"/>
          <a:stretch>
            <a:fillRect/>
          </a:stretch>
        </p:blipFill>
        <p:spPr>
          <a:xfrm>
            <a:off x="6135114" y="16805165"/>
            <a:ext cx="2797952" cy="3962953"/>
          </a:xfrm>
          <a:prstGeom prst="rect">
            <a:avLst/>
          </a:prstGeom>
        </p:spPr>
      </p:pic>
      <p:sp>
        <p:nvSpPr>
          <p:cNvPr id="119" name="CustomShape 8">
            <a:extLst>
              <a:ext uri="{FF2B5EF4-FFF2-40B4-BE49-F238E27FC236}">
                <a16:creationId xmlns:a16="http://schemas.microsoft.com/office/drawing/2014/main" id="{D13E7B5B-9A49-4BD8-A6CF-4FED90950B4B}"/>
              </a:ext>
            </a:extLst>
          </p:cNvPr>
          <p:cNvSpPr/>
          <p:nvPr/>
        </p:nvSpPr>
        <p:spPr>
          <a:xfrm>
            <a:off x="10173125" y="17068317"/>
            <a:ext cx="4572000" cy="3670073"/>
          </a:xfrm>
          <a:prstGeom prst="rect">
            <a:avLst/>
          </a:prstGeom>
          <a:solidFill>
            <a:srgbClr val="E6E6E6"/>
          </a:solidFill>
          <a:ln>
            <a:solidFill>
              <a:srgbClr val="C5000B"/>
            </a:solidFill>
          </a:ln>
        </p:spPr>
        <p:txBody>
          <a:bodyPr lIns="90000" tIns="45000" rIns="90000" bIns="45000"/>
          <a:lstStyle/>
          <a:p>
            <a:pPr algn="ctr"/>
            <a:endParaRPr sz="2400" dirty="0"/>
          </a:p>
        </p:txBody>
      </p:sp>
      <p:pic>
        <p:nvPicPr>
          <p:cNvPr id="120" name="Resim 119">
            <a:extLst>
              <a:ext uri="{FF2B5EF4-FFF2-40B4-BE49-F238E27FC236}">
                <a16:creationId xmlns:a16="http://schemas.microsoft.com/office/drawing/2014/main" id="{7A5F9275-9E20-4D25-A3FD-DB874E10998C}"/>
              </a:ext>
            </a:extLst>
          </p:cNvPr>
          <p:cNvPicPr>
            <a:picLocks noChangeAspect="1"/>
          </p:cNvPicPr>
          <p:nvPr/>
        </p:nvPicPr>
        <p:blipFill>
          <a:blip r:embed="rId8"/>
          <a:stretch>
            <a:fillRect/>
          </a:stretch>
        </p:blipFill>
        <p:spPr>
          <a:xfrm>
            <a:off x="10193856" y="17155165"/>
            <a:ext cx="4551269" cy="349637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369</Words>
  <Application>Microsoft Office PowerPoint</Application>
  <PresentationFormat>Özel</PresentationFormat>
  <Paragraphs>41</Paragraphs>
  <Slides>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vt:i4>
      </vt:variant>
    </vt:vector>
  </HeadingPairs>
  <TitlesOfParts>
    <vt:vector size="6" baseType="lpstr">
      <vt:lpstr>Arial</vt:lpstr>
      <vt:lpstr>StarSymbol</vt:lpstr>
      <vt:lpstr>Times New Roman</vt:lpstr>
      <vt:lpstr>Ubuntu</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Tolga ttt</dc:creator>
  <cp:lastModifiedBy>Tolga ttt</cp:lastModifiedBy>
  <cp:revision>7</cp:revision>
  <dcterms:modified xsi:type="dcterms:W3CDTF">2020-05-23T19:54:06Z</dcterms:modified>
</cp:coreProperties>
</file>