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0" r:id="rId1"/>
    <p:sldMasterId id="2147483793" r:id="rId2"/>
  </p:sldMasterIdLst>
  <p:notesMasterIdLst>
    <p:notesMasterId r:id="rId19"/>
  </p:notesMasterIdLst>
  <p:sldIdLst>
    <p:sldId id="262" r:id="rId3"/>
    <p:sldId id="273" r:id="rId4"/>
    <p:sldId id="257" r:id="rId5"/>
    <p:sldId id="264" r:id="rId6"/>
    <p:sldId id="258" r:id="rId7"/>
    <p:sldId id="259" r:id="rId8"/>
    <p:sldId id="260" r:id="rId9"/>
    <p:sldId id="272" r:id="rId10"/>
    <p:sldId id="269" r:id="rId11"/>
    <p:sldId id="271" r:id="rId12"/>
    <p:sldId id="268" r:id="rId13"/>
    <p:sldId id="261" r:id="rId14"/>
    <p:sldId id="265" r:id="rId15"/>
    <p:sldId id="270" r:id="rId16"/>
    <p:sldId id="274" r:id="rId17"/>
    <p:sldId id="26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Koyu Stil 1 - Vurgu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Orta Sti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0" autoAdjust="0"/>
    <p:restoredTop sz="94615"/>
  </p:normalViewPr>
  <p:slideViewPr>
    <p:cSldViewPr snapToGrid="0">
      <p:cViewPr>
        <p:scale>
          <a:sx n="128" d="100"/>
          <a:sy n="128" d="100"/>
        </p:scale>
        <p:origin x="64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62d3b53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62d3b53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62d3b53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62d3b53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62d3b53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62d3b53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62d3b53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62d3b53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40AE2E15-9FAD-42F3-A681-163AC8F89657}"/>
              </a:ext>
            </a:extLst>
          </p:cNvPr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F7C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CC6D1047-551A-4D4B-BF14-B7DA4B51D859}"/>
              </a:ext>
            </a:extLst>
          </p:cNvPr>
          <p:cNvSpPr/>
          <p:nvPr/>
        </p:nvSpPr>
        <p:spPr>
          <a:xfrm flipH="1">
            <a:off x="2450306" y="-2"/>
            <a:ext cx="6693693" cy="5143499"/>
          </a:xfrm>
          <a:prstGeom prst="rtTriangle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E3A053C9-80D3-4933-98CB-8A3024C73324}"/>
              </a:ext>
            </a:extLst>
          </p:cNvPr>
          <p:cNvSpPr/>
          <p:nvPr/>
        </p:nvSpPr>
        <p:spPr>
          <a:xfrm flipH="1">
            <a:off x="3048000" y="0"/>
            <a:ext cx="6096000" cy="5143499"/>
          </a:xfrm>
          <a:prstGeom prst="rtTriangle">
            <a:avLst/>
          </a:prstGeom>
          <a:solidFill>
            <a:srgbClr val="1A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13203-C113-4C39-AEA1-70C0AECA6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2" y="221806"/>
            <a:ext cx="3554505" cy="2161826"/>
          </a:xfrm>
        </p:spPr>
        <p:txBody>
          <a:bodyPr anchor="b"/>
          <a:lstStyle>
            <a:lvl1pPr algn="ctr">
              <a:defRPr sz="4500" b="1">
                <a:solidFill>
                  <a:srgbClr val="072544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38CAC-B319-4AC0-9B8F-5E3C1D109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250" y="3331960"/>
            <a:ext cx="3086100" cy="1040015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F75-3117-4C13-A2FD-32D6701C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ED3F-F847-4183-806E-CCCE5050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93BE-89D0-4A81-B30B-21BFB939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8722943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ED41-41FD-4A62-B59A-5754FF0B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59B67-CA6E-4191-84CF-6B2EB860F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82BF-D19D-4BCA-B62B-1315996E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FAAB-CC90-4E2D-8622-8ED99467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7F98C-EDB7-4219-BD60-5066090F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4839733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894B-9FFD-4DBD-A479-196C8D067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EE663-B801-4719-91D6-2723EADE1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B78BE-131A-44FF-AEDC-61218740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228C-387F-4E93-8BC3-7D8F9B67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D56C-E274-4762-97CD-59AF2505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798699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igned by Presentati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9F7946E-6D9D-4776-9150-C5B265FD8AD4}"/>
              </a:ext>
            </a:extLst>
          </p:cNvPr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F7C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471F771-3089-48C4-B056-7F79D22B7CE0}"/>
              </a:ext>
            </a:extLst>
          </p:cNvPr>
          <p:cNvSpPr/>
          <p:nvPr/>
        </p:nvSpPr>
        <p:spPr>
          <a:xfrm flipH="1">
            <a:off x="2450306" y="-2"/>
            <a:ext cx="6693693" cy="5143499"/>
          </a:xfrm>
          <a:prstGeom prst="rtTriangle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60FE9B68-DEB8-453C-A6E0-350E383D310C}"/>
              </a:ext>
            </a:extLst>
          </p:cNvPr>
          <p:cNvSpPr/>
          <p:nvPr/>
        </p:nvSpPr>
        <p:spPr>
          <a:xfrm flipH="1">
            <a:off x="3048000" y="0"/>
            <a:ext cx="6096000" cy="5143499"/>
          </a:xfrm>
          <a:prstGeom prst="rtTriangle">
            <a:avLst/>
          </a:prstGeom>
          <a:solidFill>
            <a:srgbClr val="1A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363811"/>
            <a:ext cx="5046133" cy="41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1" y="1302886"/>
            <a:ext cx="4572000" cy="535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grpSp>
        <p:nvGrpSpPr>
          <p:cNvPr id="2" name="Group 7"/>
          <p:cNvGrpSpPr/>
          <p:nvPr/>
        </p:nvGrpSpPr>
        <p:grpSpPr>
          <a:xfrm>
            <a:off x="1641703" y="958555"/>
            <a:ext cx="1762727" cy="307777"/>
            <a:chOff x="3396852" y="2612614"/>
            <a:chExt cx="2350303" cy="41036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396852" y="2612614"/>
              <a:ext cx="2350303" cy="41036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72544"/>
                  </a:solidFill>
                  <a:effectLst/>
                </a:rPr>
                <a:t>Designed</a:t>
              </a:r>
              <a:r>
                <a:rPr lang="en-US" baseline="0" dirty="0">
                  <a:solidFill>
                    <a:srgbClr val="072544"/>
                  </a:solidFill>
                  <a:effectLst/>
                </a:rPr>
                <a:t> with         by</a:t>
              </a:r>
              <a:endParaRPr lang="en-US" dirty="0">
                <a:solidFill>
                  <a:srgbClr val="072544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725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AB582FC-016E-4E5C-939C-242F510434BF}"/>
              </a:ext>
            </a:extLst>
          </p:cNvPr>
          <p:cNvSpPr txBox="1"/>
          <p:nvPr/>
        </p:nvSpPr>
        <p:spPr>
          <a:xfrm>
            <a:off x="5401397" y="3771995"/>
            <a:ext cx="2981182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A5CD00"/>
                </a:solidFill>
              </a:rPr>
              <a:t>T</a:t>
            </a:r>
            <a:r>
              <a:rPr lang="en-US" sz="14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400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538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9066608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5399954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1/12/20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13316181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101808854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1/12/20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4735512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637D-F12D-4F8A-9AC3-16AFF463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72544"/>
                </a:solidFill>
                <a:latin typeface="+mn-lt"/>
              </a:defRPr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1E98-7A10-4CA1-8111-C12289C3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72544"/>
                </a:solidFill>
              </a:defRPr>
            </a:lvl1pPr>
            <a:lvl2pPr>
              <a:defRPr>
                <a:solidFill>
                  <a:srgbClr val="072544"/>
                </a:solidFill>
              </a:defRPr>
            </a:lvl2pPr>
            <a:lvl3pPr>
              <a:defRPr>
                <a:solidFill>
                  <a:srgbClr val="072544"/>
                </a:solidFill>
              </a:defRPr>
            </a:lvl3pPr>
            <a:lvl4pPr>
              <a:defRPr>
                <a:solidFill>
                  <a:srgbClr val="072544"/>
                </a:solidFill>
              </a:defRPr>
            </a:lvl4pPr>
            <a:lvl5pPr>
              <a:defRPr>
                <a:solidFill>
                  <a:srgbClr val="072544"/>
                </a:solidFill>
              </a:defRPr>
            </a:lvl5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0E936-CA09-4F4C-945E-2566E8AE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60CDD-EA93-444C-8325-49A7D54A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8255-5BA3-462E-91E9-CAB67241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67296563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97154001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10633117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36438103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1/12/20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38764267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1/12/20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420002630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1/12/20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93106638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1/12/20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06944610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1/12/20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04698759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4416598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61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DA1D-485D-4770-9911-59F0914D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EFAA-DDF6-44C7-9D23-1948447E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E95A-9901-4E8F-AC40-11A7A884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2D287-E6DD-4E9E-A5D7-9252C52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ED901-4104-4E6C-87AA-4602D540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881608860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71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E1BC-0B38-42C5-BEE7-52F8B1F8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D340-5D17-4600-879B-CC3A668A9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C6410-152C-4A52-B971-11595F349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43A58-B7C3-45D6-A9FB-0BB928D2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AF85A-8CB6-4043-A99A-4F2BBF99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CB53C-2774-4A5F-8F7A-F3AD53D9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14188860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CD00-23DC-4306-8AA9-34BC6BAD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51C48-50C3-46F3-B3A7-D10925B4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7D2CB-B32F-43CB-BF36-4CC3C20C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28BE6-D9B9-4C6C-A8EB-DA0344ACB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AFEF8-C6D7-4C02-A888-0872BB708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C3D92-1959-450F-98FA-5F9D5423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85CB8-F912-4A38-AFEE-D2623AE2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75935-F4D9-44DE-BDEC-27C8A46C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7463703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6F27-6350-4B6C-8A4B-E3CCC2C9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2A62E-81A0-459A-AA2D-52EC6AB0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34AD3-5B2A-4AAA-819D-B87D14F6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1D1FA-7951-42F4-A3E3-4A080385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10137793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5EDAB-0A90-4A64-8BD3-51BAB69C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67F4F-56EB-419D-B528-D96A6F56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EEF6F-7D83-4283-9D79-0FCECD67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9580616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35B6-919B-4F99-BE90-1E965537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B7A2-C8A9-4F29-A1E2-578948DEF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BCA6A-4FBC-48BC-8AE8-67AF7B35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2C5BC-D9D4-4632-9469-258EBAB3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37DBA-C57D-4CE7-ADE0-8E0AAABF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9BC79-021B-4FEA-9CE9-B1C84B30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709747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3B5A-66C9-4FC4-939B-475BB25A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DBD63-8954-4EC3-A1A5-AB74C8F07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7A174-2694-47CA-B73F-BCBB42E3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768D3-323F-4295-AFF7-D18FC5FF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2E13A-6039-49DE-AA76-E2440B3F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790F1-38BC-45BD-A404-02131605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8677330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presentationg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47000">
              <a:srgbClr val="444444"/>
            </a:gs>
            <a:gs pos="100000">
              <a:srgbClr val="44444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DE97CC-48EF-4C65-B8A8-AEF6F2F02AC0}"/>
              </a:ext>
            </a:extLst>
          </p:cNvPr>
          <p:cNvGrpSpPr/>
          <p:nvPr/>
        </p:nvGrpSpPr>
        <p:grpSpPr>
          <a:xfrm>
            <a:off x="5648325" y="3876675"/>
            <a:ext cx="3495675" cy="1266825"/>
            <a:chOff x="0" y="-3"/>
            <a:chExt cx="12192000" cy="6858003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42DA500B-7D08-4456-AB2C-9B16B47721E2}"/>
                </a:ext>
              </a:extLst>
            </p:cNvPr>
            <p:cNvSpPr/>
            <p:nvPr userDrawn="1"/>
          </p:nvSpPr>
          <p:spPr>
            <a:xfrm flipH="1">
              <a:off x="0" y="0"/>
              <a:ext cx="12192000" cy="6858000"/>
            </a:xfrm>
            <a:prstGeom prst="rtTriangle">
              <a:avLst/>
            </a:prstGeom>
            <a:solidFill>
              <a:srgbClr val="F7C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00BED76-6101-46F1-9E22-2A8AD1F848BE}"/>
                </a:ext>
              </a:extLst>
            </p:cNvPr>
            <p:cNvSpPr/>
            <p:nvPr userDrawn="1"/>
          </p:nvSpPr>
          <p:spPr>
            <a:xfrm flipH="1">
              <a:off x="3267075" y="-3"/>
              <a:ext cx="8924924" cy="6857999"/>
            </a:xfrm>
            <a:prstGeom prst="rtTriangle">
              <a:avLst/>
            </a:pr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3FE3B12D-1B7A-4B88-A6BF-6FD3B0E7A867}"/>
                </a:ext>
              </a:extLst>
            </p:cNvPr>
            <p:cNvSpPr/>
            <p:nvPr userDrawn="1"/>
          </p:nvSpPr>
          <p:spPr>
            <a:xfrm flipH="1">
              <a:off x="4064000" y="-1"/>
              <a:ext cx="8128000" cy="6857999"/>
            </a:xfrm>
            <a:prstGeom prst="rtTriangle">
              <a:avLst/>
            </a:prstGeom>
            <a:solidFill>
              <a:srgbClr val="1A2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2E69A-238D-4B1F-B849-8B5F1F4C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lvl="0"/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35565-333D-41C2-B96C-72B06283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25AD1-32D7-42CC-9586-774918AAB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1/12/20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A0F2-EC02-4600-B1AB-4C2A00773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EF03-5D55-4AF5-8C1E-4D0D2F2DF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rgbClr val="FACB56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3A472-E5DC-415E-9DF8-904FEFED43A8}"/>
              </a:ext>
            </a:extLst>
          </p:cNvPr>
          <p:cNvSpPr/>
          <p:nvPr/>
        </p:nvSpPr>
        <p:spPr>
          <a:xfrm>
            <a:off x="-9526" y="5219701"/>
            <a:ext cx="1217321" cy="19236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8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16" tooltip="PresentationGo!"/>
              </a:rPr>
              <a:t>presentationgo.com</a:t>
            </a:r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FBCDD2-71C3-498C-B8F2-77951A844B6C}"/>
              </a:ext>
            </a:extLst>
          </p:cNvPr>
          <p:cNvGrpSpPr/>
          <p:nvPr/>
        </p:nvGrpSpPr>
        <p:grpSpPr>
          <a:xfrm>
            <a:off x="-1241181" y="-12491"/>
            <a:ext cx="1239484" cy="489887"/>
            <a:chOff x="-2096383" y="21447"/>
            <a:chExt cx="1652646" cy="6531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614FA2-770C-42C1-B02D-31EBBC33C4AF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438581" cy="287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A3D142-1A58-400A-8C42-180B1F7670C0}"/>
                </a:ext>
              </a:extLst>
            </p:cNvPr>
            <p:cNvSpPr txBox="1"/>
            <p:nvPr userDrawn="1"/>
          </p:nvSpPr>
          <p:spPr>
            <a:xfrm>
              <a:off x="-1002009" y="387370"/>
              <a:ext cx="558272" cy="287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41A2C2B-6468-4B37-A151-39BBD717C9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561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300" b="1" kern="1200" smtClean="0">
          <a:solidFill>
            <a:srgbClr val="072544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2100" kern="1200" smtClean="0">
          <a:solidFill>
            <a:srgbClr val="072544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smtClean="0">
          <a:solidFill>
            <a:srgbClr val="072544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500" kern="1200" smtClean="0">
          <a:solidFill>
            <a:srgbClr val="072544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400" kern="1200" smtClean="0">
          <a:solidFill>
            <a:srgbClr val="072544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400" kern="1200" smtClean="0">
          <a:solidFill>
            <a:srgbClr val="072544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1/12/20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1237978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c\Desktop\as\1_N0-ikjPv4RUVvS-6KCgLPg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442" y="0"/>
            <a:ext cx="9207442" cy="5143500"/>
          </a:xfrm>
          <a:prstGeom prst="rect">
            <a:avLst/>
          </a:prstGeom>
          <a:noFill/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0C38CCE2-3F9A-8E4D-B812-AFCB5C61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442" y="0"/>
            <a:ext cx="9207442" cy="905001"/>
          </a:xfrm>
          <a:solidFill>
            <a:srgbClr val="000000">
              <a:alpha val="70000"/>
            </a:srgbClr>
          </a:solidFill>
        </p:spPr>
        <p:txBody>
          <a:bodyPr/>
          <a:lstStyle/>
          <a:p>
            <a:r>
              <a:rPr lang="tr-TR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Movie </a:t>
            </a:r>
            <a:r>
              <a:rPr lang="tr-TR" sz="4000" b="1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Recommendation</a:t>
            </a:r>
            <a:r>
              <a:rPr lang="tr-TR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 </a:t>
            </a:r>
            <a:r>
              <a:rPr lang="tr-TR" sz="4000" b="1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System</a:t>
            </a:r>
            <a:endParaRPr lang="tr-TR" sz="4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5716BB5C-01C7-924C-B8A2-B115967E3A22}"/>
              </a:ext>
            </a:extLst>
          </p:cNvPr>
          <p:cNvSpPr/>
          <p:nvPr/>
        </p:nvSpPr>
        <p:spPr>
          <a:xfrm>
            <a:off x="2599173" y="1439278"/>
            <a:ext cx="3978090" cy="2246769"/>
          </a:xfrm>
          <a:prstGeom prst="rect">
            <a:avLst/>
          </a:prstGeom>
          <a:solidFill>
            <a:srgbClr val="000000">
              <a:alpha val="71000"/>
            </a:srgb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a:bodyPr>
          <a:lstStyle/>
          <a:p>
            <a:pPr lvl="0">
              <a:buClr>
                <a:srgbClr val="BFBFBF"/>
              </a:buClr>
              <a:buSzPts val="2400"/>
            </a:pPr>
            <a:r>
              <a:rPr lang="tr-TR" sz="2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Team </a:t>
            </a:r>
            <a:r>
              <a:rPr lang="tr-TR" sz="2000" b="1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Members</a:t>
            </a:r>
            <a:r>
              <a:rPr lang="tr-TR" sz="2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:</a:t>
            </a:r>
            <a:endParaRPr lang="en-US" sz="2000" b="1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>
              <a:buClr>
                <a:srgbClr val="BFBFBF"/>
              </a:buClr>
              <a:buSzPts val="2400"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tr-TR" sz="20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   </a:t>
            </a:r>
            <a:r>
              <a:rPr lang="tr-TR" sz="2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Doruk </a:t>
            </a:r>
            <a:r>
              <a:rPr lang="tr-TR" sz="2000" b="1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Gürsey</a:t>
            </a:r>
            <a:endParaRPr lang="en-US" sz="2000" b="1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>
              <a:buClr>
                <a:srgbClr val="BFBFBF"/>
              </a:buClr>
              <a:buSzPts val="2400"/>
            </a:pPr>
            <a:r>
              <a:rPr lang="tr-TR" sz="20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tr-TR" sz="20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  </a:t>
            </a:r>
            <a:r>
              <a:rPr lang="tr-TR" sz="2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Kaan Önder</a:t>
            </a:r>
            <a:endParaRPr lang="en-US" sz="2000" b="1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>
              <a:buClr>
                <a:srgbClr val="BFBFBF"/>
              </a:buClr>
              <a:buSzPts val="2400"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tr-TR" sz="20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   </a:t>
            </a:r>
            <a:r>
              <a:rPr lang="tr-TR" sz="2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Kemal Berke Saka</a:t>
            </a:r>
            <a:endParaRPr lang="en-US" sz="2000" b="1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>
              <a:buClr>
                <a:srgbClr val="BFBFBF"/>
              </a:buClr>
              <a:buSzPts val="2400"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tr-TR" sz="20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   </a:t>
            </a:r>
            <a:r>
              <a:rPr lang="tr-TR" sz="2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Önen Emre Can</a:t>
            </a:r>
            <a:endParaRPr lang="en-US" sz="2000" b="1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>
              <a:buClr>
                <a:srgbClr val="BFBFBF"/>
              </a:buClr>
              <a:buSzPts val="2400"/>
            </a:pPr>
            <a:r>
              <a:rPr lang="tr-TR" sz="2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Advisor:</a:t>
            </a:r>
            <a:endParaRPr lang="en-US" sz="2000" b="1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>
              <a:buClr>
                <a:srgbClr val="BFBFBF"/>
              </a:buClr>
              <a:buSzPts val="2400"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tr-TR" sz="20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   </a:t>
            </a:r>
            <a:r>
              <a:rPr lang="tr-TR" sz="2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Calibri"/>
              </a:rPr>
              <a:t>Dr. Abdül Kadir GÖRÜR</a:t>
            </a:r>
            <a:endParaRPr lang="en-US" sz="2000" b="1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94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2381"/>
            <a:ext cx="9144000" cy="390286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38635" y="296207"/>
            <a:ext cx="8466729" cy="612478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</a:rPr>
              <a:t>Workplan</a:t>
            </a:r>
          </a:p>
        </p:txBody>
      </p:sp>
      <p:pic>
        <p:nvPicPr>
          <p:cNvPr id="1026" name="Picture 2" descr="C:\Users\pc\Desktop\vccvcvcv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2127246"/>
            <a:ext cx="9106625" cy="1773241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Materials And Methods</a:t>
            </a:r>
          </a:p>
        </p:txBody>
      </p:sp>
      <p:sp>
        <p:nvSpPr>
          <p:cNvPr id="6" name="5 Dikdörtgen"/>
          <p:cNvSpPr/>
          <p:nvPr/>
        </p:nvSpPr>
        <p:spPr>
          <a:xfrm>
            <a:off x="319472" y="738219"/>
            <a:ext cx="3843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240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Activity Diagram</a:t>
            </a:r>
          </a:p>
        </p:txBody>
      </p:sp>
      <p:pic>
        <p:nvPicPr>
          <p:cNvPr id="7" name="Picture 4" descr="C:\Users\pc\Desktop\as\MRE Class Diagr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3947" y="1329818"/>
            <a:ext cx="5520053" cy="3691762"/>
          </a:xfrm>
          <a:prstGeom prst="rect">
            <a:avLst/>
          </a:prstGeom>
          <a:noFill/>
        </p:spPr>
      </p:pic>
      <p:pic>
        <p:nvPicPr>
          <p:cNvPr id="2050" name="Picture 2" descr="C:\Users\pc\Desktop\as\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03020"/>
            <a:ext cx="3545058" cy="3718560"/>
          </a:xfrm>
          <a:prstGeom prst="rect">
            <a:avLst/>
          </a:prstGeom>
          <a:noFill/>
        </p:spPr>
      </p:pic>
      <p:sp>
        <p:nvSpPr>
          <p:cNvPr id="8" name="7 Dikdörtgen"/>
          <p:cNvSpPr/>
          <p:nvPr/>
        </p:nvSpPr>
        <p:spPr>
          <a:xfrm>
            <a:off x="5329593" y="756702"/>
            <a:ext cx="2451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240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Class Diagram</a:t>
            </a:r>
            <a:endParaRPr lang="tr-TR" sz="2400"/>
          </a:p>
        </p:txBody>
      </p:sp>
      <p:pic>
        <p:nvPicPr>
          <p:cNvPr id="2051" name="Picture 3" descr="C:\Users\pc\Desktop\dssda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9020" y="1295400"/>
            <a:ext cx="5554980" cy="37261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1FCF5244-C62C-4E27-B395-14F26DFB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51435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8225476D-B7F9-A640-978E-8D69BCC1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335391"/>
            <a:ext cx="2559813" cy="116955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Used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D0C870F-EB59-A44C-8EEC-85204400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034" y="1809750"/>
            <a:ext cx="2553279" cy="27241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200"/>
              <a:t>Python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200"/>
              <a:t>Django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200"/>
              <a:t>Vue.js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200"/>
              <a:t>PostgreSQL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endParaRPr lang="en-US" sz="1200"/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9208" y="718980"/>
            <a:ext cx="4702194" cy="3708933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3077CF0-2FBB-4744-95AC-4DD415ED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311" y="956228"/>
            <a:ext cx="1565634" cy="155519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A2387818-6043-8E41-BF9E-3A769208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398" y="1264593"/>
            <a:ext cx="2044517" cy="9384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63E53C9-49A2-5543-AB41-111E7AEC1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8276" y="2925318"/>
            <a:ext cx="2043704" cy="97742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D06D18E-DD1A-9C41-9DFC-697086BCA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398" y="2943429"/>
            <a:ext cx="2044518" cy="9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74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2381"/>
            <a:ext cx="9144000" cy="390286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Unvan 3">
            <a:extLst>
              <a:ext uri="{FF2B5EF4-FFF2-40B4-BE49-F238E27FC236}">
                <a16:creationId xmlns:a16="http://schemas.microsoft.com/office/drawing/2014/main" id="{88C274D5-11C1-3D4C-8CB9-E4449486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35" y="296207"/>
            <a:ext cx="8466729" cy="612478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</a:rPr>
              <a:t>Potential Risks</a:t>
            </a:r>
          </a:p>
        </p:txBody>
      </p:sp>
      <p:graphicFrame>
        <p:nvGraphicFramePr>
          <p:cNvPr id="8" name="7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42101"/>
              </p:ext>
            </p:extLst>
          </p:nvPr>
        </p:nvGraphicFramePr>
        <p:xfrm>
          <a:off x="338635" y="1959018"/>
          <a:ext cx="8466731" cy="2888275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88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96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Risk</a:t>
                      </a:r>
                    </a:p>
                    <a:p>
                      <a:endParaRPr lang="tr-TR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4736" marR="101052" marT="67368" marB="67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Impact</a:t>
                      </a:r>
                    </a:p>
                    <a:p>
                      <a:endParaRPr lang="tr-TR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4736" marR="101052" marT="67368" marB="67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Solution</a:t>
                      </a:r>
                    </a:p>
                    <a:p>
                      <a:endParaRPr lang="tr-TR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4736" marR="101052" marT="67368" marB="67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Irrelevant recommendations provided from the system.</a:t>
                      </a:r>
                    </a:p>
                    <a:p>
                      <a:endParaRPr lang="tr-T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4736" marR="101052" marT="67368" marB="67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Lack</a:t>
                      </a:r>
                      <a:r>
                        <a:rPr lang="tr-TR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of </a:t>
                      </a:r>
                      <a:r>
                        <a:rPr lang="tr-TR" sz="10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system’s</a:t>
                      </a:r>
                      <a:r>
                        <a:rPr lang="tr-TR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main </a:t>
                      </a:r>
                      <a:r>
                        <a:rPr lang="tr-TR" sz="10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goal</a:t>
                      </a:r>
                      <a:r>
                        <a:rPr lang="tr-TR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tr-T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tr-T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4736" marR="101052" marT="67368" marB="67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Search for other prediction</a:t>
                      </a:r>
                      <a:r>
                        <a:rPr lang="tr-TR" sz="10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algorithms and make improvements</a:t>
                      </a:r>
                      <a:r>
                        <a:rPr lang="tr-TR" sz="10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on them</a:t>
                      </a:r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tr-T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4736" marR="101052" marT="67368" marB="67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Website Crashes,Bugs,etc.</a:t>
                      </a:r>
                    </a:p>
                    <a:p>
                      <a:endParaRPr lang="tr-T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4736" marR="101052" marT="67368" marB="67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Causes</a:t>
                      </a:r>
                      <a:r>
                        <a:rPr lang="tr-T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tr-TR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system</a:t>
                      </a:r>
                      <a:r>
                        <a:rPr lang="tr-T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tr-TR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</a:t>
                      </a:r>
                      <a:r>
                        <a:rPr lang="tr-T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tr-TR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malfunction</a:t>
                      </a:r>
                      <a:r>
                        <a:rPr lang="tr-T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Unable</a:t>
                      </a:r>
                      <a:r>
                        <a:rPr lang="tr-TR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tr-TR" sz="10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</a:t>
                      </a:r>
                      <a:r>
                        <a:rPr lang="tr-TR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tr-TR" sz="10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</a:t>
                      </a:r>
                      <a:r>
                        <a:rPr lang="tr-TR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tr-T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tr-T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4736" marR="101052" marT="67368" marB="67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Finding</a:t>
                      </a:r>
                      <a:r>
                        <a:rPr lang="tr-T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tr-TR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</a:t>
                      </a:r>
                      <a:r>
                        <a:rPr lang="tr-T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tr-TR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cause</a:t>
                      </a:r>
                      <a:r>
                        <a:rPr lang="tr-T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of </a:t>
                      </a:r>
                      <a:r>
                        <a:rPr lang="tr-TR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these</a:t>
                      </a:r>
                      <a:r>
                        <a:rPr lang="tr-T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tr-TR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problems</a:t>
                      </a:r>
                      <a:r>
                        <a:rPr lang="tr-T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tr-TR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and</a:t>
                      </a:r>
                      <a:r>
                        <a:rPr lang="tr-T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tr-TR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debug</a:t>
                      </a:r>
                      <a:r>
                        <a:rPr lang="tr-T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,</a:t>
                      </a:r>
                      <a:r>
                        <a:rPr lang="tr-TR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solve</a:t>
                      </a:r>
                      <a:r>
                        <a:rPr lang="tr-T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tr-TR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them</a:t>
                      </a:r>
                      <a:r>
                        <a:rPr lang="tr-T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tr-T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4736" marR="101052" marT="67368" marB="67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3900" y="913857"/>
            <a:ext cx="2390488" cy="331578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</a:rPr>
              <a:t>Results And Conclusion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225" y="1272582"/>
            <a:ext cx="0" cy="259833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60063" y="913856"/>
            <a:ext cx="4560037" cy="331578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200"/>
              <a:t>In conclusion, using both collabarative filtering approaches, we will try to provide a good experience for the users that search for a movie based on their preferences.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endParaRPr lang="en-US" sz="1200"/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200"/>
              <a:t>It will bring together users with similar movie tastes in the system.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2381"/>
            <a:ext cx="9144000" cy="390286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482600"/>
            <a:ext cx="8188361" cy="4178299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60419" y="965201"/>
            <a:ext cx="7228615" cy="2001283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spcBef>
                <a:spcPct val="0"/>
              </a:spcBef>
            </a:pPr>
            <a:r>
              <a:rPr lang="en-US" sz="5400">
                <a:solidFill>
                  <a:schemeClr val="tx1"/>
                </a:solidFill>
              </a:rPr>
              <a:t>Acknowledgement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60419" y="3087134"/>
            <a:ext cx="7228615" cy="1199731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457200"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sz="1800"/>
              <a:t>Lastly,we would like to thank our advisor, Dr. Abdül Kadir Görür for his guidance.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2381"/>
            <a:ext cx="9144000" cy="390286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3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482600"/>
            <a:ext cx="8188361" cy="4178299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4 Dikdörtgen"/>
          <p:cNvSpPr/>
          <p:nvPr/>
        </p:nvSpPr>
        <p:spPr>
          <a:xfrm>
            <a:off x="960419" y="965201"/>
            <a:ext cx="7228615" cy="200128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5400" b="1" kern="1200" cap="none" spc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 For Listening!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44126" y="179378"/>
            <a:ext cx="8520600" cy="841800"/>
          </a:xfrm>
        </p:spPr>
        <p:txBody>
          <a:bodyPr/>
          <a:lstStyle/>
          <a:p>
            <a:r>
              <a:rPr lang="tr-TR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Contents</a:t>
            </a:r>
            <a:endParaRPr lang="tr-T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647700" y="960120"/>
            <a:ext cx="53721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tr-TR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tr-TR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tr-TR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tr-TR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 Projects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tr-TR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tr-TR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Workplan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tr-TR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Materials And Methods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tr-TR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Used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tr-TR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 Risks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tr-TR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tr-T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tr-TR" sz="4000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Motivation</a:t>
            </a:r>
            <a:endParaRPr lang="tr-TR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01954"/>
            <a:ext cx="8520600" cy="391890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600"/>
              </a:spcAft>
              <a:buFont typeface="Wingdings 2" pitchFamily="2" charset="2"/>
              <a:buChar char="●"/>
            </a:pPr>
            <a:r>
              <a:rPr lang="e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the past 5 years, watching movies and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tv</a:t>
            </a:r>
            <a:r>
              <a:rPr lang="e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series on digital platforms is now a part of our lives.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>
              <a:spcAft>
                <a:spcPts val="1600"/>
              </a:spcAft>
              <a:buFont typeface="Wingdings 2" pitchFamily="2" charset="2"/>
              <a:buChar char="●"/>
            </a:pP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lot of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options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streaming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platforms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people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might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lost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sometimes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>
              <a:spcAft>
                <a:spcPts val="1600"/>
              </a:spcAft>
              <a:buFont typeface="Wingdings 2" pitchFamily="2" charset="2"/>
              <a:buChar char="●"/>
            </a:pP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Those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streaming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platforms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>
              <a:spcAft>
                <a:spcPts val="1600"/>
              </a:spcAft>
              <a:buFont typeface="Wingdings 2" pitchFamily="2" charset="2"/>
              <a:buChar char="●"/>
            </a:pP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provide an effective solution to people who are looking for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movie that they can enjoy by using different machine learning algorithms together.</a:t>
            </a:r>
          </a:p>
          <a:p>
            <a:pPr marL="342900">
              <a:spcAft>
                <a:spcPts val="1600"/>
              </a:spcAft>
              <a:buFont typeface="Wingdings 2" pitchFamily="2" charset="2"/>
              <a:buChar char="●"/>
            </a:pP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spcAft>
                <a:spcPts val="1600"/>
              </a:spcAft>
            </a:pP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Başlık">
            <a:extLst>
              <a:ext uri="{FF2B5EF4-FFF2-40B4-BE49-F238E27FC236}">
                <a16:creationId xmlns:a16="http://schemas.microsoft.com/office/drawing/2014/main" id="{BFAFD1DE-E5E5-554D-B3B9-8F1962D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45"/>
            <a:ext cx="8520600" cy="841800"/>
          </a:xfrm>
        </p:spPr>
        <p:txBody>
          <a:bodyPr/>
          <a:lstStyle/>
          <a:p>
            <a:r>
              <a:rPr lang="tr-TR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Objectives</a:t>
            </a:r>
            <a:endParaRPr lang="tr-T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Google Shape;61;p14">
            <a:extLst>
              <a:ext uri="{FF2B5EF4-FFF2-40B4-BE49-F238E27FC236}">
                <a16:creationId xmlns:a16="http://schemas.microsoft.com/office/drawing/2014/main" id="{635AFDF6-B918-AD48-B20D-7BEF5113E09D}"/>
              </a:ext>
            </a:extLst>
          </p:cNvPr>
          <p:cNvSpPr txBox="1">
            <a:spLocks/>
          </p:cNvSpPr>
          <p:nvPr/>
        </p:nvSpPr>
        <p:spPr>
          <a:xfrm>
            <a:off x="0" y="801954"/>
            <a:ext cx="9144000" cy="496089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spcAft>
                <a:spcPts val="1600"/>
              </a:spcAft>
              <a:buNone/>
            </a:pPr>
            <a:r>
              <a:rPr lang="e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Definition: </a:t>
            </a:r>
            <a:r>
              <a:rPr lang="e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Developing a web application for people to find new movies based on their preferences and also from similar people’s preferences.</a:t>
            </a:r>
          </a:p>
          <a:p>
            <a:pPr marL="85725" indent="0">
              <a:spcAft>
                <a:spcPts val="1600"/>
              </a:spcAft>
              <a:buNone/>
            </a:pPr>
            <a:r>
              <a:rPr lang="e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Features:</a:t>
            </a:r>
          </a:p>
          <a:p>
            <a:pPr marL="428625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 movies that users might enjoy.</a:t>
            </a:r>
          </a:p>
          <a:p>
            <a:pPr marL="428625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 and comment section for registered users about movies.</a:t>
            </a:r>
          </a:p>
          <a:p>
            <a:pPr marL="428625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and search among the database of movies.</a:t>
            </a:r>
          </a:p>
          <a:p>
            <a:pPr marL="85725" indent="0">
              <a:spcAft>
                <a:spcPts val="1600"/>
              </a:spcAft>
              <a:buNone/>
            </a:pPr>
            <a:r>
              <a:rPr lang="e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Constraints: </a:t>
            </a:r>
            <a:r>
              <a:rPr lang="e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day new movies are released. So it's hard to keep track of them all. Sometimes the movies that users searched may not be in the dataset.</a:t>
            </a:r>
          </a:p>
          <a:p>
            <a:pPr marL="342900">
              <a:spcAft>
                <a:spcPts val="1600"/>
              </a:spcAft>
              <a:buFont typeface="Wingdings 2" pitchFamily="2" charset="2"/>
              <a:buChar char="●"/>
            </a:pP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spcAft>
                <a:spcPts val="1600"/>
              </a:spcAft>
            </a:pP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65" name="Rectangle 136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6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51435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2559813" cy="116955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Collabarative Filtering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-2286" y="1809750"/>
            <a:ext cx="3480039" cy="27241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srgbClr val="FFFFFF"/>
                </a:solidFill>
              </a:rPr>
              <a:t>Collaborative filtering is a method of making automatic predictions (filtering) about the interests of a user by collecting preferences or taste information from many users (collaborating).In our project, we will use two main approaches. These are;</a:t>
            </a:r>
            <a:endParaRPr lang="en-US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lvl="0" indent="-1714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 Based Recommendation</a:t>
            </a:r>
          </a:p>
          <a:p>
            <a:pPr marL="171450" lvl="0" indent="-1714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Based Recommendation</a:t>
            </a:r>
          </a:p>
        </p:txBody>
      </p:sp>
      <p:sp>
        <p:nvSpPr>
          <p:cNvPr id="141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9208" y="718980"/>
            <a:ext cx="4702194" cy="3708933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https://upload.wikimedia.org/wikipedia/commons/2/2c/Collaborative_Filtering_in_Recommender_Systems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02779" y="1663744"/>
            <a:ext cx="4229140" cy="180795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7" name="Rectangle 136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8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51435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2559813" cy="116955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000"/>
              <a:t>What Is Item-Based Recommendation?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109330" y="1809750"/>
            <a:ext cx="3190461" cy="2724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1714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Item-based 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is a form of collaborative filtering for recommender systems based on the similarity between items calculated using people's ratings of those items.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171450" indent="-1714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Methods For Finding Similarity:</a:t>
            </a:r>
          </a:p>
          <a:p>
            <a:pPr marL="171450" indent="-1714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Cosine Based Similarity</a:t>
            </a:r>
          </a:p>
          <a:p>
            <a:pPr marL="171450" indent="-1714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Adjusted Cosine Similarity</a:t>
            </a:r>
          </a:p>
        </p:txBody>
      </p:sp>
      <p:sp>
        <p:nvSpPr>
          <p:cNvPr id="141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9208" y="718980"/>
            <a:ext cx="4702194" cy="3708933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pc\Desktop\as\Ekran Alıntıs2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13721" y="943896"/>
            <a:ext cx="3607256" cy="3247654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Freeform 6">
            <a:extLst>
              <a:ext uri="{FF2B5EF4-FFF2-40B4-BE49-F238E27FC236}">
                <a16:creationId xmlns:a16="http://schemas.microsoft.com/office/drawing/2014/main" id="{1FCF5244-C62C-4E27-B395-14F26DFB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1" name="Rectangle 136">
            <a:extLst>
              <a:ext uri="{FF2B5EF4-FFF2-40B4-BE49-F238E27FC236}">
                <a16:creationId xmlns:a16="http://schemas.microsoft.com/office/drawing/2014/main" id="{27E4CA8E-5CC0-4B96-8E67-040FB567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Freeform 9">
            <a:extLst>
              <a:ext uri="{FF2B5EF4-FFF2-40B4-BE49-F238E27FC236}">
                <a16:creationId xmlns:a16="http://schemas.microsoft.com/office/drawing/2014/main" id="{E9E16A42-F4F8-425E-9DA6-3237A0CBD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864100" cy="51435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3779276" cy="116955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/>
              <a:t>What Is User-Based Recommendation?</a:t>
            </a:r>
          </a:p>
        </p:txBody>
      </p:sp>
      <p:sp>
        <p:nvSpPr>
          <p:cNvPr id="6" name="5 Dikdörtgen"/>
          <p:cNvSpPr/>
          <p:nvPr/>
        </p:nvSpPr>
        <p:spPr>
          <a:xfrm>
            <a:off x="239967" y="1840341"/>
            <a:ext cx="4146809" cy="2724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User-based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also a form of collaborative filtering for recommender systems that recommends items by finding similar users to the 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 user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(to whom we are trying to recommend a movie for example). </a:t>
            </a:r>
          </a:p>
        </p:txBody>
      </p:sp>
      <p:sp>
        <p:nvSpPr>
          <p:cNvPr id="4103" name="Rounded Rectangle 17">
            <a:extLst>
              <a:ext uri="{FF2B5EF4-FFF2-40B4-BE49-F238E27FC236}">
                <a16:creationId xmlns:a16="http://schemas.microsoft.com/office/drawing/2014/main" id="{15285B77-8322-4381-BE3F-F6FE0271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6699" y="718980"/>
            <a:ext cx="3314703" cy="3708933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7185" y="980160"/>
            <a:ext cx="2833730" cy="1494792"/>
          </a:xfrm>
          <a:prstGeom prst="rect">
            <a:avLst/>
          </a:prstGeom>
          <a:noFill/>
        </p:spPr>
      </p:pic>
      <p:pic>
        <p:nvPicPr>
          <p:cNvPr id="4098" name="Picture 2" descr="C:\Users\pc\Desktop\as\Ekran Alıntısısds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356997" y="2622330"/>
            <a:ext cx="1294106" cy="1570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2381"/>
            <a:ext cx="9144000" cy="390286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38635" y="296207"/>
            <a:ext cx="8466729" cy="612478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</a:rPr>
              <a:t>Similar Projects</a:t>
            </a:r>
          </a:p>
        </p:txBody>
      </p:sp>
      <p:graphicFrame>
        <p:nvGraphicFramePr>
          <p:cNvPr id="7" name="6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870770"/>
              </p:ext>
            </p:extLst>
          </p:nvPr>
        </p:nvGraphicFramePr>
        <p:xfrm>
          <a:off x="887850" y="1762124"/>
          <a:ext cx="7368301" cy="2768900"/>
        </p:xfrm>
        <a:graphic>
          <a:graphicData uri="http://schemas.openxmlformats.org/drawingml/2006/table">
            <a:tbl>
              <a:tblPr firstRow="1" bandRow="1">
                <a:noFill/>
                <a:tableStyleId>{AF606853-7671-496A-8E4F-DF71F8EC918B}</a:tableStyleId>
              </a:tblPr>
              <a:tblGrid>
                <a:gridCol w="141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9394">
                <a:tc>
                  <a:txBody>
                    <a:bodyPr/>
                    <a:lstStyle/>
                    <a:p>
                      <a:r>
                        <a:rPr lang="tr-TR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Project</a:t>
                      </a: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Item-based Recommendation</a:t>
                      </a: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</a:t>
                      </a:r>
                      <a:r>
                        <a:rPr lang="tr-TR" sz="13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-Based Recommendation</a:t>
                      </a:r>
                      <a:endParaRPr lang="tr-TR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Basic Filtering</a:t>
                      </a: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Constantly</a:t>
                      </a:r>
                      <a:r>
                        <a:rPr lang="tr-TR" sz="13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Updated Data</a:t>
                      </a:r>
                      <a:endParaRPr lang="tr-TR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Topcorn.io</a:t>
                      </a:r>
                    </a:p>
                    <a:p>
                      <a:endParaRPr lang="tr-T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44">
                <a:tc>
                  <a:txBody>
                    <a:bodyPr/>
                    <a:lstStyle/>
                    <a:p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suggestmemovie</a:t>
                      </a: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  <a:p>
                      <a:endParaRPr lang="tr-T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44">
                <a:tc>
                  <a:txBody>
                    <a:bodyPr/>
                    <a:lstStyle/>
                    <a:p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IMDB</a:t>
                      </a: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  <a:p>
                      <a:endParaRPr lang="tr-T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474">
                <a:tc>
                  <a:txBody>
                    <a:bodyPr/>
                    <a:lstStyle/>
                    <a:p>
                      <a:r>
                        <a:rPr kumimoji="0" lang="tr-TR" sz="10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Movie Recommendation System</a:t>
                      </a:r>
                      <a:endParaRPr lang="tr-T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  <a:p>
                      <a:endParaRPr lang="tr-T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36736" marR="102552" marT="68368" marB="683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2381"/>
            <a:ext cx="9144000" cy="390286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38635" y="296207"/>
            <a:ext cx="8466729" cy="612478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</a:rPr>
              <a:t>Success Criteria</a:t>
            </a:r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700329" y="1762124"/>
          <a:ext cx="7743342" cy="2768900"/>
        </p:xfrm>
        <a:graphic>
          <a:graphicData uri="http://schemas.openxmlformats.org/drawingml/2006/table">
            <a:tbl>
              <a:tblPr firstRow="1" bandRow="1">
                <a:noFill/>
                <a:tableStyleId>{AF606853-7671-496A-8E4F-DF71F8EC918B}</a:tableStyleId>
              </a:tblPr>
              <a:tblGrid>
                <a:gridCol w="3871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Success</a:t>
                      </a:r>
                      <a:r>
                        <a:rPr lang="tr-TR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Criterion</a:t>
                      </a:r>
                      <a:endParaRPr lang="tr-TR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tr-TR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056" marR="86528" marT="86528" marB="865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How</a:t>
                      </a:r>
                      <a:r>
                        <a:rPr lang="tr-TR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To Measure</a:t>
                      </a:r>
                      <a:endParaRPr lang="tr-TR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056" marR="86528" marT="86528" marB="865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Accuracy Of</a:t>
                      </a:r>
                      <a:r>
                        <a:rPr lang="tr-TR" sz="14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Movie Recommendations</a:t>
                      </a:r>
                      <a:endParaRPr lang="tr-T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tr-T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056" marR="86528" marT="86528" marB="8652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By manually checking the content</a:t>
                      </a:r>
                      <a:r>
                        <a:rPr lang="tr-T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 of the recommended movies.</a:t>
                      </a:r>
                    </a:p>
                  </a:txBody>
                  <a:tcPr marL="173056" marR="86528" marT="86528" marB="8652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988">
                <a:tc>
                  <a:txBody>
                    <a:bodyPr/>
                    <a:lstStyle/>
                    <a:p>
                      <a:r>
                        <a:rPr lang="tr-T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Apply Efficient</a:t>
                      </a:r>
                      <a:r>
                        <a:rPr lang="tr-TR" sz="14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Prediction Algorithms</a:t>
                      </a:r>
                      <a:endParaRPr lang="tr-T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056" marR="86528" marT="86528" marB="8652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Testing the algorithms, user feedback</a:t>
                      </a:r>
                    </a:p>
                  </a:txBody>
                  <a:tcPr marL="173056" marR="86528" marT="86528" marB="8652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308">
                <a:tc>
                  <a:txBody>
                    <a:bodyPr/>
                    <a:lstStyle/>
                    <a:p>
                      <a:r>
                        <a:rPr lang="tr-T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Simple And</a:t>
                      </a:r>
                      <a:r>
                        <a:rPr lang="tr-TR" sz="14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Responsive</a:t>
                      </a:r>
                      <a:r>
                        <a:rPr lang="tr-T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tr-TR" sz="14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Interface</a:t>
                      </a:r>
                      <a:endParaRPr lang="tr-T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056" marR="86528" marT="86528" marB="8652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By</a:t>
                      </a:r>
                      <a:r>
                        <a:rPr lang="tr-TR" sz="14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checking user feedback.</a:t>
                      </a:r>
                      <a:endParaRPr lang="tr-T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tr-T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056" marR="86528" marT="86528" marB="8652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88">
                <a:tc>
                  <a:txBody>
                    <a:bodyPr/>
                    <a:lstStyle/>
                    <a:p>
                      <a:r>
                        <a:rPr kumimoji="0" lang="tr-TR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Provide Reliable Data</a:t>
                      </a:r>
                      <a:endParaRPr lang="tr-T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056" marR="86528" marT="86528" marB="8652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tr-TR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Analyzing</a:t>
                      </a:r>
                      <a:r>
                        <a:rPr kumimoji="0" lang="tr-TR" sz="1400" b="0" i="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testing the data.</a:t>
                      </a:r>
                      <a:endParaRPr lang="tr-T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056" marR="86528" marT="86528" marB="8652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25_T_PGO_Abstract-Modern-16x9.pptx" id="{75F7BB82-2C03-491F-B3BA-1EFD465DD5D2}" vid="{4198F4CF-0DBA-454F-865D-F2E2A5BB6954}"/>
    </a:ext>
  </a:extLst>
</a:theme>
</file>

<file path=ppt/theme/theme2.xml><?xml version="1.0" encoding="utf-8"?>
<a:theme xmlns:a="http://schemas.openxmlformats.org/drawingml/2006/main" name="Teklif">
  <a:themeElements>
    <a:clrScheme name="Teklif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Teklif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klif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487</Words>
  <Application>Microsoft Macintosh PowerPoint</Application>
  <PresentationFormat>Ekran Gösterisi (16:9)</PresentationFormat>
  <Paragraphs>107</Paragraphs>
  <Slides>16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Open Sans</vt:lpstr>
      <vt:lpstr>Wingdings</vt:lpstr>
      <vt:lpstr>Wingdings 2</vt:lpstr>
      <vt:lpstr>Custom Design</vt:lpstr>
      <vt:lpstr>Teklif</vt:lpstr>
      <vt:lpstr>Movie Recommendation System</vt:lpstr>
      <vt:lpstr>Contents</vt:lpstr>
      <vt:lpstr>Motivation</vt:lpstr>
      <vt:lpstr>Objectives</vt:lpstr>
      <vt:lpstr>Collabarative Filtering</vt:lpstr>
      <vt:lpstr>What Is Item-Based Recommendation?</vt:lpstr>
      <vt:lpstr>What Is User-Based Recommendation?</vt:lpstr>
      <vt:lpstr>Similar Projects</vt:lpstr>
      <vt:lpstr>Success Criteria</vt:lpstr>
      <vt:lpstr>Workplan</vt:lpstr>
      <vt:lpstr>PowerPoint Sunusu</vt:lpstr>
      <vt:lpstr>Technology Used</vt:lpstr>
      <vt:lpstr>Potential Risks</vt:lpstr>
      <vt:lpstr>Results And Conclusion</vt:lpstr>
      <vt:lpstr>Acknowledgement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Doruk Gürsey</dc:creator>
  <cp:lastModifiedBy>Doruk Gürsey</cp:lastModifiedBy>
  <cp:revision>2</cp:revision>
  <dcterms:created xsi:type="dcterms:W3CDTF">2020-01-12T11:31:41Z</dcterms:created>
  <dcterms:modified xsi:type="dcterms:W3CDTF">2020-01-12T12:04:45Z</dcterms:modified>
</cp:coreProperties>
</file>